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70" r:id="rId3"/>
    <p:sldId id="279" r:id="rId4"/>
    <p:sldId id="277" r:id="rId5"/>
    <p:sldId id="278" r:id="rId6"/>
    <p:sldId id="271" r:id="rId7"/>
    <p:sldId id="272" r:id="rId8"/>
    <p:sldId id="275" r:id="rId9"/>
    <p:sldId id="274" r:id="rId10"/>
    <p:sldId id="273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2C1"/>
    <a:srgbClr val="BF0CE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32812-C1F4-479A-80D6-28C7AF521E57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CB813-97E8-4263-B91C-B4B69317C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2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66700" y="804863"/>
            <a:ext cx="7146925" cy="4021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60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66700" y="804863"/>
            <a:ext cx="7146925" cy="4021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26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ED788FAD-D4AB-E369-B783-C51DDBB14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331" y="63644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ru-RU" dirty="0"/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316008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7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96765" y="173802"/>
            <a:ext cx="10515601" cy="730087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Прямая соединительная линия 16">
            <a:extLst>
              <a:ext uri="{FF2B5EF4-FFF2-40B4-BE49-F238E27FC236}">
                <a16:creationId xmlns:a16="http://schemas.microsoft.com/office/drawing/2014/main" id="{4EC5364F-6B56-6E46-BA45-6E200A84F26A}"/>
              </a:ext>
            </a:extLst>
          </p:cNvPr>
          <p:cNvSpPr/>
          <p:nvPr userDrawn="1"/>
        </p:nvSpPr>
        <p:spPr>
          <a:xfrm>
            <a:off x="197068" y="991576"/>
            <a:ext cx="11858299" cy="1"/>
          </a:xfrm>
          <a:prstGeom prst="line">
            <a:avLst/>
          </a:prstGeom>
          <a:ln w="25400">
            <a:solidFill>
              <a:srgbClr val="325A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Рисунок 17" descr="Рисунок 17">
            <a:extLst>
              <a:ext uri="{FF2B5EF4-FFF2-40B4-BE49-F238E27FC236}">
                <a16:creationId xmlns:a16="http://schemas.microsoft.com/office/drawing/2014/main" id="{BECEA06B-7E5E-094C-8D90-CC301F8B8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32" y="121145"/>
            <a:ext cx="726607" cy="7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ая соединительная линия 19">
            <a:extLst>
              <a:ext uri="{FF2B5EF4-FFF2-40B4-BE49-F238E27FC236}">
                <a16:creationId xmlns:a16="http://schemas.microsoft.com/office/drawing/2014/main" id="{C802E249-DA37-EA46-9B27-DBECBEBBA2DB}"/>
              </a:ext>
            </a:extLst>
          </p:cNvPr>
          <p:cNvSpPr/>
          <p:nvPr userDrawn="1"/>
        </p:nvSpPr>
        <p:spPr>
          <a:xfrm>
            <a:off x="197068" y="6500643"/>
            <a:ext cx="11858299" cy="1"/>
          </a:xfrm>
          <a:prstGeom prst="line">
            <a:avLst/>
          </a:prstGeom>
          <a:ln w="12700">
            <a:solidFill>
              <a:srgbClr val="27317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Номер слайда">
            <a:extLst>
              <a:ext uri="{FF2B5EF4-FFF2-40B4-BE49-F238E27FC236}">
                <a16:creationId xmlns:a16="http://schemas.microsoft.com/office/drawing/2014/main" id="{16185535-1DC1-7440-9B18-78DCBC6740F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16559" y="6524404"/>
            <a:ext cx="317263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9618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1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7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2A722-199F-3F84-2C55-79B09833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331" y="63644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ru-RU" dirty="0"/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240293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86C11-423D-4BEC-AA27-91FB058955F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7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17331" y="63644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ru-RU" dirty="0"/>
              <a:t>Восточный водородный кластер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4BAA-FD76-4403-A7D1-3D9CD1EB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BF8C9-8830-4606-AED3-6603DD1AB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18" y="699656"/>
            <a:ext cx="4617812" cy="534511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747FD6-BFD7-0640-865F-A581AE4DB622}"/>
              </a:ext>
            </a:extLst>
          </p:cNvPr>
          <p:cNvSpPr txBox="1">
            <a:spLocks/>
          </p:cNvSpPr>
          <p:nvPr/>
        </p:nvSpPr>
        <p:spPr>
          <a:xfrm>
            <a:off x="376538" y="2457811"/>
            <a:ext cx="7327547" cy="16175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lvl="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ru-RU" sz="24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Центр инжиниринга с опытным полигоном Восточного   водородного   кластера</a:t>
            </a:r>
            <a:endParaRPr lang="ru-RU" sz="24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Google Shape;81;p1">
            <a:extLst>
              <a:ext uri="{FF2B5EF4-FFF2-40B4-BE49-F238E27FC236}">
                <a16:creationId xmlns:a16="http://schemas.microsoft.com/office/drawing/2014/main" id="{27758339-2B84-4275-9C97-F07EA91D5A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541" y="1087738"/>
            <a:ext cx="4820539" cy="482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969ED2-264E-44FD-B692-425E6D243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8" y="624870"/>
            <a:ext cx="1008223" cy="1008223"/>
          </a:xfrm>
          <a:prstGeom prst="rect">
            <a:avLst/>
          </a:prstGeom>
        </p:spPr>
      </p:pic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AF960F2F-3874-24D2-0678-75E0C2BF2A15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E0C758-F7EF-C9C8-B797-D9C07934D7C9}"/>
              </a:ext>
            </a:extLst>
          </p:cNvPr>
          <p:cNvSpPr/>
          <p:nvPr/>
        </p:nvSpPr>
        <p:spPr>
          <a:xfrm>
            <a:off x="413243" y="4171733"/>
            <a:ext cx="342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Аленьков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Вячеслав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A3CA4E-2E5B-814A-A3C1-5A6B4455C1AE}"/>
              </a:ext>
            </a:extLst>
          </p:cNvPr>
          <p:cNvSpPr/>
          <p:nvPr/>
        </p:nvSpPr>
        <p:spPr>
          <a:xfrm>
            <a:off x="413242" y="4581309"/>
            <a:ext cx="3949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</a:t>
            </a:r>
          </a:p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Сахалинской области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79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F640A01-5734-4A53-9A76-0F77C13EC6C1}"/>
              </a:ext>
            </a:extLst>
          </p:cNvPr>
          <p:cNvSpPr/>
          <p:nvPr/>
        </p:nvSpPr>
        <p:spPr>
          <a:xfrm flipH="1">
            <a:off x="169986" y="5583527"/>
            <a:ext cx="11888664" cy="98871"/>
          </a:xfrm>
          <a:prstGeom prst="rect">
            <a:avLst/>
          </a:prstGeom>
          <a:gradFill flip="none" rotWithShape="1">
            <a:gsLst>
              <a:gs pos="0">
                <a:srgbClr val="60C5C8"/>
              </a:gs>
              <a:gs pos="100000">
                <a:srgbClr val="4AA6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14" name="Google Shape;214;p9">
            <a:extLst>
              <a:ext uri="{FF2B5EF4-FFF2-40B4-BE49-F238E27FC236}">
                <a16:creationId xmlns:a16="http://schemas.microsoft.com/office/drawing/2014/main" id="{B7B8FC46-2C31-4078-9FAD-41379B10DFE3}"/>
              </a:ext>
            </a:extLst>
          </p:cNvPr>
          <p:cNvCxnSpPr/>
          <p:nvPr/>
        </p:nvCxnSpPr>
        <p:spPr>
          <a:xfrm rot="10800000" flipH="1">
            <a:off x="527662" y="3379476"/>
            <a:ext cx="10854168" cy="33823"/>
          </a:xfrm>
          <a:prstGeom prst="straightConnector1">
            <a:avLst/>
          </a:prstGeom>
          <a:noFill/>
          <a:ln w="25400" cap="flat" cmpd="sng">
            <a:solidFill>
              <a:srgbClr val="585AFC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" name="Google Shape;215;p9">
            <a:extLst>
              <a:ext uri="{FF2B5EF4-FFF2-40B4-BE49-F238E27FC236}">
                <a16:creationId xmlns:a16="http://schemas.microsoft.com/office/drawing/2014/main" id="{5DB88752-6EBD-4A45-80AF-FAE57EC8757F}"/>
              </a:ext>
            </a:extLst>
          </p:cNvPr>
          <p:cNvSpPr/>
          <p:nvPr/>
        </p:nvSpPr>
        <p:spPr>
          <a:xfrm>
            <a:off x="3411360" y="3116377"/>
            <a:ext cx="598598" cy="560022"/>
          </a:xfrm>
          <a:prstGeom prst="ellipse">
            <a:avLst/>
          </a:prstGeom>
          <a:solidFill>
            <a:srgbClr val="3622C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16;p9">
            <a:extLst>
              <a:ext uri="{FF2B5EF4-FFF2-40B4-BE49-F238E27FC236}">
                <a16:creationId xmlns:a16="http://schemas.microsoft.com/office/drawing/2014/main" id="{8531AD53-352E-4E28-9A86-DDF643FD4E96}"/>
              </a:ext>
            </a:extLst>
          </p:cNvPr>
          <p:cNvSpPr/>
          <p:nvPr/>
        </p:nvSpPr>
        <p:spPr>
          <a:xfrm>
            <a:off x="2496985" y="3866355"/>
            <a:ext cx="251041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Организация «Центра водородного инжиниринга с опытным полигоном» в СКБ САМИ, старт апробации первых 10 продуктов</a:t>
            </a:r>
            <a:endParaRPr sz="1200" b="0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7" name="Google Shape;217;p9">
            <a:extLst>
              <a:ext uri="{FF2B5EF4-FFF2-40B4-BE49-F238E27FC236}">
                <a16:creationId xmlns:a16="http://schemas.microsoft.com/office/drawing/2014/main" id="{3472C2F7-F55E-493D-A86D-27B19D263287}"/>
              </a:ext>
            </a:extLst>
          </p:cNvPr>
          <p:cNvSpPr/>
          <p:nvPr/>
        </p:nvSpPr>
        <p:spPr>
          <a:xfrm>
            <a:off x="3021133" y="2450161"/>
            <a:ext cx="14077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июль 2023</a:t>
            </a:r>
            <a:endParaRPr sz="1200" b="1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8" name="Google Shape;218;p9">
            <a:extLst>
              <a:ext uri="{FF2B5EF4-FFF2-40B4-BE49-F238E27FC236}">
                <a16:creationId xmlns:a16="http://schemas.microsoft.com/office/drawing/2014/main" id="{4860D64A-6C4D-4B59-BCA8-2B83CE86A555}"/>
              </a:ext>
            </a:extLst>
          </p:cNvPr>
          <p:cNvSpPr/>
          <p:nvPr/>
        </p:nvSpPr>
        <p:spPr>
          <a:xfrm>
            <a:off x="1404853" y="3116377"/>
            <a:ext cx="598598" cy="560022"/>
          </a:xfrm>
          <a:prstGeom prst="ellipse">
            <a:avLst/>
          </a:prstGeom>
          <a:solidFill>
            <a:srgbClr val="3622C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19;p9">
            <a:extLst>
              <a:ext uri="{FF2B5EF4-FFF2-40B4-BE49-F238E27FC236}">
                <a16:creationId xmlns:a16="http://schemas.microsoft.com/office/drawing/2014/main" id="{7CABD724-7179-427A-A584-F7669E2EEB13}"/>
              </a:ext>
            </a:extLst>
          </p:cNvPr>
          <p:cNvSpPr/>
          <p:nvPr/>
        </p:nvSpPr>
        <p:spPr>
          <a:xfrm>
            <a:off x="396765" y="1896164"/>
            <a:ext cx="26147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Проработка технологических цепочек, привлечение недостающего финансирования</a:t>
            </a:r>
            <a:endParaRPr sz="1200" dirty="0">
              <a:solidFill>
                <a:schemeClr val="tx1"/>
              </a:solidFill>
              <a:latin typeface="Montserrat" panose="020B0604020202020204" charset="-52"/>
            </a:endParaRPr>
          </a:p>
        </p:txBody>
      </p:sp>
      <p:sp>
        <p:nvSpPr>
          <p:cNvPr id="20" name="Google Shape;220;p9">
            <a:extLst>
              <a:ext uri="{FF2B5EF4-FFF2-40B4-BE49-F238E27FC236}">
                <a16:creationId xmlns:a16="http://schemas.microsoft.com/office/drawing/2014/main" id="{B3211E07-37A6-4AE8-87BB-9416B6DDCFA4}"/>
              </a:ext>
            </a:extLst>
          </p:cNvPr>
          <p:cNvSpPr/>
          <p:nvPr/>
        </p:nvSpPr>
        <p:spPr>
          <a:xfrm>
            <a:off x="1072495" y="3866355"/>
            <a:ext cx="12633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декабрь 2022</a:t>
            </a:r>
            <a:endParaRPr sz="1200" b="1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cxnSp>
        <p:nvCxnSpPr>
          <p:cNvPr id="21" name="Google Shape;221;p9">
            <a:extLst>
              <a:ext uri="{FF2B5EF4-FFF2-40B4-BE49-F238E27FC236}">
                <a16:creationId xmlns:a16="http://schemas.microsoft.com/office/drawing/2014/main" id="{44379CF7-3ACD-4EB6-8111-62B63FA7CFDC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1704151" y="2727120"/>
            <a:ext cx="1" cy="389257"/>
          </a:xfrm>
          <a:prstGeom prst="straightConnector1">
            <a:avLst/>
          </a:prstGeom>
          <a:noFill/>
          <a:ln w="9525" cap="flat" cmpd="sng">
            <a:solidFill>
              <a:srgbClr val="585AF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2;p9">
            <a:extLst>
              <a:ext uri="{FF2B5EF4-FFF2-40B4-BE49-F238E27FC236}">
                <a16:creationId xmlns:a16="http://schemas.microsoft.com/office/drawing/2014/main" id="{06EFF0E2-2424-4A90-8443-4C33887EC0F6}"/>
              </a:ext>
            </a:extLst>
          </p:cNvPr>
          <p:cNvSpPr/>
          <p:nvPr/>
        </p:nvSpPr>
        <p:spPr>
          <a:xfrm>
            <a:off x="5584869" y="3116377"/>
            <a:ext cx="598598" cy="560022"/>
          </a:xfrm>
          <a:prstGeom prst="ellipse">
            <a:avLst/>
          </a:prstGeom>
          <a:solidFill>
            <a:srgbClr val="3622C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3;p9">
            <a:extLst>
              <a:ext uri="{FF2B5EF4-FFF2-40B4-BE49-F238E27FC236}">
                <a16:creationId xmlns:a16="http://schemas.microsoft.com/office/drawing/2014/main" id="{2AA69BCA-0F3F-4008-802E-D09C727D5F06}"/>
              </a:ext>
            </a:extLst>
          </p:cNvPr>
          <p:cNvSpPr/>
          <p:nvPr/>
        </p:nvSpPr>
        <p:spPr>
          <a:xfrm>
            <a:off x="4463852" y="1711498"/>
            <a:ext cx="286017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Опытное внедрение автономных энергосистем на вышках сотовой связи и в энергоизолированном </a:t>
            </a:r>
            <a:r>
              <a:rPr lang="ru-RU" sz="1200" dirty="0">
                <a:solidFill>
                  <a:schemeClr val="tx1"/>
                </a:solidFill>
                <a:latin typeface="Montserrat" panose="020B0604020202020204" charset="-52"/>
              </a:rPr>
              <a:t>пос</a:t>
            </a:r>
            <a:r>
              <a:rPr lang="ru-RU" sz="1200" b="0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. Новиково</a:t>
            </a:r>
            <a:endParaRPr sz="1200" b="0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4" name="Google Shape;224;p9">
            <a:extLst>
              <a:ext uri="{FF2B5EF4-FFF2-40B4-BE49-F238E27FC236}">
                <a16:creationId xmlns:a16="http://schemas.microsoft.com/office/drawing/2014/main" id="{3BEA6D45-D88F-465C-8652-2596C32E6554}"/>
              </a:ext>
            </a:extLst>
          </p:cNvPr>
          <p:cNvSpPr/>
          <p:nvPr/>
        </p:nvSpPr>
        <p:spPr>
          <a:xfrm>
            <a:off x="5298021" y="3866355"/>
            <a:ext cx="132328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декабрь 2023</a:t>
            </a:r>
            <a:endParaRPr sz="1200" b="1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cxnSp>
        <p:nvCxnSpPr>
          <p:cNvPr id="25" name="Google Shape;225;p9">
            <a:extLst>
              <a:ext uri="{FF2B5EF4-FFF2-40B4-BE49-F238E27FC236}">
                <a16:creationId xmlns:a16="http://schemas.microsoft.com/office/drawing/2014/main" id="{14918ACA-8A8F-4814-9B89-9F6FFCA7BBA8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 flipH="1">
            <a:off x="5884168" y="2727120"/>
            <a:ext cx="9772" cy="389257"/>
          </a:xfrm>
          <a:prstGeom prst="straightConnector1">
            <a:avLst/>
          </a:prstGeom>
          <a:noFill/>
          <a:ln w="9525" cap="flat" cmpd="sng">
            <a:solidFill>
              <a:srgbClr val="585AF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26;p9">
            <a:extLst>
              <a:ext uri="{FF2B5EF4-FFF2-40B4-BE49-F238E27FC236}">
                <a16:creationId xmlns:a16="http://schemas.microsoft.com/office/drawing/2014/main" id="{DEE7D594-B32C-4B92-BB96-A1089BD8AF3F}"/>
              </a:ext>
            </a:extLst>
          </p:cNvPr>
          <p:cNvSpPr/>
          <p:nvPr/>
        </p:nvSpPr>
        <p:spPr>
          <a:xfrm>
            <a:off x="7702925" y="3116377"/>
            <a:ext cx="598598" cy="560022"/>
          </a:xfrm>
          <a:prstGeom prst="ellipse">
            <a:avLst/>
          </a:prstGeom>
          <a:solidFill>
            <a:srgbClr val="3622C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27;p9">
            <a:extLst>
              <a:ext uri="{FF2B5EF4-FFF2-40B4-BE49-F238E27FC236}">
                <a16:creationId xmlns:a16="http://schemas.microsoft.com/office/drawing/2014/main" id="{9425C45B-F68A-487B-82B2-B5A5F8B5AFC7}"/>
              </a:ext>
            </a:extLst>
          </p:cNvPr>
          <p:cNvSpPr/>
          <p:nvPr/>
        </p:nvSpPr>
        <p:spPr>
          <a:xfrm>
            <a:off x="6687753" y="3866355"/>
            <a:ext cx="268398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На базе «Центра водородного инжиниринга с опытным полигоном» реализуется не менее 10 продуктов в области водородной энергии</a:t>
            </a:r>
            <a:endParaRPr sz="1200" b="0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8" name="Google Shape;228;p9">
            <a:extLst>
              <a:ext uri="{FF2B5EF4-FFF2-40B4-BE49-F238E27FC236}">
                <a16:creationId xmlns:a16="http://schemas.microsoft.com/office/drawing/2014/main" id="{7946F7EB-9723-472F-BF75-50A02E84C9B9}"/>
              </a:ext>
            </a:extLst>
          </p:cNvPr>
          <p:cNvSpPr/>
          <p:nvPr/>
        </p:nvSpPr>
        <p:spPr>
          <a:xfrm>
            <a:off x="7344526" y="2450161"/>
            <a:ext cx="136026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Montserrat" panose="020B0604020202020204" charset="-52"/>
                <a:sym typeface="Arial"/>
              </a:rPr>
              <a:t>д</a:t>
            </a:r>
            <a:r>
              <a:rPr lang="ru-RU" sz="1200" b="1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екабрь 2024</a:t>
            </a:r>
            <a:endParaRPr sz="1200" b="1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9" name="Google Shape;229;p9">
            <a:extLst>
              <a:ext uri="{FF2B5EF4-FFF2-40B4-BE49-F238E27FC236}">
                <a16:creationId xmlns:a16="http://schemas.microsoft.com/office/drawing/2014/main" id="{04020C9E-7FF3-4B7B-981B-FA01FBE7EDC9}"/>
              </a:ext>
            </a:extLst>
          </p:cNvPr>
          <p:cNvSpPr/>
          <p:nvPr/>
        </p:nvSpPr>
        <p:spPr>
          <a:xfrm>
            <a:off x="9783031" y="3116377"/>
            <a:ext cx="598598" cy="560022"/>
          </a:xfrm>
          <a:prstGeom prst="ellipse">
            <a:avLst/>
          </a:prstGeom>
          <a:solidFill>
            <a:srgbClr val="3622C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0;p9">
            <a:extLst>
              <a:ext uri="{FF2B5EF4-FFF2-40B4-BE49-F238E27FC236}">
                <a16:creationId xmlns:a16="http://schemas.microsoft.com/office/drawing/2014/main" id="{BB9969D0-C0D2-4E9B-B91E-8CDF3E6EE2BF}"/>
              </a:ext>
            </a:extLst>
          </p:cNvPr>
          <p:cNvSpPr/>
          <p:nvPr/>
        </p:nvSpPr>
        <p:spPr>
          <a:xfrm>
            <a:off x="8776345" y="1896164"/>
            <a:ext cx="26119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Начало тиражирования продуктов в регионах Дальнего Востока и </a:t>
            </a:r>
            <a:r>
              <a:rPr lang="ru-RU" sz="1200" b="0" i="0" u="none" strike="noStrike" cap="none" dirty="0" err="1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СевМорПути</a:t>
            </a:r>
            <a:endParaRPr sz="1200" b="0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1" name="Google Shape;231;p9">
            <a:extLst>
              <a:ext uri="{FF2B5EF4-FFF2-40B4-BE49-F238E27FC236}">
                <a16:creationId xmlns:a16="http://schemas.microsoft.com/office/drawing/2014/main" id="{56394728-0C8C-4DB2-9E39-981918198040}"/>
              </a:ext>
            </a:extLst>
          </p:cNvPr>
          <p:cNvSpPr/>
          <p:nvPr/>
        </p:nvSpPr>
        <p:spPr>
          <a:xfrm>
            <a:off x="9496184" y="3866355"/>
            <a:ext cx="129494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tx1"/>
                </a:solidFill>
                <a:latin typeface="Montserrat" panose="020B0604020202020204" charset="-52"/>
                <a:sym typeface="Arial"/>
              </a:rPr>
              <a:t>декабрь 2025</a:t>
            </a:r>
            <a:endParaRPr sz="1200" b="1" i="0" u="none" strike="noStrike" cap="none" dirty="0">
              <a:solidFill>
                <a:schemeClr val="tx1"/>
              </a:solidFill>
              <a:latin typeface="Montserrat" panose="020B0604020202020204" charset="-52"/>
              <a:sym typeface="Arial"/>
            </a:endParaRPr>
          </a:p>
        </p:txBody>
      </p:sp>
      <p:cxnSp>
        <p:nvCxnSpPr>
          <p:cNvPr id="32" name="Google Shape;232;p9">
            <a:extLst>
              <a:ext uri="{FF2B5EF4-FFF2-40B4-BE49-F238E27FC236}">
                <a16:creationId xmlns:a16="http://schemas.microsoft.com/office/drawing/2014/main" id="{6D508005-734E-4AB9-9709-B2DA2E63C195}"/>
              </a:ext>
            </a:extLst>
          </p:cNvPr>
          <p:cNvCxnSpPr>
            <a:cxnSpLocks/>
            <a:stCxn id="30" idx="2"/>
            <a:endCxn id="29" idx="0"/>
          </p:cNvCxnSpPr>
          <p:nvPr/>
        </p:nvCxnSpPr>
        <p:spPr>
          <a:xfrm>
            <a:off x="10082330" y="2727120"/>
            <a:ext cx="0" cy="389257"/>
          </a:xfrm>
          <a:prstGeom prst="straightConnector1">
            <a:avLst/>
          </a:prstGeom>
          <a:noFill/>
          <a:ln w="9525" cap="flat" cmpd="sng">
            <a:solidFill>
              <a:srgbClr val="585AF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743AE8ED-0DD6-3FDE-E0C4-60076F60B7E9}"/>
              </a:ext>
            </a:extLst>
          </p:cNvPr>
          <p:cNvSpPr txBox="1">
            <a:spLocks/>
          </p:cNvSpPr>
          <p:nvPr/>
        </p:nvSpPr>
        <p:spPr>
          <a:xfrm>
            <a:off x="84655" y="239256"/>
            <a:ext cx="10294757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Этапы реализации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sym typeface="Calibri Light"/>
            </a:endParaRP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CF3D4B37-EC37-4CD5-8A10-43552D9B2F5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286B53F4-25EF-FB7F-AB47-B021D63F4173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20355965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BF8C9-8830-4606-AED3-6603DD1AB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18" y="699656"/>
            <a:ext cx="4617812" cy="534511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747FD6-BFD7-0640-865F-A581AE4DB622}"/>
              </a:ext>
            </a:extLst>
          </p:cNvPr>
          <p:cNvSpPr txBox="1">
            <a:spLocks/>
          </p:cNvSpPr>
          <p:nvPr/>
        </p:nvSpPr>
        <p:spPr>
          <a:xfrm>
            <a:off x="376538" y="2457811"/>
            <a:ext cx="7327547" cy="16175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lvl="0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ru-RU" sz="2400" b="1" dirty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Спасибо за внимание!</a:t>
            </a:r>
            <a:endParaRPr lang="ru-RU" sz="24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Google Shape;81;p1">
            <a:extLst>
              <a:ext uri="{FF2B5EF4-FFF2-40B4-BE49-F238E27FC236}">
                <a16:creationId xmlns:a16="http://schemas.microsoft.com/office/drawing/2014/main" id="{27758339-2B84-4275-9C97-F07EA91D5A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541" y="1087738"/>
            <a:ext cx="4820539" cy="482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969ED2-264E-44FD-B692-425E6D243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8" y="624870"/>
            <a:ext cx="1008223" cy="1008223"/>
          </a:xfrm>
          <a:prstGeom prst="rect">
            <a:avLst/>
          </a:prstGeom>
        </p:spPr>
      </p:pic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AF960F2F-3874-24D2-0678-75E0C2BF2A15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E0C758-F7EF-C9C8-B797-D9C07934D7C9}"/>
              </a:ext>
            </a:extLst>
          </p:cNvPr>
          <p:cNvSpPr/>
          <p:nvPr/>
        </p:nvSpPr>
        <p:spPr>
          <a:xfrm>
            <a:off x="413243" y="4171733"/>
            <a:ext cx="342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Аленьков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Вячеслав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A3CA4E-2E5B-814A-A3C1-5A6B4455C1AE}"/>
              </a:ext>
            </a:extLst>
          </p:cNvPr>
          <p:cNvSpPr/>
          <p:nvPr/>
        </p:nvSpPr>
        <p:spPr>
          <a:xfrm>
            <a:off x="413242" y="4581309"/>
            <a:ext cx="394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v.v.alenkov@sakhalin.gov.ru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9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62AB230-3BD3-41D9-B3B0-9AEF25BECC09}"/>
              </a:ext>
            </a:extLst>
          </p:cNvPr>
          <p:cNvSpPr txBox="1">
            <a:spLocks/>
          </p:cNvSpPr>
          <p:nvPr/>
        </p:nvSpPr>
        <p:spPr>
          <a:xfrm>
            <a:off x="84656" y="239256"/>
            <a:ext cx="9304774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Calibri Light"/>
                <a:sym typeface="Calibri Light"/>
              </a:rPr>
              <a:t>Восточный водородный кластер Сахалинской области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392A766C-1FC9-4AC1-BC93-02F301E22680}"/>
              </a:ext>
            </a:extLst>
          </p:cNvPr>
          <p:cNvSpPr txBox="1">
            <a:spLocks/>
          </p:cNvSpPr>
          <p:nvPr/>
        </p:nvSpPr>
        <p:spPr>
          <a:xfrm>
            <a:off x="14614007" y="10146407"/>
            <a:ext cx="2379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5C5C5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74C5B19-38E1-4CAC-BD99-33963083FC5B}"/>
              </a:ext>
            </a:extLst>
          </p:cNvPr>
          <p:cNvGrpSpPr/>
          <p:nvPr/>
        </p:nvGrpSpPr>
        <p:grpSpPr>
          <a:xfrm>
            <a:off x="577492" y="1056898"/>
            <a:ext cx="10711830" cy="5292025"/>
            <a:chOff x="306157" y="1995851"/>
            <a:chExt cx="9186188" cy="4184777"/>
          </a:xfrm>
        </p:grpSpPr>
        <p:pic>
          <p:nvPicPr>
            <p:cNvPr id="38" name="Picture 9">
              <a:extLst>
                <a:ext uri="{FF2B5EF4-FFF2-40B4-BE49-F238E27FC236}">
                  <a16:creationId xmlns:a16="http://schemas.microsoft.com/office/drawing/2014/main" id="{E60EDBB2-3986-4496-864A-62BD6A6A3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345" y="1995851"/>
              <a:ext cx="9144000" cy="4184777"/>
            </a:xfrm>
            <a:prstGeom prst="rect">
              <a:avLst/>
            </a:prstGeom>
          </p:spPr>
        </p:pic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D8A12119-2503-49F1-9E86-90DCC54652EB}"/>
                </a:ext>
              </a:extLst>
            </p:cNvPr>
            <p:cNvSpPr/>
            <p:nvPr/>
          </p:nvSpPr>
          <p:spPr>
            <a:xfrm>
              <a:off x="438320" y="2099564"/>
              <a:ext cx="1232888" cy="664360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99" h="477661">
                  <a:moveTo>
                    <a:pt x="0" y="0"/>
                  </a:moveTo>
                  <a:lnTo>
                    <a:pt x="1322899" y="0"/>
                  </a:lnTo>
                  <a:lnTo>
                    <a:pt x="1322899" y="334253"/>
                  </a:lnTo>
                  <a:lnTo>
                    <a:pt x="692845" y="347648"/>
                  </a:lnTo>
                  <a:lnTo>
                    <a:pt x="598797" y="477661"/>
                  </a:lnTo>
                  <a:lnTo>
                    <a:pt x="506657" y="343013"/>
                  </a:lnTo>
                  <a:lnTo>
                    <a:pt x="0" y="334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FCE87B3F-1905-48AE-8A0D-2C0566609DEB}"/>
                </a:ext>
              </a:extLst>
            </p:cNvPr>
            <p:cNvSpPr/>
            <p:nvPr/>
          </p:nvSpPr>
          <p:spPr>
            <a:xfrm>
              <a:off x="3975590" y="3634942"/>
              <a:ext cx="989143" cy="486200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6286"/>
                <a:gd name="connsiteY0" fmla="*/ 0 h 643608"/>
                <a:gd name="connsiteX1" fmla="*/ 1326286 w 1326286"/>
                <a:gd name="connsiteY1" fmla="*/ 165947 h 643608"/>
                <a:gd name="connsiteX2" fmla="*/ 1326286 w 1326286"/>
                <a:gd name="connsiteY2" fmla="*/ 500200 h 643608"/>
                <a:gd name="connsiteX3" fmla="*/ 696232 w 1326286"/>
                <a:gd name="connsiteY3" fmla="*/ 513595 h 643608"/>
                <a:gd name="connsiteX4" fmla="*/ 602184 w 1326286"/>
                <a:gd name="connsiteY4" fmla="*/ 643608 h 643608"/>
                <a:gd name="connsiteX5" fmla="*/ 510044 w 1326286"/>
                <a:gd name="connsiteY5" fmla="*/ 508960 h 643608"/>
                <a:gd name="connsiteX6" fmla="*/ 3387 w 1326286"/>
                <a:gd name="connsiteY6" fmla="*/ 500200 h 643608"/>
                <a:gd name="connsiteX7" fmla="*/ 0 w 1326286"/>
                <a:gd name="connsiteY7" fmla="*/ 0 h 643608"/>
                <a:gd name="connsiteX0" fmla="*/ 0 w 1329673"/>
                <a:gd name="connsiteY0" fmla="*/ 3386 h 646994"/>
                <a:gd name="connsiteX1" fmla="*/ 1329673 w 1329673"/>
                <a:gd name="connsiteY1" fmla="*/ 0 h 646994"/>
                <a:gd name="connsiteX2" fmla="*/ 1326286 w 1329673"/>
                <a:gd name="connsiteY2" fmla="*/ 503586 h 646994"/>
                <a:gd name="connsiteX3" fmla="*/ 696232 w 1329673"/>
                <a:gd name="connsiteY3" fmla="*/ 516981 h 646994"/>
                <a:gd name="connsiteX4" fmla="*/ 602184 w 1329673"/>
                <a:gd name="connsiteY4" fmla="*/ 646994 h 646994"/>
                <a:gd name="connsiteX5" fmla="*/ 510044 w 1329673"/>
                <a:gd name="connsiteY5" fmla="*/ 512346 h 646994"/>
                <a:gd name="connsiteX6" fmla="*/ 3387 w 1329673"/>
                <a:gd name="connsiteY6" fmla="*/ 503586 h 646994"/>
                <a:gd name="connsiteX7" fmla="*/ 0 w 1329673"/>
                <a:gd name="connsiteY7" fmla="*/ 3386 h 64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9673" h="646994">
                  <a:moveTo>
                    <a:pt x="0" y="3386"/>
                  </a:moveTo>
                  <a:lnTo>
                    <a:pt x="1329673" y="0"/>
                  </a:lnTo>
                  <a:lnTo>
                    <a:pt x="1326286" y="503586"/>
                  </a:lnTo>
                  <a:lnTo>
                    <a:pt x="696232" y="516981"/>
                  </a:lnTo>
                  <a:lnTo>
                    <a:pt x="602184" y="646994"/>
                  </a:lnTo>
                  <a:lnTo>
                    <a:pt x="510044" y="512346"/>
                  </a:lnTo>
                  <a:lnTo>
                    <a:pt x="3387" y="503586"/>
                  </a:lnTo>
                  <a:lnTo>
                    <a:pt x="0" y="338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75436F01-EF06-4EB8-9F9B-A28D4D8B188E}"/>
                </a:ext>
              </a:extLst>
            </p:cNvPr>
            <p:cNvSpPr/>
            <p:nvPr/>
          </p:nvSpPr>
          <p:spPr>
            <a:xfrm>
              <a:off x="7416272" y="4937784"/>
              <a:ext cx="918874" cy="338401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219807 w 1322899"/>
                <a:gd name="connsiteY6" fmla="*/ 338649 h 477661"/>
                <a:gd name="connsiteX7" fmla="*/ 0 w 1322899"/>
                <a:gd name="connsiteY7" fmla="*/ 0 h 477661"/>
                <a:gd name="connsiteX0" fmla="*/ 0 w 1107487"/>
                <a:gd name="connsiteY0" fmla="*/ 4396 h 477661"/>
                <a:gd name="connsiteX1" fmla="*/ 1107487 w 1107487"/>
                <a:gd name="connsiteY1" fmla="*/ 0 h 477661"/>
                <a:gd name="connsiteX2" fmla="*/ 1107487 w 1107487"/>
                <a:gd name="connsiteY2" fmla="*/ 334253 h 477661"/>
                <a:gd name="connsiteX3" fmla="*/ 477433 w 1107487"/>
                <a:gd name="connsiteY3" fmla="*/ 347648 h 477661"/>
                <a:gd name="connsiteX4" fmla="*/ 383385 w 1107487"/>
                <a:gd name="connsiteY4" fmla="*/ 477661 h 477661"/>
                <a:gd name="connsiteX5" fmla="*/ 291245 w 1107487"/>
                <a:gd name="connsiteY5" fmla="*/ 343013 h 477661"/>
                <a:gd name="connsiteX6" fmla="*/ 4395 w 1107487"/>
                <a:gd name="connsiteY6" fmla="*/ 338649 h 477661"/>
                <a:gd name="connsiteX7" fmla="*/ 0 w 1107487"/>
                <a:gd name="connsiteY7" fmla="*/ 4396 h 477661"/>
                <a:gd name="connsiteX0" fmla="*/ 0 w 1107487"/>
                <a:gd name="connsiteY0" fmla="*/ 4396 h 477661"/>
                <a:gd name="connsiteX1" fmla="*/ 1107487 w 1107487"/>
                <a:gd name="connsiteY1" fmla="*/ 0 h 477661"/>
                <a:gd name="connsiteX2" fmla="*/ 918452 w 1107487"/>
                <a:gd name="connsiteY2" fmla="*/ 338649 h 477661"/>
                <a:gd name="connsiteX3" fmla="*/ 477433 w 1107487"/>
                <a:gd name="connsiteY3" fmla="*/ 347648 h 477661"/>
                <a:gd name="connsiteX4" fmla="*/ 383385 w 1107487"/>
                <a:gd name="connsiteY4" fmla="*/ 477661 h 477661"/>
                <a:gd name="connsiteX5" fmla="*/ 291245 w 1107487"/>
                <a:gd name="connsiteY5" fmla="*/ 343013 h 477661"/>
                <a:gd name="connsiteX6" fmla="*/ 4395 w 1107487"/>
                <a:gd name="connsiteY6" fmla="*/ 338649 h 477661"/>
                <a:gd name="connsiteX7" fmla="*/ 0 w 1107487"/>
                <a:gd name="connsiteY7" fmla="*/ 4396 h 477661"/>
                <a:gd name="connsiteX0" fmla="*/ 0 w 918452"/>
                <a:gd name="connsiteY0" fmla="*/ 8792 h 482057"/>
                <a:gd name="connsiteX1" fmla="*/ 914056 w 918452"/>
                <a:gd name="connsiteY1" fmla="*/ 0 h 482057"/>
                <a:gd name="connsiteX2" fmla="*/ 918452 w 918452"/>
                <a:gd name="connsiteY2" fmla="*/ 343045 h 482057"/>
                <a:gd name="connsiteX3" fmla="*/ 477433 w 918452"/>
                <a:gd name="connsiteY3" fmla="*/ 352044 h 482057"/>
                <a:gd name="connsiteX4" fmla="*/ 383385 w 918452"/>
                <a:gd name="connsiteY4" fmla="*/ 482057 h 482057"/>
                <a:gd name="connsiteX5" fmla="*/ 291245 w 918452"/>
                <a:gd name="connsiteY5" fmla="*/ 347409 h 482057"/>
                <a:gd name="connsiteX6" fmla="*/ 4395 w 918452"/>
                <a:gd name="connsiteY6" fmla="*/ 343045 h 482057"/>
                <a:gd name="connsiteX7" fmla="*/ 0 w 918452"/>
                <a:gd name="connsiteY7" fmla="*/ 8792 h 482057"/>
                <a:gd name="connsiteX0" fmla="*/ 0 w 918874"/>
                <a:gd name="connsiteY0" fmla="*/ 0 h 473265"/>
                <a:gd name="connsiteX1" fmla="*/ 918452 w 918874"/>
                <a:gd name="connsiteY1" fmla="*/ 0 h 473265"/>
                <a:gd name="connsiteX2" fmla="*/ 918452 w 918874"/>
                <a:gd name="connsiteY2" fmla="*/ 334253 h 473265"/>
                <a:gd name="connsiteX3" fmla="*/ 477433 w 918874"/>
                <a:gd name="connsiteY3" fmla="*/ 343252 h 473265"/>
                <a:gd name="connsiteX4" fmla="*/ 383385 w 918874"/>
                <a:gd name="connsiteY4" fmla="*/ 473265 h 473265"/>
                <a:gd name="connsiteX5" fmla="*/ 291245 w 918874"/>
                <a:gd name="connsiteY5" fmla="*/ 338617 h 473265"/>
                <a:gd name="connsiteX6" fmla="*/ 4395 w 918874"/>
                <a:gd name="connsiteY6" fmla="*/ 334253 h 473265"/>
                <a:gd name="connsiteX7" fmla="*/ 0 w 918874"/>
                <a:gd name="connsiteY7" fmla="*/ 0 h 47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874" h="473265">
                  <a:moveTo>
                    <a:pt x="0" y="0"/>
                  </a:moveTo>
                  <a:lnTo>
                    <a:pt x="918452" y="0"/>
                  </a:lnTo>
                  <a:cubicBezTo>
                    <a:pt x="919917" y="114348"/>
                    <a:pt x="916987" y="219905"/>
                    <a:pt x="918452" y="334253"/>
                  </a:cubicBezTo>
                  <a:lnTo>
                    <a:pt x="477433" y="343252"/>
                  </a:lnTo>
                  <a:lnTo>
                    <a:pt x="383385" y="473265"/>
                  </a:lnTo>
                  <a:lnTo>
                    <a:pt x="291245" y="338617"/>
                  </a:lnTo>
                  <a:lnTo>
                    <a:pt x="4395" y="334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F10FFDD0-876A-46CD-9942-E29EDF8CCB6A}"/>
                </a:ext>
              </a:extLst>
            </p:cNvPr>
            <p:cNvSpPr/>
            <p:nvPr/>
          </p:nvSpPr>
          <p:spPr>
            <a:xfrm>
              <a:off x="8599848" y="3932439"/>
              <a:ext cx="663957" cy="330981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923364 w 1322899"/>
                <a:gd name="connsiteY2" fmla="*/ 346610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927482"/>
                <a:gd name="connsiteY0" fmla="*/ 0 h 477661"/>
                <a:gd name="connsiteX1" fmla="*/ 927482 w 927482"/>
                <a:gd name="connsiteY1" fmla="*/ 12356 h 477661"/>
                <a:gd name="connsiteX2" fmla="*/ 923364 w 927482"/>
                <a:gd name="connsiteY2" fmla="*/ 346610 h 477661"/>
                <a:gd name="connsiteX3" fmla="*/ 692845 w 927482"/>
                <a:gd name="connsiteY3" fmla="*/ 347648 h 477661"/>
                <a:gd name="connsiteX4" fmla="*/ 598797 w 927482"/>
                <a:gd name="connsiteY4" fmla="*/ 477661 h 477661"/>
                <a:gd name="connsiteX5" fmla="*/ 506657 w 927482"/>
                <a:gd name="connsiteY5" fmla="*/ 343013 h 477661"/>
                <a:gd name="connsiteX6" fmla="*/ 0 w 927482"/>
                <a:gd name="connsiteY6" fmla="*/ 334253 h 477661"/>
                <a:gd name="connsiteX7" fmla="*/ 0 w 927482"/>
                <a:gd name="connsiteY7" fmla="*/ 0 h 477661"/>
                <a:gd name="connsiteX0" fmla="*/ 0 w 940182"/>
                <a:gd name="connsiteY0" fmla="*/ 0 h 477661"/>
                <a:gd name="connsiteX1" fmla="*/ 940182 w 940182"/>
                <a:gd name="connsiteY1" fmla="*/ 2831 h 477661"/>
                <a:gd name="connsiteX2" fmla="*/ 923364 w 940182"/>
                <a:gd name="connsiteY2" fmla="*/ 346610 h 477661"/>
                <a:gd name="connsiteX3" fmla="*/ 692845 w 940182"/>
                <a:gd name="connsiteY3" fmla="*/ 347648 h 477661"/>
                <a:gd name="connsiteX4" fmla="*/ 598797 w 940182"/>
                <a:gd name="connsiteY4" fmla="*/ 477661 h 477661"/>
                <a:gd name="connsiteX5" fmla="*/ 506657 w 940182"/>
                <a:gd name="connsiteY5" fmla="*/ 343013 h 477661"/>
                <a:gd name="connsiteX6" fmla="*/ 0 w 940182"/>
                <a:gd name="connsiteY6" fmla="*/ 334253 h 477661"/>
                <a:gd name="connsiteX7" fmla="*/ 0 w 940182"/>
                <a:gd name="connsiteY7" fmla="*/ 0 h 477661"/>
                <a:gd name="connsiteX0" fmla="*/ 0 w 927482"/>
                <a:gd name="connsiteY0" fmla="*/ 0 h 477661"/>
                <a:gd name="connsiteX1" fmla="*/ 927482 w 927482"/>
                <a:gd name="connsiteY1" fmla="*/ 6006 h 477661"/>
                <a:gd name="connsiteX2" fmla="*/ 923364 w 927482"/>
                <a:gd name="connsiteY2" fmla="*/ 346610 h 477661"/>
                <a:gd name="connsiteX3" fmla="*/ 692845 w 927482"/>
                <a:gd name="connsiteY3" fmla="*/ 347648 h 477661"/>
                <a:gd name="connsiteX4" fmla="*/ 598797 w 927482"/>
                <a:gd name="connsiteY4" fmla="*/ 477661 h 477661"/>
                <a:gd name="connsiteX5" fmla="*/ 506657 w 927482"/>
                <a:gd name="connsiteY5" fmla="*/ 343013 h 477661"/>
                <a:gd name="connsiteX6" fmla="*/ 0 w 927482"/>
                <a:gd name="connsiteY6" fmla="*/ 334253 h 477661"/>
                <a:gd name="connsiteX7" fmla="*/ 0 w 927482"/>
                <a:gd name="connsiteY7" fmla="*/ 0 h 477661"/>
                <a:gd name="connsiteX0" fmla="*/ 269875 w 927482"/>
                <a:gd name="connsiteY0" fmla="*/ 344 h 471655"/>
                <a:gd name="connsiteX1" fmla="*/ 927482 w 927482"/>
                <a:gd name="connsiteY1" fmla="*/ 0 h 471655"/>
                <a:gd name="connsiteX2" fmla="*/ 923364 w 927482"/>
                <a:gd name="connsiteY2" fmla="*/ 340604 h 471655"/>
                <a:gd name="connsiteX3" fmla="*/ 692845 w 927482"/>
                <a:gd name="connsiteY3" fmla="*/ 341642 h 471655"/>
                <a:gd name="connsiteX4" fmla="*/ 598797 w 927482"/>
                <a:gd name="connsiteY4" fmla="*/ 471655 h 471655"/>
                <a:gd name="connsiteX5" fmla="*/ 506657 w 927482"/>
                <a:gd name="connsiteY5" fmla="*/ 337007 h 471655"/>
                <a:gd name="connsiteX6" fmla="*/ 0 w 927482"/>
                <a:gd name="connsiteY6" fmla="*/ 328247 h 471655"/>
                <a:gd name="connsiteX7" fmla="*/ 269875 w 927482"/>
                <a:gd name="connsiteY7" fmla="*/ 344 h 471655"/>
                <a:gd name="connsiteX0" fmla="*/ 6350 w 663957"/>
                <a:gd name="connsiteY0" fmla="*/ 344 h 471655"/>
                <a:gd name="connsiteX1" fmla="*/ 663957 w 663957"/>
                <a:gd name="connsiteY1" fmla="*/ 0 h 471655"/>
                <a:gd name="connsiteX2" fmla="*/ 659839 w 663957"/>
                <a:gd name="connsiteY2" fmla="*/ 340604 h 471655"/>
                <a:gd name="connsiteX3" fmla="*/ 429320 w 663957"/>
                <a:gd name="connsiteY3" fmla="*/ 341642 h 471655"/>
                <a:gd name="connsiteX4" fmla="*/ 335272 w 663957"/>
                <a:gd name="connsiteY4" fmla="*/ 471655 h 471655"/>
                <a:gd name="connsiteX5" fmla="*/ 243132 w 663957"/>
                <a:gd name="connsiteY5" fmla="*/ 337007 h 471655"/>
                <a:gd name="connsiteX6" fmla="*/ 0 w 663957"/>
                <a:gd name="connsiteY6" fmla="*/ 331422 h 471655"/>
                <a:gd name="connsiteX7" fmla="*/ 6350 w 663957"/>
                <a:gd name="connsiteY7" fmla="*/ 344 h 47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957" h="471655">
                  <a:moveTo>
                    <a:pt x="6350" y="344"/>
                  </a:moveTo>
                  <a:lnTo>
                    <a:pt x="663957" y="0"/>
                  </a:lnTo>
                  <a:cubicBezTo>
                    <a:pt x="662584" y="111418"/>
                    <a:pt x="661212" y="229186"/>
                    <a:pt x="659839" y="340604"/>
                  </a:cubicBezTo>
                  <a:lnTo>
                    <a:pt x="429320" y="341642"/>
                  </a:lnTo>
                  <a:lnTo>
                    <a:pt x="335272" y="471655"/>
                  </a:lnTo>
                  <a:lnTo>
                    <a:pt x="243132" y="337007"/>
                  </a:lnTo>
                  <a:lnTo>
                    <a:pt x="0" y="331422"/>
                  </a:lnTo>
                  <a:lnTo>
                    <a:pt x="6350" y="3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43" name="Rectangle 3">
              <a:extLst>
                <a:ext uri="{FF2B5EF4-FFF2-40B4-BE49-F238E27FC236}">
                  <a16:creationId xmlns:a16="http://schemas.microsoft.com/office/drawing/2014/main" id="{73C112EC-443B-4F31-B202-2CED95B36352}"/>
                </a:ext>
              </a:extLst>
            </p:cNvPr>
            <p:cNvSpPr/>
            <p:nvPr/>
          </p:nvSpPr>
          <p:spPr>
            <a:xfrm>
              <a:off x="7159869" y="3888300"/>
              <a:ext cx="662681" cy="327917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959779 w 1322899"/>
                <a:gd name="connsiteY2" fmla="*/ 340855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959779"/>
                <a:gd name="connsiteY0" fmla="*/ 0 h 477661"/>
                <a:gd name="connsiteX1" fmla="*/ 956478 w 959779"/>
                <a:gd name="connsiteY1" fmla="*/ 3301 h 477661"/>
                <a:gd name="connsiteX2" fmla="*/ 959779 w 959779"/>
                <a:gd name="connsiteY2" fmla="*/ 340855 h 477661"/>
                <a:gd name="connsiteX3" fmla="*/ 692845 w 959779"/>
                <a:gd name="connsiteY3" fmla="*/ 347648 h 477661"/>
                <a:gd name="connsiteX4" fmla="*/ 598797 w 959779"/>
                <a:gd name="connsiteY4" fmla="*/ 477661 h 477661"/>
                <a:gd name="connsiteX5" fmla="*/ 506657 w 959779"/>
                <a:gd name="connsiteY5" fmla="*/ 343013 h 477661"/>
                <a:gd name="connsiteX6" fmla="*/ 0 w 959779"/>
                <a:gd name="connsiteY6" fmla="*/ 334253 h 477661"/>
                <a:gd name="connsiteX7" fmla="*/ 0 w 959779"/>
                <a:gd name="connsiteY7" fmla="*/ 0 h 477661"/>
                <a:gd name="connsiteX0" fmla="*/ 300399 w 959779"/>
                <a:gd name="connsiteY0" fmla="*/ 0 h 477661"/>
                <a:gd name="connsiteX1" fmla="*/ 956478 w 959779"/>
                <a:gd name="connsiteY1" fmla="*/ 3301 h 477661"/>
                <a:gd name="connsiteX2" fmla="*/ 959779 w 959779"/>
                <a:gd name="connsiteY2" fmla="*/ 340855 h 477661"/>
                <a:gd name="connsiteX3" fmla="*/ 692845 w 959779"/>
                <a:gd name="connsiteY3" fmla="*/ 347648 h 477661"/>
                <a:gd name="connsiteX4" fmla="*/ 598797 w 959779"/>
                <a:gd name="connsiteY4" fmla="*/ 477661 h 477661"/>
                <a:gd name="connsiteX5" fmla="*/ 506657 w 959779"/>
                <a:gd name="connsiteY5" fmla="*/ 343013 h 477661"/>
                <a:gd name="connsiteX6" fmla="*/ 0 w 959779"/>
                <a:gd name="connsiteY6" fmla="*/ 334253 h 477661"/>
                <a:gd name="connsiteX7" fmla="*/ 300399 w 959779"/>
                <a:gd name="connsiteY7" fmla="*/ 0 h 477661"/>
                <a:gd name="connsiteX0" fmla="*/ 3301 w 662681"/>
                <a:gd name="connsiteY0" fmla="*/ 0 h 477661"/>
                <a:gd name="connsiteX1" fmla="*/ 659380 w 662681"/>
                <a:gd name="connsiteY1" fmla="*/ 3301 h 477661"/>
                <a:gd name="connsiteX2" fmla="*/ 662681 w 662681"/>
                <a:gd name="connsiteY2" fmla="*/ 340855 h 477661"/>
                <a:gd name="connsiteX3" fmla="*/ 395747 w 662681"/>
                <a:gd name="connsiteY3" fmla="*/ 347648 h 477661"/>
                <a:gd name="connsiteX4" fmla="*/ 301699 w 662681"/>
                <a:gd name="connsiteY4" fmla="*/ 477661 h 477661"/>
                <a:gd name="connsiteX5" fmla="*/ 209559 w 662681"/>
                <a:gd name="connsiteY5" fmla="*/ 343013 h 477661"/>
                <a:gd name="connsiteX6" fmla="*/ 0 w 662681"/>
                <a:gd name="connsiteY6" fmla="*/ 337554 h 477661"/>
                <a:gd name="connsiteX7" fmla="*/ 3301 w 662681"/>
                <a:gd name="connsiteY7" fmla="*/ 0 h 4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681" h="477661">
                  <a:moveTo>
                    <a:pt x="3301" y="0"/>
                  </a:moveTo>
                  <a:lnTo>
                    <a:pt x="659380" y="3301"/>
                  </a:lnTo>
                  <a:cubicBezTo>
                    <a:pt x="660480" y="115819"/>
                    <a:pt x="661581" y="228337"/>
                    <a:pt x="662681" y="340855"/>
                  </a:cubicBezTo>
                  <a:lnTo>
                    <a:pt x="395747" y="347648"/>
                  </a:lnTo>
                  <a:lnTo>
                    <a:pt x="301699" y="477661"/>
                  </a:lnTo>
                  <a:lnTo>
                    <a:pt x="209559" y="343013"/>
                  </a:lnTo>
                  <a:lnTo>
                    <a:pt x="0" y="337554"/>
                  </a:lnTo>
                  <a:cubicBezTo>
                    <a:pt x="1100" y="225036"/>
                    <a:pt x="2201" y="112518"/>
                    <a:pt x="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762BBA1F-944C-4972-9A77-C6FE9D891EF6}"/>
                </a:ext>
              </a:extLst>
            </p:cNvPr>
            <p:cNvSpPr/>
            <p:nvPr/>
          </p:nvSpPr>
          <p:spPr>
            <a:xfrm>
              <a:off x="2115756" y="2276844"/>
              <a:ext cx="894647" cy="258363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99" h="477661">
                  <a:moveTo>
                    <a:pt x="0" y="0"/>
                  </a:moveTo>
                  <a:lnTo>
                    <a:pt x="1322899" y="0"/>
                  </a:lnTo>
                  <a:lnTo>
                    <a:pt x="1322899" y="334253"/>
                  </a:lnTo>
                  <a:lnTo>
                    <a:pt x="692845" y="347648"/>
                  </a:lnTo>
                  <a:lnTo>
                    <a:pt x="598797" y="477661"/>
                  </a:lnTo>
                  <a:lnTo>
                    <a:pt x="506657" y="343013"/>
                  </a:lnTo>
                  <a:lnTo>
                    <a:pt x="0" y="334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998EA458-7FF1-449A-83EB-FC119E716088}"/>
                </a:ext>
              </a:extLst>
            </p:cNvPr>
            <p:cNvSpPr/>
            <p:nvPr/>
          </p:nvSpPr>
          <p:spPr>
            <a:xfrm>
              <a:off x="5641955" y="2980493"/>
              <a:ext cx="880052" cy="312002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201366 w 1322899"/>
                <a:gd name="connsiteY0" fmla="*/ 6602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201366 w 1322899"/>
                <a:gd name="connsiteY7" fmla="*/ 6602 h 477661"/>
                <a:gd name="connsiteX0" fmla="*/ 9903 w 1131436"/>
                <a:gd name="connsiteY0" fmla="*/ 6602 h 477661"/>
                <a:gd name="connsiteX1" fmla="*/ 1131436 w 1131436"/>
                <a:gd name="connsiteY1" fmla="*/ 0 h 477661"/>
                <a:gd name="connsiteX2" fmla="*/ 1131436 w 1131436"/>
                <a:gd name="connsiteY2" fmla="*/ 334253 h 477661"/>
                <a:gd name="connsiteX3" fmla="*/ 501382 w 1131436"/>
                <a:gd name="connsiteY3" fmla="*/ 347648 h 477661"/>
                <a:gd name="connsiteX4" fmla="*/ 407334 w 1131436"/>
                <a:gd name="connsiteY4" fmla="*/ 477661 h 477661"/>
                <a:gd name="connsiteX5" fmla="*/ 315194 w 1131436"/>
                <a:gd name="connsiteY5" fmla="*/ 343013 h 477661"/>
                <a:gd name="connsiteX6" fmla="*/ 0 w 1131436"/>
                <a:gd name="connsiteY6" fmla="*/ 334253 h 477661"/>
                <a:gd name="connsiteX7" fmla="*/ 9903 w 1131436"/>
                <a:gd name="connsiteY7" fmla="*/ 6602 h 477661"/>
                <a:gd name="connsiteX0" fmla="*/ 9903 w 1131436"/>
                <a:gd name="connsiteY0" fmla="*/ 6602 h 477661"/>
                <a:gd name="connsiteX1" fmla="*/ 1131436 w 1131436"/>
                <a:gd name="connsiteY1" fmla="*/ 0 h 477661"/>
                <a:gd name="connsiteX2" fmla="*/ 939973 w 1131436"/>
                <a:gd name="connsiteY2" fmla="*/ 337554 h 477661"/>
                <a:gd name="connsiteX3" fmla="*/ 501382 w 1131436"/>
                <a:gd name="connsiteY3" fmla="*/ 347648 h 477661"/>
                <a:gd name="connsiteX4" fmla="*/ 407334 w 1131436"/>
                <a:gd name="connsiteY4" fmla="*/ 477661 h 477661"/>
                <a:gd name="connsiteX5" fmla="*/ 315194 w 1131436"/>
                <a:gd name="connsiteY5" fmla="*/ 343013 h 477661"/>
                <a:gd name="connsiteX6" fmla="*/ 0 w 1131436"/>
                <a:gd name="connsiteY6" fmla="*/ 334253 h 477661"/>
                <a:gd name="connsiteX7" fmla="*/ 9903 w 1131436"/>
                <a:gd name="connsiteY7" fmla="*/ 6602 h 477661"/>
                <a:gd name="connsiteX0" fmla="*/ 9903 w 939973"/>
                <a:gd name="connsiteY0" fmla="*/ 0 h 471059"/>
                <a:gd name="connsiteX1" fmla="*/ 913565 w 939973"/>
                <a:gd name="connsiteY1" fmla="*/ 3301 h 471059"/>
                <a:gd name="connsiteX2" fmla="*/ 939973 w 939973"/>
                <a:gd name="connsiteY2" fmla="*/ 330952 h 471059"/>
                <a:gd name="connsiteX3" fmla="*/ 501382 w 939973"/>
                <a:gd name="connsiteY3" fmla="*/ 341046 h 471059"/>
                <a:gd name="connsiteX4" fmla="*/ 407334 w 939973"/>
                <a:gd name="connsiteY4" fmla="*/ 471059 h 471059"/>
                <a:gd name="connsiteX5" fmla="*/ 315194 w 939973"/>
                <a:gd name="connsiteY5" fmla="*/ 336411 h 471059"/>
                <a:gd name="connsiteX6" fmla="*/ 0 w 939973"/>
                <a:gd name="connsiteY6" fmla="*/ 327651 h 471059"/>
                <a:gd name="connsiteX7" fmla="*/ 9903 w 939973"/>
                <a:gd name="connsiteY7" fmla="*/ 0 h 471059"/>
                <a:gd name="connsiteX0" fmla="*/ 0 w 930070"/>
                <a:gd name="connsiteY0" fmla="*/ 0 h 471059"/>
                <a:gd name="connsiteX1" fmla="*/ 903662 w 930070"/>
                <a:gd name="connsiteY1" fmla="*/ 3301 h 471059"/>
                <a:gd name="connsiteX2" fmla="*/ 930070 w 930070"/>
                <a:gd name="connsiteY2" fmla="*/ 330952 h 471059"/>
                <a:gd name="connsiteX3" fmla="*/ 491479 w 930070"/>
                <a:gd name="connsiteY3" fmla="*/ 341046 h 471059"/>
                <a:gd name="connsiteX4" fmla="*/ 397431 w 930070"/>
                <a:gd name="connsiteY4" fmla="*/ 471059 h 471059"/>
                <a:gd name="connsiteX5" fmla="*/ 305291 w 930070"/>
                <a:gd name="connsiteY5" fmla="*/ 336411 h 471059"/>
                <a:gd name="connsiteX6" fmla="*/ 7515 w 930070"/>
                <a:gd name="connsiteY6" fmla="*/ 332006 h 471059"/>
                <a:gd name="connsiteX7" fmla="*/ 0 w 930070"/>
                <a:gd name="connsiteY7" fmla="*/ 0 h 471059"/>
                <a:gd name="connsiteX0" fmla="*/ 0 w 930070"/>
                <a:gd name="connsiteY0" fmla="*/ 0 h 471059"/>
                <a:gd name="connsiteX1" fmla="*/ 903662 w 930070"/>
                <a:gd name="connsiteY1" fmla="*/ 3301 h 471059"/>
                <a:gd name="connsiteX2" fmla="*/ 930070 w 930070"/>
                <a:gd name="connsiteY2" fmla="*/ 330952 h 471059"/>
                <a:gd name="connsiteX3" fmla="*/ 491479 w 930070"/>
                <a:gd name="connsiteY3" fmla="*/ 341046 h 471059"/>
                <a:gd name="connsiteX4" fmla="*/ 397431 w 930070"/>
                <a:gd name="connsiteY4" fmla="*/ 471059 h 471059"/>
                <a:gd name="connsiteX5" fmla="*/ 305291 w 930070"/>
                <a:gd name="connsiteY5" fmla="*/ 336411 h 471059"/>
                <a:gd name="connsiteX6" fmla="*/ 481 w 930070"/>
                <a:gd name="connsiteY6" fmla="*/ 335523 h 471059"/>
                <a:gd name="connsiteX7" fmla="*/ 0 w 930070"/>
                <a:gd name="connsiteY7" fmla="*/ 0 h 471059"/>
                <a:gd name="connsiteX0" fmla="*/ 0 w 912485"/>
                <a:gd name="connsiteY0" fmla="*/ 0 h 471059"/>
                <a:gd name="connsiteX1" fmla="*/ 903662 w 912485"/>
                <a:gd name="connsiteY1" fmla="*/ 3301 h 471059"/>
                <a:gd name="connsiteX2" fmla="*/ 912485 w 912485"/>
                <a:gd name="connsiteY2" fmla="*/ 330952 h 471059"/>
                <a:gd name="connsiteX3" fmla="*/ 491479 w 912485"/>
                <a:gd name="connsiteY3" fmla="*/ 341046 h 471059"/>
                <a:gd name="connsiteX4" fmla="*/ 397431 w 912485"/>
                <a:gd name="connsiteY4" fmla="*/ 471059 h 471059"/>
                <a:gd name="connsiteX5" fmla="*/ 305291 w 912485"/>
                <a:gd name="connsiteY5" fmla="*/ 336411 h 471059"/>
                <a:gd name="connsiteX6" fmla="*/ 481 w 912485"/>
                <a:gd name="connsiteY6" fmla="*/ 335523 h 471059"/>
                <a:gd name="connsiteX7" fmla="*/ 0 w 912485"/>
                <a:gd name="connsiteY7" fmla="*/ 0 h 47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2485" h="471059">
                  <a:moveTo>
                    <a:pt x="0" y="0"/>
                  </a:moveTo>
                  <a:lnTo>
                    <a:pt x="903662" y="3301"/>
                  </a:lnTo>
                  <a:lnTo>
                    <a:pt x="912485" y="330952"/>
                  </a:lnTo>
                  <a:lnTo>
                    <a:pt x="491479" y="341046"/>
                  </a:lnTo>
                  <a:lnTo>
                    <a:pt x="397431" y="471059"/>
                  </a:lnTo>
                  <a:lnTo>
                    <a:pt x="305291" y="336411"/>
                  </a:lnTo>
                  <a:lnTo>
                    <a:pt x="481" y="335523"/>
                  </a:lnTo>
                  <a:cubicBezTo>
                    <a:pt x="321" y="223682"/>
                    <a:pt x="160" y="1118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02E489-40B0-459E-B093-14A64F536C80}"/>
                </a:ext>
              </a:extLst>
            </p:cNvPr>
            <p:cNvSpPr txBox="1"/>
            <p:nvPr/>
          </p:nvSpPr>
          <p:spPr>
            <a:xfrm>
              <a:off x="393645" y="2120876"/>
              <a:ext cx="1322236" cy="45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Ветрогенерация с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-накопителями энергии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9024A5-2C44-416D-9BE7-17334A3055CB}"/>
                </a:ext>
              </a:extLst>
            </p:cNvPr>
            <p:cNvSpPr txBox="1"/>
            <p:nvPr/>
          </p:nvSpPr>
          <p:spPr>
            <a:xfrm>
              <a:off x="2065620" y="2273867"/>
              <a:ext cx="983317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Газопровод</a:t>
              </a:r>
            </a:p>
          </p:txBody>
        </p:sp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686B036B-827C-4FB9-96BC-9C8CDAA6C4F7}"/>
                </a:ext>
              </a:extLst>
            </p:cNvPr>
            <p:cNvSpPr/>
            <p:nvPr/>
          </p:nvSpPr>
          <p:spPr>
            <a:xfrm>
              <a:off x="3643398" y="2263000"/>
              <a:ext cx="958045" cy="272208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243115 w 1322899"/>
                <a:gd name="connsiteY6" fmla="*/ 341510 h 477661"/>
                <a:gd name="connsiteX7" fmla="*/ 0 w 1322899"/>
                <a:gd name="connsiteY7" fmla="*/ 0 h 477661"/>
                <a:gd name="connsiteX0" fmla="*/ 0 w 1087042"/>
                <a:gd name="connsiteY0" fmla="*/ 0 h 477661"/>
                <a:gd name="connsiteX1" fmla="*/ 1087042 w 1087042"/>
                <a:gd name="connsiteY1" fmla="*/ 0 h 477661"/>
                <a:gd name="connsiteX2" fmla="*/ 1087042 w 1087042"/>
                <a:gd name="connsiteY2" fmla="*/ 334253 h 477661"/>
                <a:gd name="connsiteX3" fmla="*/ 456988 w 1087042"/>
                <a:gd name="connsiteY3" fmla="*/ 347648 h 477661"/>
                <a:gd name="connsiteX4" fmla="*/ 362940 w 1087042"/>
                <a:gd name="connsiteY4" fmla="*/ 477661 h 477661"/>
                <a:gd name="connsiteX5" fmla="*/ 270800 w 1087042"/>
                <a:gd name="connsiteY5" fmla="*/ 343013 h 477661"/>
                <a:gd name="connsiteX6" fmla="*/ 7258 w 1087042"/>
                <a:gd name="connsiteY6" fmla="*/ 341510 h 477661"/>
                <a:gd name="connsiteX7" fmla="*/ 0 w 1087042"/>
                <a:gd name="connsiteY7" fmla="*/ 0 h 477661"/>
                <a:gd name="connsiteX0" fmla="*/ 0 w 1087042"/>
                <a:gd name="connsiteY0" fmla="*/ 0 h 477661"/>
                <a:gd name="connsiteX1" fmla="*/ 1087042 w 1087042"/>
                <a:gd name="connsiteY1" fmla="*/ 0 h 477661"/>
                <a:gd name="connsiteX2" fmla="*/ 883842 w 1087042"/>
                <a:gd name="connsiteY2" fmla="*/ 337882 h 477661"/>
                <a:gd name="connsiteX3" fmla="*/ 456988 w 1087042"/>
                <a:gd name="connsiteY3" fmla="*/ 347648 h 477661"/>
                <a:gd name="connsiteX4" fmla="*/ 362940 w 1087042"/>
                <a:gd name="connsiteY4" fmla="*/ 477661 h 477661"/>
                <a:gd name="connsiteX5" fmla="*/ 270800 w 1087042"/>
                <a:gd name="connsiteY5" fmla="*/ 343013 h 477661"/>
                <a:gd name="connsiteX6" fmla="*/ 7258 w 1087042"/>
                <a:gd name="connsiteY6" fmla="*/ 341510 h 477661"/>
                <a:gd name="connsiteX7" fmla="*/ 0 w 1087042"/>
                <a:gd name="connsiteY7" fmla="*/ 0 h 477661"/>
                <a:gd name="connsiteX0" fmla="*/ 0 w 883842"/>
                <a:gd name="connsiteY0" fmla="*/ 0 h 477661"/>
                <a:gd name="connsiteX1" fmla="*/ 880214 w 883842"/>
                <a:gd name="connsiteY1" fmla="*/ 0 h 477661"/>
                <a:gd name="connsiteX2" fmla="*/ 883842 w 883842"/>
                <a:gd name="connsiteY2" fmla="*/ 337882 h 477661"/>
                <a:gd name="connsiteX3" fmla="*/ 456988 w 883842"/>
                <a:gd name="connsiteY3" fmla="*/ 347648 h 477661"/>
                <a:gd name="connsiteX4" fmla="*/ 362940 w 883842"/>
                <a:gd name="connsiteY4" fmla="*/ 477661 h 477661"/>
                <a:gd name="connsiteX5" fmla="*/ 270800 w 883842"/>
                <a:gd name="connsiteY5" fmla="*/ 343013 h 477661"/>
                <a:gd name="connsiteX6" fmla="*/ 7258 w 883842"/>
                <a:gd name="connsiteY6" fmla="*/ 341510 h 477661"/>
                <a:gd name="connsiteX7" fmla="*/ 0 w 883842"/>
                <a:gd name="connsiteY7" fmla="*/ 0 h 4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3842" h="477661">
                  <a:moveTo>
                    <a:pt x="0" y="0"/>
                  </a:moveTo>
                  <a:lnTo>
                    <a:pt x="880214" y="0"/>
                  </a:lnTo>
                  <a:cubicBezTo>
                    <a:pt x="881423" y="112627"/>
                    <a:pt x="882633" y="225255"/>
                    <a:pt x="883842" y="337882"/>
                  </a:cubicBezTo>
                  <a:lnTo>
                    <a:pt x="456988" y="347648"/>
                  </a:lnTo>
                  <a:lnTo>
                    <a:pt x="362940" y="477661"/>
                  </a:lnTo>
                  <a:lnTo>
                    <a:pt x="270800" y="343013"/>
                  </a:lnTo>
                  <a:lnTo>
                    <a:pt x="7258" y="341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8422AD-55B4-434B-8344-90776218D1E4}"/>
                </a:ext>
              </a:extLst>
            </p:cNvPr>
            <p:cNvSpPr txBox="1"/>
            <p:nvPr/>
          </p:nvSpPr>
          <p:spPr>
            <a:xfrm>
              <a:off x="3588741" y="2266041"/>
              <a:ext cx="1051237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-грузовик</a:t>
              </a:r>
            </a:p>
          </p:txBody>
        </p:sp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id="{B4AFC900-5089-453D-A796-CC3E2FE34AB6}"/>
                </a:ext>
              </a:extLst>
            </p:cNvPr>
            <p:cNvSpPr/>
            <p:nvPr/>
          </p:nvSpPr>
          <p:spPr>
            <a:xfrm rot="10800000">
              <a:off x="556143" y="5553004"/>
              <a:ext cx="1447284" cy="483714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578514"/>
                <a:gd name="connsiteX1" fmla="*/ 1322899 w 1322899"/>
                <a:gd name="connsiteY1" fmla="*/ 100853 h 578514"/>
                <a:gd name="connsiteX2" fmla="*/ 1322899 w 1322899"/>
                <a:gd name="connsiteY2" fmla="*/ 435106 h 578514"/>
                <a:gd name="connsiteX3" fmla="*/ 692845 w 1322899"/>
                <a:gd name="connsiteY3" fmla="*/ 448501 h 578514"/>
                <a:gd name="connsiteX4" fmla="*/ 598797 w 1322899"/>
                <a:gd name="connsiteY4" fmla="*/ 578514 h 578514"/>
                <a:gd name="connsiteX5" fmla="*/ 506657 w 1322899"/>
                <a:gd name="connsiteY5" fmla="*/ 443866 h 578514"/>
                <a:gd name="connsiteX6" fmla="*/ 0 w 1322899"/>
                <a:gd name="connsiteY6" fmla="*/ 435106 h 578514"/>
                <a:gd name="connsiteX7" fmla="*/ 0 w 1322899"/>
                <a:gd name="connsiteY7" fmla="*/ 0 h 578514"/>
                <a:gd name="connsiteX0" fmla="*/ 0 w 1322899"/>
                <a:gd name="connsiteY0" fmla="*/ 0 h 578514"/>
                <a:gd name="connsiteX1" fmla="*/ 1312814 w 1322899"/>
                <a:gd name="connsiteY1" fmla="*/ 0 h 578514"/>
                <a:gd name="connsiteX2" fmla="*/ 1322899 w 1322899"/>
                <a:gd name="connsiteY2" fmla="*/ 435106 h 578514"/>
                <a:gd name="connsiteX3" fmla="*/ 692845 w 1322899"/>
                <a:gd name="connsiteY3" fmla="*/ 448501 h 578514"/>
                <a:gd name="connsiteX4" fmla="*/ 598797 w 1322899"/>
                <a:gd name="connsiteY4" fmla="*/ 578514 h 578514"/>
                <a:gd name="connsiteX5" fmla="*/ 506657 w 1322899"/>
                <a:gd name="connsiteY5" fmla="*/ 443866 h 578514"/>
                <a:gd name="connsiteX6" fmla="*/ 0 w 1322899"/>
                <a:gd name="connsiteY6" fmla="*/ 435106 h 578514"/>
                <a:gd name="connsiteX7" fmla="*/ 0 w 1322899"/>
                <a:gd name="connsiteY7" fmla="*/ 0 h 578514"/>
                <a:gd name="connsiteX0" fmla="*/ 0 w 1440561"/>
                <a:gd name="connsiteY0" fmla="*/ 13447 h 591961"/>
                <a:gd name="connsiteX1" fmla="*/ 1440561 w 1440561"/>
                <a:gd name="connsiteY1" fmla="*/ 0 h 591961"/>
                <a:gd name="connsiteX2" fmla="*/ 1322899 w 1440561"/>
                <a:gd name="connsiteY2" fmla="*/ 448553 h 591961"/>
                <a:gd name="connsiteX3" fmla="*/ 692845 w 1440561"/>
                <a:gd name="connsiteY3" fmla="*/ 461948 h 591961"/>
                <a:gd name="connsiteX4" fmla="*/ 598797 w 1440561"/>
                <a:gd name="connsiteY4" fmla="*/ 591961 h 591961"/>
                <a:gd name="connsiteX5" fmla="*/ 506657 w 1440561"/>
                <a:gd name="connsiteY5" fmla="*/ 457313 h 591961"/>
                <a:gd name="connsiteX6" fmla="*/ 0 w 1440561"/>
                <a:gd name="connsiteY6" fmla="*/ 448553 h 591961"/>
                <a:gd name="connsiteX7" fmla="*/ 0 w 1440561"/>
                <a:gd name="connsiteY7" fmla="*/ 13447 h 591961"/>
                <a:gd name="connsiteX0" fmla="*/ 0 w 1457369"/>
                <a:gd name="connsiteY0" fmla="*/ 13447 h 591961"/>
                <a:gd name="connsiteX1" fmla="*/ 1440561 w 1457369"/>
                <a:gd name="connsiteY1" fmla="*/ 0 h 591961"/>
                <a:gd name="connsiteX2" fmla="*/ 1457369 w 1457369"/>
                <a:gd name="connsiteY2" fmla="*/ 445191 h 591961"/>
                <a:gd name="connsiteX3" fmla="*/ 692845 w 1457369"/>
                <a:gd name="connsiteY3" fmla="*/ 461948 h 591961"/>
                <a:gd name="connsiteX4" fmla="*/ 598797 w 1457369"/>
                <a:gd name="connsiteY4" fmla="*/ 591961 h 591961"/>
                <a:gd name="connsiteX5" fmla="*/ 506657 w 1457369"/>
                <a:gd name="connsiteY5" fmla="*/ 457313 h 591961"/>
                <a:gd name="connsiteX6" fmla="*/ 0 w 1457369"/>
                <a:gd name="connsiteY6" fmla="*/ 448553 h 591961"/>
                <a:gd name="connsiteX7" fmla="*/ 0 w 1457369"/>
                <a:gd name="connsiteY7" fmla="*/ 13447 h 591961"/>
                <a:gd name="connsiteX0" fmla="*/ 0 w 1447284"/>
                <a:gd name="connsiteY0" fmla="*/ 13447 h 591961"/>
                <a:gd name="connsiteX1" fmla="*/ 1440561 w 1447284"/>
                <a:gd name="connsiteY1" fmla="*/ 0 h 591961"/>
                <a:gd name="connsiteX2" fmla="*/ 1447284 w 1447284"/>
                <a:gd name="connsiteY2" fmla="*/ 445191 h 591961"/>
                <a:gd name="connsiteX3" fmla="*/ 692845 w 1447284"/>
                <a:gd name="connsiteY3" fmla="*/ 461948 h 591961"/>
                <a:gd name="connsiteX4" fmla="*/ 598797 w 1447284"/>
                <a:gd name="connsiteY4" fmla="*/ 591961 h 591961"/>
                <a:gd name="connsiteX5" fmla="*/ 506657 w 1447284"/>
                <a:gd name="connsiteY5" fmla="*/ 457313 h 591961"/>
                <a:gd name="connsiteX6" fmla="*/ 0 w 1447284"/>
                <a:gd name="connsiteY6" fmla="*/ 448553 h 591961"/>
                <a:gd name="connsiteX7" fmla="*/ 0 w 1447284"/>
                <a:gd name="connsiteY7" fmla="*/ 13447 h 59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7284" h="591961">
                  <a:moveTo>
                    <a:pt x="0" y="13447"/>
                  </a:moveTo>
                  <a:lnTo>
                    <a:pt x="1440561" y="0"/>
                  </a:lnTo>
                  <a:lnTo>
                    <a:pt x="1447284" y="445191"/>
                  </a:lnTo>
                  <a:lnTo>
                    <a:pt x="692845" y="461948"/>
                  </a:lnTo>
                  <a:lnTo>
                    <a:pt x="598797" y="591961"/>
                  </a:lnTo>
                  <a:lnTo>
                    <a:pt x="506657" y="457313"/>
                  </a:lnTo>
                  <a:lnTo>
                    <a:pt x="0" y="448553"/>
                  </a:lnTo>
                  <a:lnTo>
                    <a:pt x="0" y="1344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95B892-BDAD-45A9-B91E-628643D7E7B1}"/>
                </a:ext>
              </a:extLst>
            </p:cNvPr>
            <p:cNvSpPr txBox="1"/>
            <p:nvPr/>
          </p:nvSpPr>
          <p:spPr>
            <a:xfrm>
              <a:off x="556142" y="5672736"/>
              <a:ext cx="1482001" cy="33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Автоцистерна для перевозки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1183CA-B1A2-4DF4-9065-D2DAC0D8103F}"/>
                </a:ext>
              </a:extLst>
            </p:cNvPr>
            <p:cNvSpPr txBox="1"/>
            <p:nvPr/>
          </p:nvSpPr>
          <p:spPr>
            <a:xfrm>
              <a:off x="3879755" y="3673109"/>
              <a:ext cx="1180812" cy="33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Сжижение и хранение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D2739B-1EE8-4789-800A-2207EDC41DDE}"/>
                </a:ext>
              </a:extLst>
            </p:cNvPr>
            <p:cNvSpPr txBox="1"/>
            <p:nvPr/>
          </p:nvSpPr>
          <p:spPr>
            <a:xfrm>
              <a:off x="5528722" y="2997013"/>
              <a:ext cx="1126026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-заправка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D8E06D-0C9D-44B1-A37A-17120FD30468}"/>
                </a:ext>
              </a:extLst>
            </p:cNvPr>
            <p:cNvSpPr txBox="1"/>
            <p:nvPr/>
          </p:nvSpPr>
          <p:spPr>
            <a:xfrm>
              <a:off x="8510794" y="3932438"/>
              <a:ext cx="818865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-катер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A8060A-0CE5-405E-9995-50FD022BB419}"/>
                </a:ext>
              </a:extLst>
            </p:cNvPr>
            <p:cNvSpPr txBox="1"/>
            <p:nvPr/>
          </p:nvSpPr>
          <p:spPr>
            <a:xfrm>
              <a:off x="7028609" y="3898576"/>
              <a:ext cx="925197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-поезд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3">
              <a:extLst>
                <a:ext uri="{FF2B5EF4-FFF2-40B4-BE49-F238E27FC236}">
                  <a16:creationId xmlns:a16="http://schemas.microsoft.com/office/drawing/2014/main" id="{D015D707-B4CC-47CA-902F-731C0CE902C4}"/>
                </a:ext>
              </a:extLst>
            </p:cNvPr>
            <p:cNvSpPr/>
            <p:nvPr/>
          </p:nvSpPr>
          <p:spPr>
            <a:xfrm rot="10800000">
              <a:off x="7939481" y="2281542"/>
              <a:ext cx="1096212" cy="462548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1133962 w 1322899"/>
                <a:gd name="connsiteY3" fmla="*/ 343053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506657 w 1322899"/>
                <a:gd name="connsiteY5" fmla="*/ 343013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43778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57150 h 502646"/>
                <a:gd name="connsiteX1" fmla="*/ 1322899 w 1322899"/>
                <a:gd name="connsiteY1" fmla="*/ 0 h 502646"/>
                <a:gd name="connsiteX2" fmla="*/ 1322899 w 1322899"/>
                <a:gd name="connsiteY2" fmla="*/ 400928 h 502646"/>
                <a:gd name="connsiteX3" fmla="*/ 1133962 w 1322899"/>
                <a:gd name="connsiteY3" fmla="*/ 400203 h 502646"/>
                <a:gd name="connsiteX4" fmla="*/ 1076674 w 1322899"/>
                <a:gd name="connsiteY4" fmla="*/ 502646 h 502646"/>
                <a:gd name="connsiteX5" fmla="*/ 1016699 w 1322899"/>
                <a:gd name="connsiteY5" fmla="*/ 404758 h 502646"/>
                <a:gd name="connsiteX6" fmla="*/ 0 w 1322899"/>
                <a:gd name="connsiteY6" fmla="*/ 391403 h 502646"/>
                <a:gd name="connsiteX7" fmla="*/ 0 w 1322899"/>
                <a:gd name="connsiteY7" fmla="*/ 57150 h 502646"/>
                <a:gd name="connsiteX0" fmla="*/ 0 w 1322899"/>
                <a:gd name="connsiteY0" fmla="*/ 0 h 505821"/>
                <a:gd name="connsiteX1" fmla="*/ 1322899 w 1322899"/>
                <a:gd name="connsiteY1" fmla="*/ 3175 h 505821"/>
                <a:gd name="connsiteX2" fmla="*/ 1322899 w 1322899"/>
                <a:gd name="connsiteY2" fmla="*/ 404103 h 505821"/>
                <a:gd name="connsiteX3" fmla="*/ 1133962 w 1322899"/>
                <a:gd name="connsiteY3" fmla="*/ 403378 h 505821"/>
                <a:gd name="connsiteX4" fmla="*/ 1076674 w 1322899"/>
                <a:gd name="connsiteY4" fmla="*/ 505821 h 505821"/>
                <a:gd name="connsiteX5" fmla="*/ 1016699 w 1322899"/>
                <a:gd name="connsiteY5" fmla="*/ 407933 h 505821"/>
                <a:gd name="connsiteX6" fmla="*/ 0 w 1322899"/>
                <a:gd name="connsiteY6" fmla="*/ 394578 h 505821"/>
                <a:gd name="connsiteX7" fmla="*/ 0 w 1322899"/>
                <a:gd name="connsiteY7" fmla="*/ 0 h 5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99" h="505821">
                  <a:moveTo>
                    <a:pt x="0" y="0"/>
                  </a:moveTo>
                  <a:lnTo>
                    <a:pt x="1322899" y="3175"/>
                  </a:lnTo>
                  <a:lnTo>
                    <a:pt x="1322899" y="404103"/>
                  </a:lnTo>
                  <a:lnTo>
                    <a:pt x="1133962" y="403378"/>
                  </a:lnTo>
                  <a:lnTo>
                    <a:pt x="1076674" y="505821"/>
                  </a:lnTo>
                  <a:lnTo>
                    <a:pt x="1016699" y="407933"/>
                  </a:lnTo>
                  <a:lnTo>
                    <a:pt x="0" y="394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747BF4-5ADF-4D69-A90D-7A1E68735698}"/>
                </a:ext>
              </a:extLst>
            </p:cNvPr>
            <p:cNvSpPr txBox="1"/>
            <p:nvPr/>
          </p:nvSpPr>
          <p:spPr>
            <a:xfrm>
              <a:off x="7854555" y="2366221"/>
              <a:ext cx="1274898" cy="33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Промышленная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техника на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3">
              <a:extLst>
                <a:ext uri="{FF2B5EF4-FFF2-40B4-BE49-F238E27FC236}">
                  <a16:creationId xmlns:a16="http://schemas.microsoft.com/office/drawing/2014/main" id="{5AAE5E44-49B8-481C-9F07-6CFABAD87416}"/>
                </a:ext>
              </a:extLst>
            </p:cNvPr>
            <p:cNvSpPr/>
            <p:nvPr/>
          </p:nvSpPr>
          <p:spPr>
            <a:xfrm rot="10800000">
              <a:off x="2514786" y="5735814"/>
              <a:ext cx="956005" cy="342532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221876 w 1322899"/>
                <a:gd name="connsiteY6" fmla="*/ 337615 h 477661"/>
                <a:gd name="connsiteX7" fmla="*/ 0 w 1322899"/>
                <a:gd name="connsiteY7" fmla="*/ 0 h 477661"/>
                <a:gd name="connsiteX0" fmla="*/ 0 w 1107746"/>
                <a:gd name="connsiteY0" fmla="*/ 0 h 477661"/>
                <a:gd name="connsiteX1" fmla="*/ 1107746 w 1107746"/>
                <a:gd name="connsiteY1" fmla="*/ 0 h 477661"/>
                <a:gd name="connsiteX2" fmla="*/ 1107746 w 1107746"/>
                <a:gd name="connsiteY2" fmla="*/ 334253 h 477661"/>
                <a:gd name="connsiteX3" fmla="*/ 477692 w 1107746"/>
                <a:gd name="connsiteY3" fmla="*/ 347648 h 477661"/>
                <a:gd name="connsiteX4" fmla="*/ 383644 w 1107746"/>
                <a:gd name="connsiteY4" fmla="*/ 477661 h 477661"/>
                <a:gd name="connsiteX5" fmla="*/ 291504 w 1107746"/>
                <a:gd name="connsiteY5" fmla="*/ 343013 h 477661"/>
                <a:gd name="connsiteX6" fmla="*/ 6723 w 1107746"/>
                <a:gd name="connsiteY6" fmla="*/ 337615 h 477661"/>
                <a:gd name="connsiteX7" fmla="*/ 0 w 1107746"/>
                <a:gd name="connsiteY7" fmla="*/ 0 h 477661"/>
                <a:gd name="connsiteX0" fmla="*/ 0 w 1107746"/>
                <a:gd name="connsiteY0" fmla="*/ 0 h 477661"/>
                <a:gd name="connsiteX1" fmla="*/ 1107746 w 1107746"/>
                <a:gd name="connsiteY1" fmla="*/ 0 h 477661"/>
                <a:gd name="connsiteX2" fmla="*/ 842167 w 1107746"/>
                <a:gd name="connsiteY2" fmla="*/ 337615 h 477661"/>
                <a:gd name="connsiteX3" fmla="*/ 477692 w 1107746"/>
                <a:gd name="connsiteY3" fmla="*/ 347648 h 477661"/>
                <a:gd name="connsiteX4" fmla="*/ 383644 w 1107746"/>
                <a:gd name="connsiteY4" fmla="*/ 477661 h 477661"/>
                <a:gd name="connsiteX5" fmla="*/ 291504 w 1107746"/>
                <a:gd name="connsiteY5" fmla="*/ 343013 h 477661"/>
                <a:gd name="connsiteX6" fmla="*/ 6723 w 1107746"/>
                <a:gd name="connsiteY6" fmla="*/ 337615 h 477661"/>
                <a:gd name="connsiteX7" fmla="*/ 0 w 1107746"/>
                <a:gd name="connsiteY7" fmla="*/ 0 h 477661"/>
                <a:gd name="connsiteX0" fmla="*/ 0 w 845528"/>
                <a:gd name="connsiteY0" fmla="*/ 0 h 477661"/>
                <a:gd name="connsiteX1" fmla="*/ 845528 w 845528"/>
                <a:gd name="connsiteY1" fmla="*/ 0 h 477661"/>
                <a:gd name="connsiteX2" fmla="*/ 842167 w 845528"/>
                <a:gd name="connsiteY2" fmla="*/ 337615 h 477661"/>
                <a:gd name="connsiteX3" fmla="*/ 477692 w 845528"/>
                <a:gd name="connsiteY3" fmla="*/ 347648 h 477661"/>
                <a:gd name="connsiteX4" fmla="*/ 383644 w 845528"/>
                <a:gd name="connsiteY4" fmla="*/ 477661 h 477661"/>
                <a:gd name="connsiteX5" fmla="*/ 291504 w 845528"/>
                <a:gd name="connsiteY5" fmla="*/ 343013 h 477661"/>
                <a:gd name="connsiteX6" fmla="*/ 6723 w 845528"/>
                <a:gd name="connsiteY6" fmla="*/ 337615 h 477661"/>
                <a:gd name="connsiteX7" fmla="*/ 0 w 845528"/>
                <a:gd name="connsiteY7" fmla="*/ 0 h 4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5528" h="477661">
                  <a:moveTo>
                    <a:pt x="0" y="0"/>
                  </a:moveTo>
                  <a:lnTo>
                    <a:pt x="845528" y="0"/>
                  </a:lnTo>
                  <a:cubicBezTo>
                    <a:pt x="844408" y="112538"/>
                    <a:pt x="843287" y="225077"/>
                    <a:pt x="842167" y="337615"/>
                  </a:cubicBezTo>
                  <a:lnTo>
                    <a:pt x="477692" y="347648"/>
                  </a:lnTo>
                  <a:lnTo>
                    <a:pt x="383644" y="477661"/>
                  </a:lnTo>
                  <a:lnTo>
                    <a:pt x="291504" y="343013"/>
                  </a:lnTo>
                  <a:lnTo>
                    <a:pt x="6723" y="337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5D9C7A5-EC9A-40B7-8818-2C8582EFB617}"/>
                </a:ext>
              </a:extLst>
            </p:cNvPr>
            <p:cNvSpPr txBox="1"/>
            <p:nvPr/>
          </p:nvSpPr>
          <p:spPr>
            <a:xfrm>
              <a:off x="2480069" y="5850253"/>
              <a:ext cx="956005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-автобус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F5EC3D5-6537-42FC-B15D-C074AAF8D5C4}"/>
                </a:ext>
              </a:extLst>
            </p:cNvPr>
            <p:cNvSpPr txBox="1"/>
            <p:nvPr/>
          </p:nvSpPr>
          <p:spPr>
            <a:xfrm>
              <a:off x="7376972" y="4929586"/>
              <a:ext cx="993350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Экспорт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63B71C87-E2F6-4997-AFEE-CEBAC497F3DD}"/>
                </a:ext>
              </a:extLst>
            </p:cNvPr>
            <p:cNvSpPr/>
            <p:nvPr/>
          </p:nvSpPr>
          <p:spPr>
            <a:xfrm>
              <a:off x="5126200" y="2099563"/>
              <a:ext cx="1310214" cy="345365"/>
            </a:xfrm>
            <a:custGeom>
              <a:avLst/>
              <a:gdLst>
                <a:gd name="connsiteX0" fmla="*/ 0 w 1016441"/>
                <a:gd name="connsiteY0" fmla="*/ 0 h 340908"/>
                <a:gd name="connsiteX1" fmla="*/ 1016441 w 1016441"/>
                <a:gd name="connsiteY1" fmla="*/ 0 h 340908"/>
                <a:gd name="connsiteX2" fmla="*/ 1016441 w 1016441"/>
                <a:gd name="connsiteY2" fmla="*/ 340908 h 340908"/>
                <a:gd name="connsiteX3" fmla="*/ 0 w 1016441"/>
                <a:gd name="connsiteY3" fmla="*/ 340908 h 340908"/>
                <a:gd name="connsiteX4" fmla="*/ 0 w 1016441"/>
                <a:gd name="connsiteY4" fmla="*/ 0 h 340908"/>
                <a:gd name="connsiteX0" fmla="*/ 0 w 1016441"/>
                <a:gd name="connsiteY0" fmla="*/ 0 h 340908"/>
                <a:gd name="connsiteX1" fmla="*/ 1016441 w 1016441"/>
                <a:gd name="connsiteY1" fmla="*/ 0 h 340908"/>
                <a:gd name="connsiteX2" fmla="*/ 1012217 w 1016441"/>
                <a:gd name="connsiteY2" fmla="*/ 156412 h 340908"/>
                <a:gd name="connsiteX3" fmla="*/ 1016441 w 1016441"/>
                <a:gd name="connsiteY3" fmla="*/ 340908 h 340908"/>
                <a:gd name="connsiteX4" fmla="*/ 0 w 1016441"/>
                <a:gd name="connsiteY4" fmla="*/ 340908 h 340908"/>
                <a:gd name="connsiteX5" fmla="*/ 0 w 1016441"/>
                <a:gd name="connsiteY5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136042 w 1136042"/>
                <a:gd name="connsiteY2" fmla="*/ 162762 h 340908"/>
                <a:gd name="connsiteX3" fmla="*/ 1016441 w 1136042"/>
                <a:gd name="connsiteY3" fmla="*/ 340908 h 340908"/>
                <a:gd name="connsiteX4" fmla="*/ 0 w 1136042"/>
                <a:gd name="connsiteY4" fmla="*/ 340908 h 340908"/>
                <a:gd name="connsiteX5" fmla="*/ 0 w 1136042"/>
                <a:gd name="connsiteY5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63016 w 1136042"/>
                <a:gd name="connsiteY2" fmla="*/ 61162 h 340908"/>
                <a:gd name="connsiteX3" fmla="*/ 1136042 w 1136042"/>
                <a:gd name="connsiteY3" fmla="*/ 162762 h 340908"/>
                <a:gd name="connsiteX4" fmla="*/ 1016441 w 1136042"/>
                <a:gd name="connsiteY4" fmla="*/ 340908 h 340908"/>
                <a:gd name="connsiteX5" fmla="*/ 0 w 1136042"/>
                <a:gd name="connsiteY5" fmla="*/ 340908 h 340908"/>
                <a:gd name="connsiteX6" fmla="*/ 0 w 1136042"/>
                <a:gd name="connsiteY6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63016 w 1136042"/>
                <a:gd name="connsiteY2" fmla="*/ 61162 h 340908"/>
                <a:gd name="connsiteX3" fmla="*/ 1136042 w 1136042"/>
                <a:gd name="connsiteY3" fmla="*/ 162762 h 340908"/>
                <a:gd name="connsiteX4" fmla="*/ 1082066 w 1136042"/>
                <a:gd name="connsiteY4" fmla="*/ 248487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63016 w 1136042"/>
                <a:gd name="connsiteY2" fmla="*/ 61162 h 340908"/>
                <a:gd name="connsiteX3" fmla="*/ 1136042 w 1136042"/>
                <a:gd name="connsiteY3" fmla="*/ 162762 h 340908"/>
                <a:gd name="connsiteX4" fmla="*/ 1028091 w 1136042"/>
                <a:gd name="connsiteY4" fmla="*/ 2072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56412 h 340908"/>
                <a:gd name="connsiteX3" fmla="*/ 1136042 w 1136042"/>
                <a:gd name="connsiteY3" fmla="*/ 162762 h 340908"/>
                <a:gd name="connsiteX4" fmla="*/ 1028091 w 1136042"/>
                <a:gd name="connsiteY4" fmla="*/ 2072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56412 h 340908"/>
                <a:gd name="connsiteX3" fmla="*/ 1136042 w 1136042"/>
                <a:gd name="connsiteY3" fmla="*/ 162762 h 340908"/>
                <a:gd name="connsiteX4" fmla="*/ 1012216 w 1136042"/>
                <a:gd name="connsiteY4" fmla="*/ 2072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12216 w 1136042"/>
                <a:gd name="connsiteY4" fmla="*/ 2072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24916 w 1136042"/>
                <a:gd name="connsiteY4" fmla="*/ 22626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12216 w 1136042"/>
                <a:gd name="connsiteY4" fmla="*/ 7187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12216 w 1136042"/>
                <a:gd name="connsiteY4" fmla="*/ 146887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15391 w 1136042"/>
                <a:gd name="connsiteY4" fmla="*/ 2199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96087 h 340908"/>
                <a:gd name="connsiteX3" fmla="*/ 1136042 w 1136042"/>
                <a:gd name="connsiteY3" fmla="*/ 162762 h 340908"/>
                <a:gd name="connsiteX4" fmla="*/ 1015391 w 1136042"/>
                <a:gd name="connsiteY4" fmla="*/ 2199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96087 h 340908"/>
                <a:gd name="connsiteX3" fmla="*/ 1136042 w 1136042"/>
                <a:gd name="connsiteY3" fmla="*/ 162762 h 340908"/>
                <a:gd name="connsiteX4" fmla="*/ 1015391 w 1136042"/>
                <a:gd name="connsiteY4" fmla="*/ 254837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457023"/>
                <a:gd name="connsiteX1" fmla="*/ 1016441 w 1136042"/>
                <a:gd name="connsiteY1" fmla="*/ 116115 h 457023"/>
                <a:gd name="connsiteX2" fmla="*/ 1015391 w 1136042"/>
                <a:gd name="connsiteY2" fmla="*/ 212202 h 457023"/>
                <a:gd name="connsiteX3" fmla="*/ 1136042 w 1136042"/>
                <a:gd name="connsiteY3" fmla="*/ 278877 h 457023"/>
                <a:gd name="connsiteX4" fmla="*/ 1015391 w 1136042"/>
                <a:gd name="connsiteY4" fmla="*/ 370952 h 457023"/>
                <a:gd name="connsiteX5" fmla="*/ 1016441 w 1136042"/>
                <a:gd name="connsiteY5" fmla="*/ 457023 h 457023"/>
                <a:gd name="connsiteX6" fmla="*/ 0 w 1136042"/>
                <a:gd name="connsiteY6" fmla="*/ 457023 h 457023"/>
                <a:gd name="connsiteX7" fmla="*/ 0 w 1136042"/>
                <a:gd name="connsiteY7" fmla="*/ 0 h 457023"/>
                <a:gd name="connsiteX0" fmla="*/ 0 w 1136042"/>
                <a:gd name="connsiteY0" fmla="*/ 0 h 457023"/>
                <a:gd name="connsiteX1" fmla="*/ 1020070 w 1136042"/>
                <a:gd name="connsiteY1" fmla="*/ 14515 h 457023"/>
                <a:gd name="connsiteX2" fmla="*/ 1015391 w 1136042"/>
                <a:gd name="connsiteY2" fmla="*/ 212202 h 457023"/>
                <a:gd name="connsiteX3" fmla="*/ 1136042 w 1136042"/>
                <a:gd name="connsiteY3" fmla="*/ 278877 h 457023"/>
                <a:gd name="connsiteX4" fmla="*/ 1015391 w 1136042"/>
                <a:gd name="connsiteY4" fmla="*/ 370952 h 457023"/>
                <a:gd name="connsiteX5" fmla="*/ 1016441 w 1136042"/>
                <a:gd name="connsiteY5" fmla="*/ 457023 h 457023"/>
                <a:gd name="connsiteX6" fmla="*/ 0 w 1136042"/>
                <a:gd name="connsiteY6" fmla="*/ 457023 h 457023"/>
                <a:gd name="connsiteX7" fmla="*/ 0 w 1136042"/>
                <a:gd name="connsiteY7" fmla="*/ 0 h 457023"/>
                <a:gd name="connsiteX0" fmla="*/ 0 w 1136042"/>
                <a:gd name="connsiteY0" fmla="*/ 0 h 457023"/>
                <a:gd name="connsiteX1" fmla="*/ 1023699 w 1136042"/>
                <a:gd name="connsiteY1" fmla="*/ 0 h 457023"/>
                <a:gd name="connsiteX2" fmla="*/ 1015391 w 1136042"/>
                <a:gd name="connsiteY2" fmla="*/ 212202 h 457023"/>
                <a:gd name="connsiteX3" fmla="*/ 1136042 w 1136042"/>
                <a:gd name="connsiteY3" fmla="*/ 278877 h 457023"/>
                <a:gd name="connsiteX4" fmla="*/ 1015391 w 1136042"/>
                <a:gd name="connsiteY4" fmla="*/ 370952 h 457023"/>
                <a:gd name="connsiteX5" fmla="*/ 1016441 w 1136042"/>
                <a:gd name="connsiteY5" fmla="*/ 457023 h 457023"/>
                <a:gd name="connsiteX6" fmla="*/ 0 w 1136042"/>
                <a:gd name="connsiteY6" fmla="*/ 457023 h 457023"/>
                <a:gd name="connsiteX7" fmla="*/ 0 w 1136042"/>
                <a:gd name="connsiteY7" fmla="*/ 0 h 457023"/>
                <a:gd name="connsiteX0" fmla="*/ 0 w 1310214"/>
                <a:gd name="connsiteY0" fmla="*/ 0 h 460651"/>
                <a:gd name="connsiteX1" fmla="*/ 1197871 w 1310214"/>
                <a:gd name="connsiteY1" fmla="*/ 3628 h 460651"/>
                <a:gd name="connsiteX2" fmla="*/ 1189563 w 1310214"/>
                <a:gd name="connsiteY2" fmla="*/ 215830 h 460651"/>
                <a:gd name="connsiteX3" fmla="*/ 1310214 w 1310214"/>
                <a:gd name="connsiteY3" fmla="*/ 282505 h 460651"/>
                <a:gd name="connsiteX4" fmla="*/ 1189563 w 1310214"/>
                <a:gd name="connsiteY4" fmla="*/ 374580 h 460651"/>
                <a:gd name="connsiteX5" fmla="*/ 1190613 w 1310214"/>
                <a:gd name="connsiteY5" fmla="*/ 460651 h 460651"/>
                <a:gd name="connsiteX6" fmla="*/ 174172 w 1310214"/>
                <a:gd name="connsiteY6" fmla="*/ 460651 h 460651"/>
                <a:gd name="connsiteX7" fmla="*/ 0 w 1310214"/>
                <a:gd name="connsiteY7" fmla="*/ 0 h 460651"/>
                <a:gd name="connsiteX0" fmla="*/ 0 w 1310214"/>
                <a:gd name="connsiteY0" fmla="*/ 0 h 460651"/>
                <a:gd name="connsiteX1" fmla="*/ 1197871 w 1310214"/>
                <a:gd name="connsiteY1" fmla="*/ 3628 h 460651"/>
                <a:gd name="connsiteX2" fmla="*/ 1189563 w 1310214"/>
                <a:gd name="connsiteY2" fmla="*/ 215830 h 460651"/>
                <a:gd name="connsiteX3" fmla="*/ 1310214 w 1310214"/>
                <a:gd name="connsiteY3" fmla="*/ 282505 h 460651"/>
                <a:gd name="connsiteX4" fmla="*/ 1189563 w 1310214"/>
                <a:gd name="connsiteY4" fmla="*/ 374580 h 460651"/>
                <a:gd name="connsiteX5" fmla="*/ 1190613 w 1310214"/>
                <a:gd name="connsiteY5" fmla="*/ 460651 h 460651"/>
                <a:gd name="connsiteX6" fmla="*/ 14514 w 1310214"/>
                <a:gd name="connsiteY6" fmla="*/ 457022 h 460651"/>
                <a:gd name="connsiteX7" fmla="*/ 0 w 1310214"/>
                <a:gd name="connsiteY7" fmla="*/ 0 h 460651"/>
                <a:gd name="connsiteX0" fmla="*/ 0 w 1310214"/>
                <a:gd name="connsiteY0" fmla="*/ 0 h 460651"/>
                <a:gd name="connsiteX1" fmla="*/ 1197871 w 1310214"/>
                <a:gd name="connsiteY1" fmla="*/ 3628 h 460651"/>
                <a:gd name="connsiteX2" fmla="*/ 1189563 w 1310214"/>
                <a:gd name="connsiteY2" fmla="*/ 215830 h 460651"/>
                <a:gd name="connsiteX3" fmla="*/ 1310214 w 1310214"/>
                <a:gd name="connsiteY3" fmla="*/ 282505 h 460651"/>
                <a:gd name="connsiteX4" fmla="*/ 1189563 w 1310214"/>
                <a:gd name="connsiteY4" fmla="*/ 374580 h 460651"/>
                <a:gd name="connsiteX5" fmla="*/ 1190613 w 1310214"/>
                <a:gd name="connsiteY5" fmla="*/ 460651 h 460651"/>
                <a:gd name="connsiteX6" fmla="*/ 0 w 1310214"/>
                <a:gd name="connsiteY6" fmla="*/ 460650 h 460651"/>
                <a:gd name="connsiteX7" fmla="*/ 0 w 1310214"/>
                <a:gd name="connsiteY7" fmla="*/ 0 h 46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214" h="460651">
                  <a:moveTo>
                    <a:pt x="0" y="0"/>
                  </a:moveTo>
                  <a:lnTo>
                    <a:pt x="1197871" y="3628"/>
                  </a:lnTo>
                  <a:lnTo>
                    <a:pt x="1189563" y="215830"/>
                  </a:lnTo>
                  <a:lnTo>
                    <a:pt x="1310214" y="282505"/>
                  </a:lnTo>
                  <a:lnTo>
                    <a:pt x="1189563" y="374580"/>
                  </a:lnTo>
                  <a:cubicBezTo>
                    <a:pt x="1190971" y="485820"/>
                    <a:pt x="1189205" y="349411"/>
                    <a:pt x="1190613" y="460651"/>
                  </a:cubicBezTo>
                  <a:lnTo>
                    <a:pt x="0" y="460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4D2860-54EA-4AAC-B736-394A48275D71}"/>
                </a:ext>
              </a:extLst>
            </p:cNvPr>
            <p:cNvSpPr txBox="1"/>
            <p:nvPr/>
          </p:nvSpPr>
          <p:spPr>
            <a:xfrm>
              <a:off x="5087665" y="2094423"/>
              <a:ext cx="1274898" cy="33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Электролизное</a:t>
              </a:r>
            </a:p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 производство</a:t>
              </a:r>
            </a:p>
          </p:txBody>
        </p:sp>
        <p:sp>
          <p:nvSpPr>
            <p:cNvPr id="63" name="Rectangle 3">
              <a:extLst>
                <a:ext uri="{FF2B5EF4-FFF2-40B4-BE49-F238E27FC236}">
                  <a16:creationId xmlns:a16="http://schemas.microsoft.com/office/drawing/2014/main" id="{E25AB4ED-EBF1-46AC-973A-FB815C7C44F8}"/>
                </a:ext>
              </a:extLst>
            </p:cNvPr>
            <p:cNvSpPr/>
            <p:nvPr/>
          </p:nvSpPr>
          <p:spPr>
            <a:xfrm flipH="1">
              <a:off x="556139" y="4511718"/>
              <a:ext cx="1115067" cy="308995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1133962 w 1322899"/>
                <a:gd name="connsiteY3" fmla="*/ 343053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506657 w 1322899"/>
                <a:gd name="connsiteY5" fmla="*/ 343013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43778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57150 h 502646"/>
                <a:gd name="connsiteX1" fmla="*/ 1322899 w 1322899"/>
                <a:gd name="connsiteY1" fmla="*/ 0 h 502646"/>
                <a:gd name="connsiteX2" fmla="*/ 1322899 w 1322899"/>
                <a:gd name="connsiteY2" fmla="*/ 400928 h 502646"/>
                <a:gd name="connsiteX3" fmla="*/ 1133962 w 1322899"/>
                <a:gd name="connsiteY3" fmla="*/ 400203 h 502646"/>
                <a:gd name="connsiteX4" fmla="*/ 1076674 w 1322899"/>
                <a:gd name="connsiteY4" fmla="*/ 502646 h 502646"/>
                <a:gd name="connsiteX5" fmla="*/ 1016699 w 1322899"/>
                <a:gd name="connsiteY5" fmla="*/ 404758 h 502646"/>
                <a:gd name="connsiteX6" fmla="*/ 0 w 1322899"/>
                <a:gd name="connsiteY6" fmla="*/ 391403 h 502646"/>
                <a:gd name="connsiteX7" fmla="*/ 0 w 1322899"/>
                <a:gd name="connsiteY7" fmla="*/ 57150 h 502646"/>
                <a:gd name="connsiteX0" fmla="*/ 0 w 1322899"/>
                <a:gd name="connsiteY0" fmla="*/ 0 h 505821"/>
                <a:gd name="connsiteX1" fmla="*/ 1322899 w 1322899"/>
                <a:gd name="connsiteY1" fmla="*/ 3175 h 505821"/>
                <a:gd name="connsiteX2" fmla="*/ 1322899 w 1322899"/>
                <a:gd name="connsiteY2" fmla="*/ 404103 h 505821"/>
                <a:gd name="connsiteX3" fmla="*/ 1133962 w 1322899"/>
                <a:gd name="connsiteY3" fmla="*/ 403378 h 505821"/>
                <a:gd name="connsiteX4" fmla="*/ 1076674 w 1322899"/>
                <a:gd name="connsiteY4" fmla="*/ 505821 h 505821"/>
                <a:gd name="connsiteX5" fmla="*/ 1016699 w 1322899"/>
                <a:gd name="connsiteY5" fmla="*/ 407933 h 505821"/>
                <a:gd name="connsiteX6" fmla="*/ 0 w 1322899"/>
                <a:gd name="connsiteY6" fmla="*/ 394578 h 505821"/>
                <a:gd name="connsiteX7" fmla="*/ 0 w 1322899"/>
                <a:gd name="connsiteY7" fmla="*/ 0 h 5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99" h="505821">
                  <a:moveTo>
                    <a:pt x="0" y="0"/>
                  </a:moveTo>
                  <a:lnTo>
                    <a:pt x="1322899" y="3175"/>
                  </a:lnTo>
                  <a:lnTo>
                    <a:pt x="1322899" y="404103"/>
                  </a:lnTo>
                  <a:lnTo>
                    <a:pt x="1133962" y="403378"/>
                  </a:lnTo>
                  <a:lnTo>
                    <a:pt x="1076674" y="505821"/>
                  </a:lnTo>
                  <a:lnTo>
                    <a:pt x="1016699" y="407933"/>
                  </a:lnTo>
                  <a:lnTo>
                    <a:pt x="0" y="394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8D6239-AE2C-4B70-A6D1-6ED43053523E}"/>
                </a:ext>
              </a:extLst>
            </p:cNvPr>
            <p:cNvSpPr txBox="1"/>
            <p:nvPr/>
          </p:nvSpPr>
          <p:spPr>
            <a:xfrm>
              <a:off x="522319" y="4519472"/>
              <a:ext cx="1253892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-автомобиль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3">
              <a:extLst>
                <a:ext uri="{FF2B5EF4-FFF2-40B4-BE49-F238E27FC236}">
                  <a16:creationId xmlns:a16="http://schemas.microsoft.com/office/drawing/2014/main" id="{58BDADAA-3062-469D-8545-2D6640AD99B3}"/>
                </a:ext>
              </a:extLst>
            </p:cNvPr>
            <p:cNvSpPr/>
            <p:nvPr/>
          </p:nvSpPr>
          <p:spPr>
            <a:xfrm>
              <a:off x="6755062" y="2770045"/>
              <a:ext cx="1057305" cy="453938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1133962 w 1322899"/>
                <a:gd name="connsiteY3" fmla="*/ 343053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506657 w 1322899"/>
                <a:gd name="connsiteY5" fmla="*/ 343013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43778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57150 h 502646"/>
                <a:gd name="connsiteX1" fmla="*/ 1322899 w 1322899"/>
                <a:gd name="connsiteY1" fmla="*/ 0 h 502646"/>
                <a:gd name="connsiteX2" fmla="*/ 1322899 w 1322899"/>
                <a:gd name="connsiteY2" fmla="*/ 400928 h 502646"/>
                <a:gd name="connsiteX3" fmla="*/ 1133962 w 1322899"/>
                <a:gd name="connsiteY3" fmla="*/ 400203 h 502646"/>
                <a:gd name="connsiteX4" fmla="*/ 1076674 w 1322899"/>
                <a:gd name="connsiteY4" fmla="*/ 502646 h 502646"/>
                <a:gd name="connsiteX5" fmla="*/ 1016699 w 1322899"/>
                <a:gd name="connsiteY5" fmla="*/ 404758 h 502646"/>
                <a:gd name="connsiteX6" fmla="*/ 0 w 1322899"/>
                <a:gd name="connsiteY6" fmla="*/ 391403 h 502646"/>
                <a:gd name="connsiteX7" fmla="*/ 0 w 1322899"/>
                <a:gd name="connsiteY7" fmla="*/ 57150 h 502646"/>
                <a:gd name="connsiteX0" fmla="*/ 0 w 1322899"/>
                <a:gd name="connsiteY0" fmla="*/ 0 h 505821"/>
                <a:gd name="connsiteX1" fmla="*/ 1322899 w 1322899"/>
                <a:gd name="connsiteY1" fmla="*/ 3175 h 505821"/>
                <a:gd name="connsiteX2" fmla="*/ 1322899 w 1322899"/>
                <a:gd name="connsiteY2" fmla="*/ 404103 h 505821"/>
                <a:gd name="connsiteX3" fmla="*/ 1133962 w 1322899"/>
                <a:gd name="connsiteY3" fmla="*/ 403378 h 505821"/>
                <a:gd name="connsiteX4" fmla="*/ 1076674 w 1322899"/>
                <a:gd name="connsiteY4" fmla="*/ 505821 h 505821"/>
                <a:gd name="connsiteX5" fmla="*/ 1016699 w 1322899"/>
                <a:gd name="connsiteY5" fmla="*/ 407933 h 505821"/>
                <a:gd name="connsiteX6" fmla="*/ 0 w 1322899"/>
                <a:gd name="connsiteY6" fmla="*/ 394578 h 505821"/>
                <a:gd name="connsiteX7" fmla="*/ 0 w 1322899"/>
                <a:gd name="connsiteY7" fmla="*/ 0 h 5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99" h="505821">
                  <a:moveTo>
                    <a:pt x="0" y="0"/>
                  </a:moveTo>
                  <a:lnTo>
                    <a:pt x="1322899" y="3175"/>
                  </a:lnTo>
                  <a:lnTo>
                    <a:pt x="1322899" y="404103"/>
                  </a:lnTo>
                  <a:lnTo>
                    <a:pt x="1133962" y="403378"/>
                  </a:lnTo>
                  <a:lnTo>
                    <a:pt x="1076674" y="505821"/>
                  </a:lnTo>
                  <a:lnTo>
                    <a:pt x="1016699" y="407933"/>
                  </a:lnTo>
                  <a:lnTo>
                    <a:pt x="0" y="394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1188E5-ED6C-4F21-AD4E-3FE782B33D25}"/>
                </a:ext>
              </a:extLst>
            </p:cNvPr>
            <p:cNvSpPr txBox="1"/>
            <p:nvPr/>
          </p:nvSpPr>
          <p:spPr>
            <a:xfrm>
              <a:off x="6688186" y="2775502"/>
              <a:ext cx="1241863" cy="33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100" dirty="0"/>
                <a:t>Коммунальная техника на</a:t>
              </a:r>
              <a:r>
                <a:rPr lang="en-US" sz="1100" dirty="0"/>
                <a:t> H</a:t>
              </a:r>
              <a:r>
                <a:rPr lang="en-US" sz="1100" baseline="-25000" dirty="0"/>
                <a:t>2</a:t>
              </a:r>
              <a:r>
                <a:rPr lang="ru-RU" sz="1100" dirty="0"/>
                <a:t> </a:t>
              </a:r>
            </a:p>
          </p:txBody>
        </p:sp>
        <p:sp>
          <p:nvSpPr>
            <p:cNvPr id="67" name="Rectangle 3">
              <a:extLst>
                <a:ext uri="{FF2B5EF4-FFF2-40B4-BE49-F238E27FC236}">
                  <a16:creationId xmlns:a16="http://schemas.microsoft.com/office/drawing/2014/main" id="{57CAB3A1-6C58-4DD2-8678-FDC779DD0FCD}"/>
                </a:ext>
              </a:extLst>
            </p:cNvPr>
            <p:cNvSpPr/>
            <p:nvPr/>
          </p:nvSpPr>
          <p:spPr>
            <a:xfrm>
              <a:off x="1651983" y="4045387"/>
              <a:ext cx="1913159" cy="436065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578514"/>
                <a:gd name="connsiteX1" fmla="*/ 1322899 w 1322899"/>
                <a:gd name="connsiteY1" fmla="*/ 100853 h 578514"/>
                <a:gd name="connsiteX2" fmla="*/ 1322899 w 1322899"/>
                <a:gd name="connsiteY2" fmla="*/ 435106 h 578514"/>
                <a:gd name="connsiteX3" fmla="*/ 692845 w 1322899"/>
                <a:gd name="connsiteY3" fmla="*/ 448501 h 578514"/>
                <a:gd name="connsiteX4" fmla="*/ 598797 w 1322899"/>
                <a:gd name="connsiteY4" fmla="*/ 578514 h 578514"/>
                <a:gd name="connsiteX5" fmla="*/ 506657 w 1322899"/>
                <a:gd name="connsiteY5" fmla="*/ 443866 h 578514"/>
                <a:gd name="connsiteX6" fmla="*/ 0 w 1322899"/>
                <a:gd name="connsiteY6" fmla="*/ 435106 h 578514"/>
                <a:gd name="connsiteX7" fmla="*/ 0 w 1322899"/>
                <a:gd name="connsiteY7" fmla="*/ 0 h 578514"/>
                <a:gd name="connsiteX0" fmla="*/ 0 w 1322899"/>
                <a:gd name="connsiteY0" fmla="*/ 0 h 578514"/>
                <a:gd name="connsiteX1" fmla="*/ 1312814 w 1322899"/>
                <a:gd name="connsiteY1" fmla="*/ 0 h 578514"/>
                <a:gd name="connsiteX2" fmla="*/ 1322899 w 1322899"/>
                <a:gd name="connsiteY2" fmla="*/ 435106 h 578514"/>
                <a:gd name="connsiteX3" fmla="*/ 692845 w 1322899"/>
                <a:gd name="connsiteY3" fmla="*/ 448501 h 578514"/>
                <a:gd name="connsiteX4" fmla="*/ 598797 w 1322899"/>
                <a:gd name="connsiteY4" fmla="*/ 578514 h 578514"/>
                <a:gd name="connsiteX5" fmla="*/ 506657 w 1322899"/>
                <a:gd name="connsiteY5" fmla="*/ 443866 h 578514"/>
                <a:gd name="connsiteX6" fmla="*/ 0 w 1322899"/>
                <a:gd name="connsiteY6" fmla="*/ 435106 h 578514"/>
                <a:gd name="connsiteX7" fmla="*/ 0 w 1322899"/>
                <a:gd name="connsiteY7" fmla="*/ 0 h 578514"/>
                <a:gd name="connsiteX0" fmla="*/ 0 w 1440561"/>
                <a:gd name="connsiteY0" fmla="*/ 13447 h 591961"/>
                <a:gd name="connsiteX1" fmla="*/ 1440561 w 1440561"/>
                <a:gd name="connsiteY1" fmla="*/ 0 h 591961"/>
                <a:gd name="connsiteX2" fmla="*/ 1322899 w 1440561"/>
                <a:gd name="connsiteY2" fmla="*/ 448553 h 591961"/>
                <a:gd name="connsiteX3" fmla="*/ 692845 w 1440561"/>
                <a:gd name="connsiteY3" fmla="*/ 461948 h 591961"/>
                <a:gd name="connsiteX4" fmla="*/ 598797 w 1440561"/>
                <a:gd name="connsiteY4" fmla="*/ 591961 h 591961"/>
                <a:gd name="connsiteX5" fmla="*/ 506657 w 1440561"/>
                <a:gd name="connsiteY5" fmla="*/ 457313 h 591961"/>
                <a:gd name="connsiteX6" fmla="*/ 0 w 1440561"/>
                <a:gd name="connsiteY6" fmla="*/ 448553 h 591961"/>
                <a:gd name="connsiteX7" fmla="*/ 0 w 1440561"/>
                <a:gd name="connsiteY7" fmla="*/ 13447 h 591961"/>
                <a:gd name="connsiteX0" fmla="*/ 0 w 1457369"/>
                <a:gd name="connsiteY0" fmla="*/ 13447 h 591961"/>
                <a:gd name="connsiteX1" fmla="*/ 1440561 w 1457369"/>
                <a:gd name="connsiteY1" fmla="*/ 0 h 591961"/>
                <a:gd name="connsiteX2" fmla="*/ 1457369 w 1457369"/>
                <a:gd name="connsiteY2" fmla="*/ 445191 h 591961"/>
                <a:gd name="connsiteX3" fmla="*/ 692845 w 1457369"/>
                <a:gd name="connsiteY3" fmla="*/ 461948 h 591961"/>
                <a:gd name="connsiteX4" fmla="*/ 598797 w 1457369"/>
                <a:gd name="connsiteY4" fmla="*/ 591961 h 591961"/>
                <a:gd name="connsiteX5" fmla="*/ 506657 w 1457369"/>
                <a:gd name="connsiteY5" fmla="*/ 457313 h 591961"/>
                <a:gd name="connsiteX6" fmla="*/ 0 w 1457369"/>
                <a:gd name="connsiteY6" fmla="*/ 448553 h 591961"/>
                <a:gd name="connsiteX7" fmla="*/ 0 w 1457369"/>
                <a:gd name="connsiteY7" fmla="*/ 13447 h 591961"/>
                <a:gd name="connsiteX0" fmla="*/ 0 w 1447284"/>
                <a:gd name="connsiteY0" fmla="*/ 13447 h 591961"/>
                <a:gd name="connsiteX1" fmla="*/ 1440561 w 1447284"/>
                <a:gd name="connsiteY1" fmla="*/ 0 h 591961"/>
                <a:gd name="connsiteX2" fmla="*/ 1447284 w 1447284"/>
                <a:gd name="connsiteY2" fmla="*/ 445191 h 591961"/>
                <a:gd name="connsiteX3" fmla="*/ 692845 w 1447284"/>
                <a:gd name="connsiteY3" fmla="*/ 461948 h 591961"/>
                <a:gd name="connsiteX4" fmla="*/ 598797 w 1447284"/>
                <a:gd name="connsiteY4" fmla="*/ 591961 h 591961"/>
                <a:gd name="connsiteX5" fmla="*/ 506657 w 1447284"/>
                <a:gd name="connsiteY5" fmla="*/ 457313 h 591961"/>
                <a:gd name="connsiteX6" fmla="*/ 0 w 1447284"/>
                <a:gd name="connsiteY6" fmla="*/ 448553 h 591961"/>
                <a:gd name="connsiteX7" fmla="*/ 0 w 1447284"/>
                <a:gd name="connsiteY7" fmla="*/ 13447 h 591961"/>
                <a:gd name="connsiteX0" fmla="*/ 0 w 1447284"/>
                <a:gd name="connsiteY0" fmla="*/ 0 h 757648"/>
                <a:gd name="connsiteX1" fmla="*/ 1440561 w 1447284"/>
                <a:gd name="connsiteY1" fmla="*/ 165687 h 757648"/>
                <a:gd name="connsiteX2" fmla="*/ 1447284 w 1447284"/>
                <a:gd name="connsiteY2" fmla="*/ 610878 h 757648"/>
                <a:gd name="connsiteX3" fmla="*/ 692845 w 1447284"/>
                <a:gd name="connsiteY3" fmla="*/ 627635 h 757648"/>
                <a:gd name="connsiteX4" fmla="*/ 598797 w 1447284"/>
                <a:gd name="connsiteY4" fmla="*/ 757648 h 757648"/>
                <a:gd name="connsiteX5" fmla="*/ 506657 w 1447284"/>
                <a:gd name="connsiteY5" fmla="*/ 623000 h 757648"/>
                <a:gd name="connsiteX6" fmla="*/ 0 w 1447284"/>
                <a:gd name="connsiteY6" fmla="*/ 614240 h 757648"/>
                <a:gd name="connsiteX7" fmla="*/ 0 w 1447284"/>
                <a:gd name="connsiteY7" fmla="*/ 0 h 757648"/>
                <a:gd name="connsiteX0" fmla="*/ 0 w 1447284"/>
                <a:gd name="connsiteY0" fmla="*/ 0 h 757648"/>
                <a:gd name="connsiteX1" fmla="*/ 1440561 w 1447284"/>
                <a:gd name="connsiteY1" fmla="*/ 5409 h 757648"/>
                <a:gd name="connsiteX2" fmla="*/ 1447284 w 1447284"/>
                <a:gd name="connsiteY2" fmla="*/ 610878 h 757648"/>
                <a:gd name="connsiteX3" fmla="*/ 692845 w 1447284"/>
                <a:gd name="connsiteY3" fmla="*/ 627635 h 757648"/>
                <a:gd name="connsiteX4" fmla="*/ 598797 w 1447284"/>
                <a:gd name="connsiteY4" fmla="*/ 757648 h 757648"/>
                <a:gd name="connsiteX5" fmla="*/ 506657 w 1447284"/>
                <a:gd name="connsiteY5" fmla="*/ 623000 h 757648"/>
                <a:gd name="connsiteX6" fmla="*/ 0 w 1447284"/>
                <a:gd name="connsiteY6" fmla="*/ 614240 h 757648"/>
                <a:gd name="connsiteX7" fmla="*/ 0 w 1447284"/>
                <a:gd name="connsiteY7" fmla="*/ 0 h 75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7284" h="757648">
                  <a:moveTo>
                    <a:pt x="0" y="0"/>
                  </a:moveTo>
                  <a:lnTo>
                    <a:pt x="1440561" y="5409"/>
                  </a:lnTo>
                  <a:lnTo>
                    <a:pt x="1447284" y="610878"/>
                  </a:lnTo>
                  <a:lnTo>
                    <a:pt x="692845" y="627635"/>
                  </a:lnTo>
                  <a:lnTo>
                    <a:pt x="598797" y="757648"/>
                  </a:lnTo>
                  <a:lnTo>
                    <a:pt x="506657" y="623000"/>
                  </a:lnTo>
                  <a:lnTo>
                    <a:pt x="0" y="614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CE316CF-53F8-4D57-BE6A-2C6AA8088469}"/>
                </a:ext>
              </a:extLst>
            </p:cNvPr>
            <p:cNvSpPr txBox="1"/>
            <p:nvPr/>
          </p:nvSpPr>
          <p:spPr>
            <a:xfrm>
              <a:off x="1620143" y="4034520"/>
              <a:ext cx="1956755" cy="33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Жилой дом с автономной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отопительной системой</a:t>
              </a:r>
            </a:p>
          </p:txBody>
        </p:sp>
        <p:sp>
          <p:nvSpPr>
            <p:cNvPr id="69" name="Rectangle 3">
              <a:extLst>
                <a:ext uri="{FF2B5EF4-FFF2-40B4-BE49-F238E27FC236}">
                  <a16:creationId xmlns:a16="http://schemas.microsoft.com/office/drawing/2014/main" id="{7D5DBEC6-462C-4CFC-8C06-0070C5E748BE}"/>
                </a:ext>
              </a:extLst>
            </p:cNvPr>
            <p:cNvSpPr/>
            <p:nvPr/>
          </p:nvSpPr>
          <p:spPr>
            <a:xfrm rot="10800000" flipH="1">
              <a:off x="8124980" y="5411073"/>
              <a:ext cx="1143896" cy="315210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1133962 w 1322899"/>
                <a:gd name="connsiteY3" fmla="*/ 343053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506657 w 1322899"/>
                <a:gd name="connsiteY5" fmla="*/ 343013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43778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57150 h 502646"/>
                <a:gd name="connsiteX1" fmla="*/ 1322899 w 1322899"/>
                <a:gd name="connsiteY1" fmla="*/ 0 h 502646"/>
                <a:gd name="connsiteX2" fmla="*/ 1322899 w 1322899"/>
                <a:gd name="connsiteY2" fmla="*/ 400928 h 502646"/>
                <a:gd name="connsiteX3" fmla="*/ 1133962 w 1322899"/>
                <a:gd name="connsiteY3" fmla="*/ 400203 h 502646"/>
                <a:gd name="connsiteX4" fmla="*/ 1076674 w 1322899"/>
                <a:gd name="connsiteY4" fmla="*/ 502646 h 502646"/>
                <a:gd name="connsiteX5" fmla="*/ 1016699 w 1322899"/>
                <a:gd name="connsiteY5" fmla="*/ 404758 h 502646"/>
                <a:gd name="connsiteX6" fmla="*/ 0 w 1322899"/>
                <a:gd name="connsiteY6" fmla="*/ 391403 h 502646"/>
                <a:gd name="connsiteX7" fmla="*/ 0 w 1322899"/>
                <a:gd name="connsiteY7" fmla="*/ 57150 h 502646"/>
                <a:gd name="connsiteX0" fmla="*/ 0 w 1322899"/>
                <a:gd name="connsiteY0" fmla="*/ 0 h 505821"/>
                <a:gd name="connsiteX1" fmla="*/ 1322899 w 1322899"/>
                <a:gd name="connsiteY1" fmla="*/ 3175 h 505821"/>
                <a:gd name="connsiteX2" fmla="*/ 1322899 w 1322899"/>
                <a:gd name="connsiteY2" fmla="*/ 404103 h 505821"/>
                <a:gd name="connsiteX3" fmla="*/ 1133962 w 1322899"/>
                <a:gd name="connsiteY3" fmla="*/ 403378 h 505821"/>
                <a:gd name="connsiteX4" fmla="*/ 1076674 w 1322899"/>
                <a:gd name="connsiteY4" fmla="*/ 505821 h 505821"/>
                <a:gd name="connsiteX5" fmla="*/ 1016699 w 1322899"/>
                <a:gd name="connsiteY5" fmla="*/ 407933 h 505821"/>
                <a:gd name="connsiteX6" fmla="*/ 0 w 1322899"/>
                <a:gd name="connsiteY6" fmla="*/ 394578 h 505821"/>
                <a:gd name="connsiteX7" fmla="*/ 0 w 1322899"/>
                <a:gd name="connsiteY7" fmla="*/ 0 h 5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99" h="505821">
                  <a:moveTo>
                    <a:pt x="0" y="0"/>
                  </a:moveTo>
                  <a:lnTo>
                    <a:pt x="1322899" y="3175"/>
                  </a:lnTo>
                  <a:lnTo>
                    <a:pt x="1322899" y="404103"/>
                  </a:lnTo>
                  <a:lnTo>
                    <a:pt x="1133962" y="403378"/>
                  </a:lnTo>
                  <a:lnTo>
                    <a:pt x="1076674" y="505821"/>
                  </a:lnTo>
                  <a:lnTo>
                    <a:pt x="1016699" y="407933"/>
                  </a:lnTo>
                  <a:lnTo>
                    <a:pt x="0" y="394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E217CA4-EAC9-455A-BA96-3C989A00B363}"/>
                </a:ext>
              </a:extLst>
            </p:cNvPr>
            <p:cNvSpPr txBox="1"/>
            <p:nvPr/>
          </p:nvSpPr>
          <p:spPr>
            <a:xfrm>
              <a:off x="8051728" y="5480062"/>
              <a:ext cx="1290399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-беспилотник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C1FF978B-711F-4344-AAC9-2B601F86F67F}"/>
                </a:ext>
              </a:extLst>
            </p:cNvPr>
            <p:cNvSpPr/>
            <p:nvPr/>
          </p:nvSpPr>
          <p:spPr>
            <a:xfrm>
              <a:off x="4273959" y="5407334"/>
              <a:ext cx="1083021" cy="493383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219807 w 1322899"/>
                <a:gd name="connsiteY6" fmla="*/ 338649 h 477661"/>
                <a:gd name="connsiteX7" fmla="*/ 0 w 1322899"/>
                <a:gd name="connsiteY7" fmla="*/ 0 h 477661"/>
                <a:gd name="connsiteX0" fmla="*/ 0 w 1107487"/>
                <a:gd name="connsiteY0" fmla="*/ 4396 h 477661"/>
                <a:gd name="connsiteX1" fmla="*/ 1107487 w 1107487"/>
                <a:gd name="connsiteY1" fmla="*/ 0 h 477661"/>
                <a:gd name="connsiteX2" fmla="*/ 1107487 w 1107487"/>
                <a:gd name="connsiteY2" fmla="*/ 334253 h 477661"/>
                <a:gd name="connsiteX3" fmla="*/ 477433 w 1107487"/>
                <a:gd name="connsiteY3" fmla="*/ 347648 h 477661"/>
                <a:gd name="connsiteX4" fmla="*/ 383385 w 1107487"/>
                <a:gd name="connsiteY4" fmla="*/ 477661 h 477661"/>
                <a:gd name="connsiteX5" fmla="*/ 291245 w 1107487"/>
                <a:gd name="connsiteY5" fmla="*/ 343013 h 477661"/>
                <a:gd name="connsiteX6" fmla="*/ 4395 w 1107487"/>
                <a:gd name="connsiteY6" fmla="*/ 338649 h 477661"/>
                <a:gd name="connsiteX7" fmla="*/ 0 w 1107487"/>
                <a:gd name="connsiteY7" fmla="*/ 4396 h 477661"/>
                <a:gd name="connsiteX0" fmla="*/ 0 w 1107487"/>
                <a:gd name="connsiteY0" fmla="*/ 4396 h 477661"/>
                <a:gd name="connsiteX1" fmla="*/ 1107487 w 1107487"/>
                <a:gd name="connsiteY1" fmla="*/ 0 h 477661"/>
                <a:gd name="connsiteX2" fmla="*/ 918452 w 1107487"/>
                <a:gd name="connsiteY2" fmla="*/ 338649 h 477661"/>
                <a:gd name="connsiteX3" fmla="*/ 477433 w 1107487"/>
                <a:gd name="connsiteY3" fmla="*/ 347648 h 477661"/>
                <a:gd name="connsiteX4" fmla="*/ 383385 w 1107487"/>
                <a:gd name="connsiteY4" fmla="*/ 477661 h 477661"/>
                <a:gd name="connsiteX5" fmla="*/ 291245 w 1107487"/>
                <a:gd name="connsiteY5" fmla="*/ 343013 h 477661"/>
                <a:gd name="connsiteX6" fmla="*/ 4395 w 1107487"/>
                <a:gd name="connsiteY6" fmla="*/ 338649 h 477661"/>
                <a:gd name="connsiteX7" fmla="*/ 0 w 1107487"/>
                <a:gd name="connsiteY7" fmla="*/ 4396 h 477661"/>
                <a:gd name="connsiteX0" fmla="*/ 0 w 918452"/>
                <a:gd name="connsiteY0" fmla="*/ 8792 h 482057"/>
                <a:gd name="connsiteX1" fmla="*/ 914056 w 918452"/>
                <a:gd name="connsiteY1" fmla="*/ 0 h 482057"/>
                <a:gd name="connsiteX2" fmla="*/ 918452 w 918452"/>
                <a:gd name="connsiteY2" fmla="*/ 343045 h 482057"/>
                <a:gd name="connsiteX3" fmla="*/ 477433 w 918452"/>
                <a:gd name="connsiteY3" fmla="*/ 352044 h 482057"/>
                <a:gd name="connsiteX4" fmla="*/ 383385 w 918452"/>
                <a:gd name="connsiteY4" fmla="*/ 482057 h 482057"/>
                <a:gd name="connsiteX5" fmla="*/ 291245 w 918452"/>
                <a:gd name="connsiteY5" fmla="*/ 347409 h 482057"/>
                <a:gd name="connsiteX6" fmla="*/ 4395 w 918452"/>
                <a:gd name="connsiteY6" fmla="*/ 343045 h 482057"/>
                <a:gd name="connsiteX7" fmla="*/ 0 w 918452"/>
                <a:gd name="connsiteY7" fmla="*/ 8792 h 482057"/>
                <a:gd name="connsiteX0" fmla="*/ 0 w 918874"/>
                <a:gd name="connsiteY0" fmla="*/ 0 h 473265"/>
                <a:gd name="connsiteX1" fmla="*/ 918452 w 918874"/>
                <a:gd name="connsiteY1" fmla="*/ 0 h 473265"/>
                <a:gd name="connsiteX2" fmla="*/ 918452 w 918874"/>
                <a:gd name="connsiteY2" fmla="*/ 334253 h 473265"/>
                <a:gd name="connsiteX3" fmla="*/ 477433 w 918874"/>
                <a:gd name="connsiteY3" fmla="*/ 343252 h 473265"/>
                <a:gd name="connsiteX4" fmla="*/ 383385 w 918874"/>
                <a:gd name="connsiteY4" fmla="*/ 473265 h 473265"/>
                <a:gd name="connsiteX5" fmla="*/ 291245 w 918874"/>
                <a:gd name="connsiteY5" fmla="*/ 338617 h 473265"/>
                <a:gd name="connsiteX6" fmla="*/ 4395 w 918874"/>
                <a:gd name="connsiteY6" fmla="*/ 334253 h 473265"/>
                <a:gd name="connsiteX7" fmla="*/ 0 w 918874"/>
                <a:gd name="connsiteY7" fmla="*/ 0 h 47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874" h="473265">
                  <a:moveTo>
                    <a:pt x="0" y="0"/>
                  </a:moveTo>
                  <a:lnTo>
                    <a:pt x="918452" y="0"/>
                  </a:lnTo>
                  <a:cubicBezTo>
                    <a:pt x="919917" y="114348"/>
                    <a:pt x="916987" y="219905"/>
                    <a:pt x="918452" y="334253"/>
                  </a:cubicBezTo>
                  <a:lnTo>
                    <a:pt x="477433" y="343252"/>
                  </a:lnTo>
                  <a:lnTo>
                    <a:pt x="383385" y="473265"/>
                  </a:lnTo>
                  <a:lnTo>
                    <a:pt x="291245" y="338617"/>
                  </a:lnTo>
                  <a:lnTo>
                    <a:pt x="4395" y="334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79D5434-F77F-4567-BBE8-032E86F2F60C}"/>
                </a:ext>
              </a:extLst>
            </p:cNvPr>
            <p:cNvSpPr txBox="1"/>
            <p:nvPr/>
          </p:nvSpPr>
          <p:spPr>
            <a:xfrm>
              <a:off x="4273959" y="5362081"/>
              <a:ext cx="1112548" cy="33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Портовая техника на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3">
              <a:extLst>
                <a:ext uri="{FF2B5EF4-FFF2-40B4-BE49-F238E27FC236}">
                  <a16:creationId xmlns:a16="http://schemas.microsoft.com/office/drawing/2014/main" id="{9609FCDE-A202-4DA8-89C7-104F2A35904F}"/>
                </a:ext>
              </a:extLst>
            </p:cNvPr>
            <p:cNvSpPr/>
            <p:nvPr/>
          </p:nvSpPr>
          <p:spPr>
            <a:xfrm flipH="1">
              <a:off x="2432138" y="3316246"/>
              <a:ext cx="1300827" cy="308995"/>
            </a:xfrm>
            <a:custGeom>
              <a:avLst/>
              <a:gdLst>
                <a:gd name="connsiteX0" fmla="*/ 0 w 1322899"/>
                <a:gd name="connsiteY0" fmla="*/ 0 h 334253"/>
                <a:gd name="connsiteX1" fmla="*/ 1322899 w 1322899"/>
                <a:gd name="connsiteY1" fmla="*/ 0 h 334253"/>
                <a:gd name="connsiteX2" fmla="*/ 1322899 w 1322899"/>
                <a:gd name="connsiteY2" fmla="*/ 334253 h 334253"/>
                <a:gd name="connsiteX3" fmla="*/ 0 w 1322899"/>
                <a:gd name="connsiteY3" fmla="*/ 334253 h 334253"/>
                <a:gd name="connsiteX4" fmla="*/ 0 w 1322899"/>
                <a:gd name="connsiteY4" fmla="*/ 0 h 334253"/>
                <a:gd name="connsiteX0" fmla="*/ 0 w 1322899"/>
                <a:gd name="connsiteY0" fmla="*/ 0 h 335855"/>
                <a:gd name="connsiteX1" fmla="*/ 1322899 w 1322899"/>
                <a:gd name="connsiteY1" fmla="*/ 0 h 335855"/>
                <a:gd name="connsiteX2" fmla="*/ 1322899 w 1322899"/>
                <a:gd name="connsiteY2" fmla="*/ 334253 h 335855"/>
                <a:gd name="connsiteX3" fmla="*/ 598797 w 1322899"/>
                <a:gd name="connsiteY3" fmla="*/ 335855 h 335855"/>
                <a:gd name="connsiteX4" fmla="*/ 0 w 1322899"/>
                <a:gd name="connsiteY4" fmla="*/ 334253 h 335855"/>
                <a:gd name="connsiteX5" fmla="*/ 0 w 1322899"/>
                <a:gd name="connsiteY5" fmla="*/ 0 h 335855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0 w 1322899"/>
                <a:gd name="connsiteY5" fmla="*/ 334253 h 338123"/>
                <a:gd name="connsiteX6" fmla="*/ 0 w 1322899"/>
                <a:gd name="connsiteY6" fmla="*/ 0 h 338123"/>
                <a:gd name="connsiteX0" fmla="*/ 0 w 1322899"/>
                <a:gd name="connsiteY0" fmla="*/ 0 h 338123"/>
                <a:gd name="connsiteX1" fmla="*/ 1322899 w 1322899"/>
                <a:gd name="connsiteY1" fmla="*/ 0 h 338123"/>
                <a:gd name="connsiteX2" fmla="*/ 1322899 w 1322899"/>
                <a:gd name="connsiteY2" fmla="*/ 334253 h 338123"/>
                <a:gd name="connsiteX3" fmla="*/ 787535 w 1322899"/>
                <a:gd name="connsiteY3" fmla="*/ 338123 h 338123"/>
                <a:gd name="connsiteX4" fmla="*/ 598797 w 1322899"/>
                <a:gd name="connsiteY4" fmla="*/ 335855 h 338123"/>
                <a:gd name="connsiteX5" fmla="*/ 411017 w 1322899"/>
                <a:gd name="connsiteY5" fmla="*/ 338123 h 338123"/>
                <a:gd name="connsiteX6" fmla="*/ 0 w 1322899"/>
                <a:gd name="connsiteY6" fmla="*/ 334253 h 338123"/>
                <a:gd name="connsiteX7" fmla="*/ 0 w 1322899"/>
                <a:gd name="connsiteY7" fmla="*/ 0 h 338123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787535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411017 w 1322899"/>
                <a:gd name="connsiteY5" fmla="*/ 33812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26170 w 1322899"/>
                <a:gd name="connsiteY3" fmla="*/ 338123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479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51570 w 1322899"/>
                <a:gd name="connsiteY3" fmla="*/ 34129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5232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3488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3840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430457 w 1322899"/>
                <a:gd name="connsiteY5" fmla="*/ 33666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692845 w 1322899"/>
                <a:gd name="connsiteY3" fmla="*/ 347648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77661"/>
                <a:gd name="connsiteX1" fmla="*/ 1322899 w 1322899"/>
                <a:gd name="connsiteY1" fmla="*/ 0 h 477661"/>
                <a:gd name="connsiteX2" fmla="*/ 1322899 w 1322899"/>
                <a:gd name="connsiteY2" fmla="*/ 334253 h 477661"/>
                <a:gd name="connsiteX3" fmla="*/ 1133962 w 1322899"/>
                <a:gd name="connsiteY3" fmla="*/ 343053 h 477661"/>
                <a:gd name="connsiteX4" fmla="*/ 598797 w 1322899"/>
                <a:gd name="connsiteY4" fmla="*/ 477661 h 477661"/>
                <a:gd name="connsiteX5" fmla="*/ 506657 w 1322899"/>
                <a:gd name="connsiteY5" fmla="*/ 343013 h 477661"/>
                <a:gd name="connsiteX6" fmla="*/ 0 w 1322899"/>
                <a:gd name="connsiteY6" fmla="*/ 334253 h 477661"/>
                <a:gd name="connsiteX7" fmla="*/ 0 w 1322899"/>
                <a:gd name="connsiteY7" fmla="*/ 0 h 477661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506657 w 1322899"/>
                <a:gd name="connsiteY5" fmla="*/ 343013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34253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0 h 445496"/>
                <a:gd name="connsiteX1" fmla="*/ 1322899 w 1322899"/>
                <a:gd name="connsiteY1" fmla="*/ 0 h 445496"/>
                <a:gd name="connsiteX2" fmla="*/ 1322899 w 1322899"/>
                <a:gd name="connsiteY2" fmla="*/ 343778 h 445496"/>
                <a:gd name="connsiteX3" fmla="*/ 1133962 w 1322899"/>
                <a:gd name="connsiteY3" fmla="*/ 343053 h 445496"/>
                <a:gd name="connsiteX4" fmla="*/ 1076674 w 1322899"/>
                <a:gd name="connsiteY4" fmla="*/ 445496 h 445496"/>
                <a:gd name="connsiteX5" fmla="*/ 1016699 w 1322899"/>
                <a:gd name="connsiteY5" fmla="*/ 347608 h 445496"/>
                <a:gd name="connsiteX6" fmla="*/ 0 w 1322899"/>
                <a:gd name="connsiteY6" fmla="*/ 334253 h 445496"/>
                <a:gd name="connsiteX7" fmla="*/ 0 w 1322899"/>
                <a:gd name="connsiteY7" fmla="*/ 0 h 445496"/>
                <a:gd name="connsiteX0" fmla="*/ 0 w 1322899"/>
                <a:gd name="connsiteY0" fmla="*/ 57150 h 502646"/>
                <a:gd name="connsiteX1" fmla="*/ 1322899 w 1322899"/>
                <a:gd name="connsiteY1" fmla="*/ 0 h 502646"/>
                <a:gd name="connsiteX2" fmla="*/ 1322899 w 1322899"/>
                <a:gd name="connsiteY2" fmla="*/ 400928 h 502646"/>
                <a:gd name="connsiteX3" fmla="*/ 1133962 w 1322899"/>
                <a:gd name="connsiteY3" fmla="*/ 400203 h 502646"/>
                <a:gd name="connsiteX4" fmla="*/ 1076674 w 1322899"/>
                <a:gd name="connsiteY4" fmla="*/ 502646 h 502646"/>
                <a:gd name="connsiteX5" fmla="*/ 1016699 w 1322899"/>
                <a:gd name="connsiteY5" fmla="*/ 404758 h 502646"/>
                <a:gd name="connsiteX6" fmla="*/ 0 w 1322899"/>
                <a:gd name="connsiteY6" fmla="*/ 391403 h 502646"/>
                <a:gd name="connsiteX7" fmla="*/ 0 w 1322899"/>
                <a:gd name="connsiteY7" fmla="*/ 57150 h 502646"/>
                <a:gd name="connsiteX0" fmla="*/ 0 w 1322899"/>
                <a:gd name="connsiteY0" fmla="*/ 0 h 505821"/>
                <a:gd name="connsiteX1" fmla="*/ 1322899 w 1322899"/>
                <a:gd name="connsiteY1" fmla="*/ 3175 h 505821"/>
                <a:gd name="connsiteX2" fmla="*/ 1322899 w 1322899"/>
                <a:gd name="connsiteY2" fmla="*/ 404103 h 505821"/>
                <a:gd name="connsiteX3" fmla="*/ 1133962 w 1322899"/>
                <a:gd name="connsiteY3" fmla="*/ 403378 h 505821"/>
                <a:gd name="connsiteX4" fmla="*/ 1076674 w 1322899"/>
                <a:gd name="connsiteY4" fmla="*/ 505821 h 505821"/>
                <a:gd name="connsiteX5" fmla="*/ 1016699 w 1322899"/>
                <a:gd name="connsiteY5" fmla="*/ 407933 h 505821"/>
                <a:gd name="connsiteX6" fmla="*/ 0 w 1322899"/>
                <a:gd name="connsiteY6" fmla="*/ 394578 h 505821"/>
                <a:gd name="connsiteX7" fmla="*/ 0 w 1322899"/>
                <a:gd name="connsiteY7" fmla="*/ 0 h 5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899" h="505821">
                  <a:moveTo>
                    <a:pt x="0" y="0"/>
                  </a:moveTo>
                  <a:lnTo>
                    <a:pt x="1322899" y="3175"/>
                  </a:lnTo>
                  <a:lnTo>
                    <a:pt x="1322899" y="404103"/>
                  </a:lnTo>
                  <a:lnTo>
                    <a:pt x="1133962" y="403378"/>
                  </a:lnTo>
                  <a:lnTo>
                    <a:pt x="1076674" y="505821"/>
                  </a:lnTo>
                  <a:lnTo>
                    <a:pt x="1016699" y="407933"/>
                  </a:lnTo>
                  <a:lnTo>
                    <a:pt x="0" y="394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2443300-E957-4B13-B9EE-066E57BFCB54}"/>
                </a:ext>
              </a:extLst>
            </p:cNvPr>
            <p:cNvSpPr txBox="1"/>
            <p:nvPr/>
          </p:nvSpPr>
          <p:spPr>
            <a:xfrm>
              <a:off x="2310868" y="3337209"/>
              <a:ext cx="1529498" cy="2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Улавливание 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">
              <a:extLst>
                <a:ext uri="{FF2B5EF4-FFF2-40B4-BE49-F238E27FC236}">
                  <a16:creationId xmlns:a16="http://schemas.microsoft.com/office/drawing/2014/main" id="{7CB68146-1F2D-4676-8A54-305C28424649}"/>
                </a:ext>
              </a:extLst>
            </p:cNvPr>
            <p:cNvSpPr/>
            <p:nvPr/>
          </p:nvSpPr>
          <p:spPr>
            <a:xfrm>
              <a:off x="465996" y="3557354"/>
              <a:ext cx="1310214" cy="345365"/>
            </a:xfrm>
            <a:custGeom>
              <a:avLst/>
              <a:gdLst>
                <a:gd name="connsiteX0" fmla="*/ 0 w 1016441"/>
                <a:gd name="connsiteY0" fmla="*/ 0 h 340908"/>
                <a:gd name="connsiteX1" fmla="*/ 1016441 w 1016441"/>
                <a:gd name="connsiteY1" fmla="*/ 0 h 340908"/>
                <a:gd name="connsiteX2" fmla="*/ 1016441 w 1016441"/>
                <a:gd name="connsiteY2" fmla="*/ 340908 h 340908"/>
                <a:gd name="connsiteX3" fmla="*/ 0 w 1016441"/>
                <a:gd name="connsiteY3" fmla="*/ 340908 h 340908"/>
                <a:gd name="connsiteX4" fmla="*/ 0 w 1016441"/>
                <a:gd name="connsiteY4" fmla="*/ 0 h 340908"/>
                <a:gd name="connsiteX0" fmla="*/ 0 w 1016441"/>
                <a:gd name="connsiteY0" fmla="*/ 0 h 340908"/>
                <a:gd name="connsiteX1" fmla="*/ 1016441 w 1016441"/>
                <a:gd name="connsiteY1" fmla="*/ 0 h 340908"/>
                <a:gd name="connsiteX2" fmla="*/ 1012217 w 1016441"/>
                <a:gd name="connsiteY2" fmla="*/ 156412 h 340908"/>
                <a:gd name="connsiteX3" fmla="*/ 1016441 w 1016441"/>
                <a:gd name="connsiteY3" fmla="*/ 340908 h 340908"/>
                <a:gd name="connsiteX4" fmla="*/ 0 w 1016441"/>
                <a:gd name="connsiteY4" fmla="*/ 340908 h 340908"/>
                <a:gd name="connsiteX5" fmla="*/ 0 w 1016441"/>
                <a:gd name="connsiteY5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136042 w 1136042"/>
                <a:gd name="connsiteY2" fmla="*/ 162762 h 340908"/>
                <a:gd name="connsiteX3" fmla="*/ 1016441 w 1136042"/>
                <a:gd name="connsiteY3" fmla="*/ 340908 h 340908"/>
                <a:gd name="connsiteX4" fmla="*/ 0 w 1136042"/>
                <a:gd name="connsiteY4" fmla="*/ 340908 h 340908"/>
                <a:gd name="connsiteX5" fmla="*/ 0 w 1136042"/>
                <a:gd name="connsiteY5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63016 w 1136042"/>
                <a:gd name="connsiteY2" fmla="*/ 61162 h 340908"/>
                <a:gd name="connsiteX3" fmla="*/ 1136042 w 1136042"/>
                <a:gd name="connsiteY3" fmla="*/ 162762 h 340908"/>
                <a:gd name="connsiteX4" fmla="*/ 1016441 w 1136042"/>
                <a:gd name="connsiteY4" fmla="*/ 340908 h 340908"/>
                <a:gd name="connsiteX5" fmla="*/ 0 w 1136042"/>
                <a:gd name="connsiteY5" fmla="*/ 340908 h 340908"/>
                <a:gd name="connsiteX6" fmla="*/ 0 w 1136042"/>
                <a:gd name="connsiteY6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63016 w 1136042"/>
                <a:gd name="connsiteY2" fmla="*/ 61162 h 340908"/>
                <a:gd name="connsiteX3" fmla="*/ 1136042 w 1136042"/>
                <a:gd name="connsiteY3" fmla="*/ 162762 h 340908"/>
                <a:gd name="connsiteX4" fmla="*/ 1082066 w 1136042"/>
                <a:gd name="connsiteY4" fmla="*/ 248487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63016 w 1136042"/>
                <a:gd name="connsiteY2" fmla="*/ 61162 h 340908"/>
                <a:gd name="connsiteX3" fmla="*/ 1136042 w 1136042"/>
                <a:gd name="connsiteY3" fmla="*/ 162762 h 340908"/>
                <a:gd name="connsiteX4" fmla="*/ 1028091 w 1136042"/>
                <a:gd name="connsiteY4" fmla="*/ 2072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56412 h 340908"/>
                <a:gd name="connsiteX3" fmla="*/ 1136042 w 1136042"/>
                <a:gd name="connsiteY3" fmla="*/ 162762 h 340908"/>
                <a:gd name="connsiteX4" fmla="*/ 1028091 w 1136042"/>
                <a:gd name="connsiteY4" fmla="*/ 2072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56412 h 340908"/>
                <a:gd name="connsiteX3" fmla="*/ 1136042 w 1136042"/>
                <a:gd name="connsiteY3" fmla="*/ 162762 h 340908"/>
                <a:gd name="connsiteX4" fmla="*/ 1012216 w 1136042"/>
                <a:gd name="connsiteY4" fmla="*/ 2072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12216 w 1136042"/>
                <a:gd name="connsiteY4" fmla="*/ 2072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24916 w 1136042"/>
                <a:gd name="connsiteY4" fmla="*/ 22626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12216 w 1136042"/>
                <a:gd name="connsiteY4" fmla="*/ 7187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12216 w 1136042"/>
                <a:gd name="connsiteY4" fmla="*/ 146887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102437 h 340908"/>
                <a:gd name="connsiteX3" fmla="*/ 1136042 w 1136042"/>
                <a:gd name="connsiteY3" fmla="*/ 162762 h 340908"/>
                <a:gd name="connsiteX4" fmla="*/ 1015391 w 1136042"/>
                <a:gd name="connsiteY4" fmla="*/ 2199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96087 h 340908"/>
                <a:gd name="connsiteX3" fmla="*/ 1136042 w 1136042"/>
                <a:gd name="connsiteY3" fmla="*/ 162762 h 340908"/>
                <a:gd name="connsiteX4" fmla="*/ 1015391 w 1136042"/>
                <a:gd name="connsiteY4" fmla="*/ 219912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340908"/>
                <a:gd name="connsiteX1" fmla="*/ 1016441 w 1136042"/>
                <a:gd name="connsiteY1" fmla="*/ 0 h 340908"/>
                <a:gd name="connsiteX2" fmla="*/ 1015391 w 1136042"/>
                <a:gd name="connsiteY2" fmla="*/ 96087 h 340908"/>
                <a:gd name="connsiteX3" fmla="*/ 1136042 w 1136042"/>
                <a:gd name="connsiteY3" fmla="*/ 162762 h 340908"/>
                <a:gd name="connsiteX4" fmla="*/ 1015391 w 1136042"/>
                <a:gd name="connsiteY4" fmla="*/ 254837 h 340908"/>
                <a:gd name="connsiteX5" fmla="*/ 1016441 w 1136042"/>
                <a:gd name="connsiteY5" fmla="*/ 340908 h 340908"/>
                <a:gd name="connsiteX6" fmla="*/ 0 w 1136042"/>
                <a:gd name="connsiteY6" fmla="*/ 340908 h 340908"/>
                <a:gd name="connsiteX7" fmla="*/ 0 w 1136042"/>
                <a:gd name="connsiteY7" fmla="*/ 0 h 340908"/>
                <a:gd name="connsiteX0" fmla="*/ 0 w 1136042"/>
                <a:gd name="connsiteY0" fmla="*/ 0 h 457023"/>
                <a:gd name="connsiteX1" fmla="*/ 1016441 w 1136042"/>
                <a:gd name="connsiteY1" fmla="*/ 116115 h 457023"/>
                <a:gd name="connsiteX2" fmla="*/ 1015391 w 1136042"/>
                <a:gd name="connsiteY2" fmla="*/ 212202 h 457023"/>
                <a:gd name="connsiteX3" fmla="*/ 1136042 w 1136042"/>
                <a:gd name="connsiteY3" fmla="*/ 278877 h 457023"/>
                <a:gd name="connsiteX4" fmla="*/ 1015391 w 1136042"/>
                <a:gd name="connsiteY4" fmla="*/ 370952 h 457023"/>
                <a:gd name="connsiteX5" fmla="*/ 1016441 w 1136042"/>
                <a:gd name="connsiteY5" fmla="*/ 457023 h 457023"/>
                <a:gd name="connsiteX6" fmla="*/ 0 w 1136042"/>
                <a:gd name="connsiteY6" fmla="*/ 457023 h 457023"/>
                <a:gd name="connsiteX7" fmla="*/ 0 w 1136042"/>
                <a:gd name="connsiteY7" fmla="*/ 0 h 457023"/>
                <a:gd name="connsiteX0" fmla="*/ 0 w 1136042"/>
                <a:gd name="connsiteY0" fmla="*/ 0 h 457023"/>
                <a:gd name="connsiteX1" fmla="*/ 1020070 w 1136042"/>
                <a:gd name="connsiteY1" fmla="*/ 14515 h 457023"/>
                <a:gd name="connsiteX2" fmla="*/ 1015391 w 1136042"/>
                <a:gd name="connsiteY2" fmla="*/ 212202 h 457023"/>
                <a:gd name="connsiteX3" fmla="*/ 1136042 w 1136042"/>
                <a:gd name="connsiteY3" fmla="*/ 278877 h 457023"/>
                <a:gd name="connsiteX4" fmla="*/ 1015391 w 1136042"/>
                <a:gd name="connsiteY4" fmla="*/ 370952 h 457023"/>
                <a:gd name="connsiteX5" fmla="*/ 1016441 w 1136042"/>
                <a:gd name="connsiteY5" fmla="*/ 457023 h 457023"/>
                <a:gd name="connsiteX6" fmla="*/ 0 w 1136042"/>
                <a:gd name="connsiteY6" fmla="*/ 457023 h 457023"/>
                <a:gd name="connsiteX7" fmla="*/ 0 w 1136042"/>
                <a:gd name="connsiteY7" fmla="*/ 0 h 457023"/>
                <a:gd name="connsiteX0" fmla="*/ 0 w 1136042"/>
                <a:gd name="connsiteY0" fmla="*/ 0 h 457023"/>
                <a:gd name="connsiteX1" fmla="*/ 1023699 w 1136042"/>
                <a:gd name="connsiteY1" fmla="*/ 0 h 457023"/>
                <a:gd name="connsiteX2" fmla="*/ 1015391 w 1136042"/>
                <a:gd name="connsiteY2" fmla="*/ 212202 h 457023"/>
                <a:gd name="connsiteX3" fmla="*/ 1136042 w 1136042"/>
                <a:gd name="connsiteY3" fmla="*/ 278877 h 457023"/>
                <a:gd name="connsiteX4" fmla="*/ 1015391 w 1136042"/>
                <a:gd name="connsiteY4" fmla="*/ 370952 h 457023"/>
                <a:gd name="connsiteX5" fmla="*/ 1016441 w 1136042"/>
                <a:gd name="connsiteY5" fmla="*/ 457023 h 457023"/>
                <a:gd name="connsiteX6" fmla="*/ 0 w 1136042"/>
                <a:gd name="connsiteY6" fmla="*/ 457023 h 457023"/>
                <a:gd name="connsiteX7" fmla="*/ 0 w 1136042"/>
                <a:gd name="connsiteY7" fmla="*/ 0 h 457023"/>
                <a:gd name="connsiteX0" fmla="*/ 0 w 1310214"/>
                <a:gd name="connsiteY0" fmla="*/ 0 h 460651"/>
                <a:gd name="connsiteX1" fmla="*/ 1197871 w 1310214"/>
                <a:gd name="connsiteY1" fmla="*/ 3628 h 460651"/>
                <a:gd name="connsiteX2" fmla="*/ 1189563 w 1310214"/>
                <a:gd name="connsiteY2" fmla="*/ 215830 h 460651"/>
                <a:gd name="connsiteX3" fmla="*/ 1310214 w 1310214"/>
                <a:gd name="connsiteY3" fmla="*/ 282505 h 460651"/>
                <a:gd name="connsiteX4" fmla="*/ 1189563 w 1310214"/>
                <a:gd name="connsiteY4" fmla="*/ 374580 h 460651"/>
                <a:gd name="connsiteX5" fmla="*/ 1190613 w 1310214"/>
                <a:gd name="connsiteY5" fmla="*/ 460651 h 460651"/>
                <a:gd name="connsiteX6" fmla="*/ 174172 w 1310214"/>
                <a:gd name="connsiteY6" fmla="*/ 460651 h 460651"/>
                <a:gd name="connsiteX7" fmla="*/ 0 w 1310214"/>
                <a:gd name="connsiteY7" fmla="*/ 0 h 460651"/>
                <a:gd name="connsiteX0" fmla="*/ 0 w 1310214"/>
                <a:gd name="connsiteY0" fmla="*/ 0 h 460651"/>
                <a:gd name="connsiteX1" fmla="*/ 1197871 w 1310214"/>
                <a:gd name="connsiteY1" fmla="*/ 3628 h 460651"/>
                <a:gd name="connsiteX2" fmla="*/ 1189563 w 1310214"/>
                <a:gd name="connsiteY2" fmla="*/ 215830 h 460651"/>
                <a:gd name="connsiteX3" fmla="*/ 1310214 w 1310214"/>
                <a:gd name="connsiteY3" fmla="*/ 282505 h 460651"/>
                <a:gd name="connsiteX4" fmla="*/ 1189563 w 1310214"/>
                <a:gd name="connsiteY4" fmla="*/ 374580 h 460651"/>
                <a:gd name="connsiteX5" fmla="*/ 1190613 w 1310214"/>
                <a:gd name="connsiteY5" fmla="*/ 460651 h 460651"/>
                <a:gd name="connsiteX6" fmla="*/ 14514 w 1310214"/>
                <a:gd name="connsiteY6" fmla="*/ 457022 h 460651"/>
                <a:gd name="connsiteX7" fmla="*/ 0 w 1310214"/>
                <a:gd name="connsiteY7" fmla="*/ 0 h 460651"/>
                <a:gd name="connsiteX0" fmla="*/ 0 w 1310214"/>
                <a:gd name="connsiteY0" fmla="*/ 0 h 460651"/>
                <a:gd name="connsiteX1" fmla="*/ 1197871 w 1310214"/>
                <a:gd name="connsiteY1" fmla="*/ 3628 h 460651"/>
                <a:gd name="connsiteX2" fmla="*/ 1189563 w 1310214"/>
                <a:gd name="connsiteY2" fmla="*/ 215830 h 460651"/>
                <a:gd name="connsiteX3" fmla="*/ 1310214 w 1310214"/>
                <a:gd name="connsiteY3" fmla="*/ 282505 h 460651"/>
                <a:gd name="connsiteX4" fmla="*/ 1189563 w 1310214"/>
                <a:gd name="connsiteY4" fmla="*/ 374580 h 460651"/>
                <a:gd name="connsiteX5" fmla="*/ 1190613 w 1310214"/>
                <a:gd name="connsiteY5" fmla="*/ 460651 h 460651"/>
                <a:gd name="connsiteX6" fmla="*/ 0 w 1310214"/>
                <a:gd name="connsiteY6" fmla="*/ 460650 h 460651"/>
                <a:gd name="connsiteX7" fmla="*/ 0 w 1310214"/>
                <a:gd name="connsiteY7" fmla="*/ 0 h 46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214" h="460651">
                  <a:moveTo>
                    <a:pt x="0" y="0"/>
                  </a:moveTo>
                  <a:lnTo>
                    <a:pt x="1197871" y="3628"/>
                  </a:lnTo>
                  <a:lnTo>
                    <a:pt x="1189563" y="215830"/>
                  </a:lnTo>
                  <a:lnTo>
                    <a:pt x="1310214" y="282505"/>
                  </a:lnTo>
                  <a:lnTo>
                    <a:pt x="1189563" y="374580"/>
                  </a:lnTo>
                  <a:cubicBezTo>
                    <a:pt x="1190971" y="485820"/>
                    <a:pt x="1189205" y="349411"/>
                    <a:pt x="1190613" y="460651"/>
                  </a:cubicBezTo>
                  <a:lnTo>
                    <a:pt x="0" y="460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2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sz="11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1712D40-B866-4F7D-AFDC-93EC325854E2}"/>
                </a:ext>
              </a:extLst>
            </p:cNvPr>
            <p:cNvSpPr txBox="1"/>
            <p:nvPr/>
          </p:nvSpPr>
          <p:spPr>
            <a:xfrm>
              <a:off x="306157" y="3566239"/>
              <a:ext cx="1529498" cy="33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Паровая </a:t>
              </a:r>
            </a:p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конверсия метана</a:t>
              </a:r>
            </a:p>
          </p:txBody>
        </p:sp>
      </p:grpSp>
      <p:sp>
        <p:nvSpPr>
          <p:cNvPr id="80" name="Номер слайда 1">
            <a:extLst>
              <a:ext uri="{FF2B5EF4-FFF2-40B4-BE49-F238E27FC236}">
                <a16:creationId xmlns:a16="http://schemas.microsoft.com/office/drawing/2014/main" id="{997FE1E4-C971-488E-8ED9-3E9855E5BE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9FD348E2-3BE6-C35E-A193-66CD006FFB39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17644359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D3466E-70A6-40F7-A489-5BAB5D679464}"/>
              </a:ext>
            </a:extLst>
          </p:cNvPr>
          <p:cNvSpPr/>
          <p:nvPr/>
        </p:nvSpPr>
        <p:spPr>
          <a:xfrm flipH="1" flipV="1">
            <a:off x="409015" y="1344198"/>
            <a:ext cx="4944960" cy="398337"/>
          </a:xfrm>
          <a:prstGeom prst="rect">
            <a:avLst/>
          </a:prstGeom>
          <a:gradFill flip="none" rotWithShape="1">
            <a:gsLst>
              <a:gs pos="0">
                <a:srgbClr val="60C5C8"/>
              </a:gs>
              <a:gs pos="100000">
                <a:srgbClr val="4AA6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DBE4A0-5508-426C-A293-B6A40ED3C17B}"/>
              </a:ext>
            </a:extLst>
          </p:cNvPr>
          <p:cNvSpPr/>
          <p:nvPr/>
        </p:nvSpPr>
        <p:spPr>
          <a:xfrm flipH="1" flipV="1">
            <a:off x="6277722" y="1344197"/>
            <a:ext cx="5117767" cy="398337"/>
          </a:xfrm>
          <a:prstGeom prst="rect">
            <a:avLst/>
          </a:prstGeom>
          <a:gradFill flip="none" rotWithShape="1">
            <a:gsLst>
              <a:gs pos="0">
                <a:srgbClr val="60C5C8"/>
              </a:gs>
              <a:gs pos="100000">
                <a:srgbClr val="4AA6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90C1456-389A-42DD-9C2B-C84DA6AA0605}"/>
              </a:ext>
            </a:extLst>
          </p:cNvPr>
          <p:cNvSpPr/>
          <p:nvPr/>
        </p:nvSpPr>
        <p:spPr>
          <a:xfrm>
            <a:off x="409016" y="1370077"/>
            <a:ext cx="49449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bg1"/>
                </a:solidFill>
                <a:latin typeface="Montserrat" charset="-52"/>
                <a:cs typeface="Calibri" panose="020F0502020204030204" pitchFamily="34" charset="0"/>
              </a:rPr>
              <a:t>Первая группа </a:t>
            </a:r>
            <a:endParaRPr lang="en-US" sz="1600" b="1" dirty="0">
              <a:solidFill>
                <a:schemeClr val="bg1"/>
              </a:solidFill>
              <a:latin typeface="Montserrat" charset="-52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400" dirty="0">
                <a:latin typeface="Montserrat" charset="-52"/>
                <a:cs typeface="Calibri" panose="020F0502020204030204" pitchFamily="34" charset="0"/>
              </a:rPr>
              <a:t>(источники финансирования проработаны)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Автономные объекты критической инфраструктуры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– энергоснабжение вышек связи привозным Н2</a:t>
            </a:r>
            <a:endParaRPr lang="ru-RU" sz="1600" dirty="0">
              <a:latin typeface="Montserrat" charset="-52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Энергоизолированные жилые поселки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– локальный аккумулятор энергии в Н2</a:t>
            </a:r>
            <a:endParaRPr lang="ru-RU" sz="1600" dirty="0">
              <a:latin typeface="Montserrat" charset="-52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Водородный автотранспорт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– городская коммунальная техника и пассажирские перевозки</a:t>
            </a:r>
            <a:endParaRPr lang="ru-RU" sz="1600" dirty="0">
              <a:latin typeface="Montserrat" charset="-52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Мобильные электростанции для ЧС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– организация лагерей на месте ликвидаций последствий ЧС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Испытательный стенд для отечественных установок на Н2 топливных элементах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– импортозамещение критического оборудования и технологий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E2FEDC7-2799-47AB-A09A-A5A1CE967E21}"/>
              </a:ext>
            </a:extLst>
          </p:cNvPr>
          <p:cNvSpPr/>
          <p:nvPr/>
        </p:nvSpPr>
        <p:spPr>
          <a:xfrm>
            <a:off x="6277723" y="1370077"/>
            <a:ext cx="51177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bg1"/>
                </a:solidFill>
                <a:latin typeface="Montserrat" charset="-52"/>
                <a:cs typeface="Calibri" panose="020F0502020204030204" pitchFamily="34" charset="0"/>
              </a:rPr>
              <a:t>Вторая группа </a:t>
            </a:r>
            <a:endParaRPr lang="en-US" sz="1600" b="1" dirty="0">
              <a:solidFill>
                <a:schemeClr val="bg1"/>
              </a:solidFill>
              <a:latin typeface="Montserrat" charset="-52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1400" dirty="0">
                <a:latin typeface="Montserrat" charset="-52"/>
                <a:cs typeface="Calibri" panose="020F0502020204030204" pitchFamily="34" charset="0"/>
              </a:rPr>
              <a:t>(в стадии проработки с индустриальными партнерами)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Генерация и доставка топлива на космодром «Восточный»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для ракетоносителей на жидком Н2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Жидкие органические носители Н2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- хранение и транспортировка Н2 с помощью ЖОН</a:t>
            </a:r>
            <a:endParaRPr lang="en-US" sz="1600" dirty="0">
              <a:solidFill>
                <a:schemeClr val="dk1"/>
              </a:solidFill>
              <a:latin typeface="Montserrat" charset="-52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Метан-водородная смесь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- группа технологических решений на основе МВС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Научно-исследовательское судно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на водородных топливных элементах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ru-RU" sz="1600" b="1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Мобильные и модульные системы хранения высокого давления </a:t>
            </a:r>
            <a:r>
              <a:rPr lang="ru-RU" sz="1600" dirty="0">
                <a:solidFill>
                  <a:schemeClr val="dk1"/>
                </a:solidFill>
                <a:latin typeface="Montserrat" charset="-52"/>
                <a:cs typeface="Calibri" panose="020F0502020204030204" pitchFamily="34" charset="0"/>
              </a:rPr>
              <a:t>(более 700 атм.)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F462F6A-E914-6196-E7D7-5CD8816EE599}"/>
              </a:ext>
            </a:extLst>
          </p:cNvPr>
          <p:cNvSpPr txBox="1">
            <a:spLocks/>
          </p:cNvSpPr>
          <p:nvPr/>
        </p:nvSpPr>
        <p:spPr>
          <a:xfrm>
            <a:off x="84656" y="239256"/>
            <a:ext cx="9304774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Пилотные проекты для экспериментального внедрения</a:t>
            </a:r>
            <a:b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реальный сектор экономики на Сахалине в 2022-2024 гг.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cs typeface="Calibri Light"/>
              <a:sym typeface="Calibri Ligh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1003E4E-8F15-4352-851B-5CAF0E8F5F13}"/>
              </a:ext>
            </a:extLst>
          </p:cNvPr>
          <p:cNvCxnSpPr>
            <a:cxnSpLocks/>
          </p:cNvCxnSpPr>
          <p:nvPr/>
        </p:nvCxnSpPr>
        <p:spPr>
          <a:xfrm>
            <a:off x="5815851" y="1344199"/>
            <a:ext cx="0" cy="4702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58F9848-6402-2B80-0F7A-CB0BE2E2E86E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3314115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9703A-4969-4D9B-8EF7-C8797F687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brightnessContrast bright="31000" contras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554" y="1096618"/>
            <a:ext cx="3180419" cy="5239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00425B-A33A-4E02-8F5D-E765A608C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186" y="1434819"/>
            <a:ext cx="3848637" cy="477269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A44DD4-ED63-1644-7448-EE5D52115A0A}"/>
              </a:ext>
            </a:extLst>
          </p:cNvPr>
          <p:cNvSpPr txBox="1">
            <a:spLocks/>
          </p:cNvSpPr>
          <p:nvPr/>
        </p:nvSpPr>
        <p:spPr>
          <a:xfrm>
            <a:off x="84656" y="239256"/>
            <a:ext cx="9304774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Автономные объекты критической инфраструктуры</a:t>
            </a:r>
          </a:p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энергообеспечение вышек связи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cs typeface="Calibri Light"/>
              <a:sym typeface="Calibri Light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B96D6AE2-5C59-45C7-80B3-3F6B86EFDB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02027-F46A-41BB-A56F-EE4E9200F25F}"/>
              </a:ext>
            </a:extLst>
          </p:cNvPr>
          <p:cNvSpPr txBox="1"/>
          <p:nvPr/>
        </p:nvSpPr>
        <p:spPr>
          <a:xfrm>
            <a:off x="3730418" y="1262298"/>
            <a:ext cx="39873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20B0604020202020204" charset="-52"/>
              </a:rPr>
              <a:t>Цель</a:t>
            </a:r>
            <a:endParaRPr lang="en-US" sz="2400" b="1" dirty="0">
              <a:latin typeface="Montserrat" panose="020B0604020202020204" charset="-52"/>
            </a:endParaRPr>
          </a:p>
          <a:p>
            <a:endParaRPr lang="ru-RU" sz="800" b="1" dirty="0">
              <a:latin typeface="Montserrat" panose="020B0604020202020204" charset="-52"/>
            </a:endParaRPr>
          </a:p>
          <a:p>
            <a:r>
              <a:rPr lang="ru-RU" sz="2000" dirty="0">
                <a:latin typeface="Montserrat" panose="020B0604020202020204" charset="-52"/>
              </a:rPr>
              <a:t>Система энергообеспечения мощностью до 20 кВт с расширенной автономностью работы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BF636AD-0BF3-42D7-9229-998132B964E4}"/>
              </a:ext>
            </a:extLst>
          </p:cNvPr>
          <p:cNvGrpSpPr/>
          <p:nvPr/>
        </p:nvGrpSpPr>
        <p:grpSpPr>
          <a:xfrm>
            <a:off x="3730418" y="1663543"/>
            <a:ext cx="3987321" cy="124491"/>
            <a:chOff x="3219415" y="1171831"/>
            <a:chExt cx="3987321" cy="12449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E0E916D-2D2C-4341-AE10-A93AA9C265EF}"/>
                </a:ext>
              </a:extLst>
            </p:cNvPr>
            <p:cNvSpPr/>
            <p:nvPr/>
          </p:nvSpPr>
          <p:spPr>
            <a:xfrm flipV="1">
              <a:off x="3219415" y="1171832"/>
              <a:ext cx="3987321" cy="124490"/>
            </a:xfrm>
            <a:prstGeom prst="rect">
              <a:avLst/>
            </a:prstGeom>
            <a:gradFill flip="none" rotWithShape="1">
              <a:gsLst>
                <a:gs pos="0">
                  <a:srgbClr val="DB81FF"/>
                </a:gs>
                <a:gs pos="50000">
                  <a:srgbClr val="DB81FF"/>
                </a:gs>
                <a:gs pos="100000">
                  <a:srgbClr val="BF0CED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A36D3F3-16D9-45D3-9B5E-5648A0346F2D}"/>
                </a:ext>
              </a:extLst>
            </p:cNvPr>
            <p:cNvSpPr/>
            <p:nvPr/>
          </p:nvSpPr>
          <p:spPr>
            <a:xfrm flipV="1">
              <a:off x="3219416" y="1171831"/>
              <a:ext cx="276266" cy="124491"/>
            </a:xfrm>
            <a:prstGeom prst="rect">
              <a:avLst/>
            </a:prstGeom>
            <a:solidFill>
              <a:srgbClr val="BF0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A2F433-5590-47CC-BC07-B567C829CAC9}"/>
              </a:ext>
            </a:extLst>
          </p:cNvPr>
          <p:cNvSpPr txBox="1"/>
          <p:nvPr/>
        </p:nvSpPr>
        <p:spPr>
          <a:xfrm>
            <a:off x="3730418" y="3249411"/>
            <a:ext cx="398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20B0604020202020204" charset="-52"/>
              </a:rPr>
              <a:t>Объект внедрения</a:t>
            </a:r>
            <a:endParaRPr lang="en-US" sz="2400" b="1" dirty="0">
              <a:latin typeface="Montserrat" panose="020B0604020202020204" charset="-52"/>
            </a:endParaRPr>
          </a:p>
          <a:p>
            <a:endParaRPr lang="ru-RU" sz="800" b="1" dirty="0">
              <a:latin typeface="Montserrat" panose="020B0604020202020204" charset="-52"/>
            </a:endParaRPr>
          </a:p>
          <a:p>
            <a:r>
              <a:rPr lang="ru-RU" sz="2000" dirty="0">
                <a:latin typeface="Montserrat" panose="020B0604020202020204" charset="-52"/>
              </a:rPr>
              <a:t>Антенно-мачтовое сооружение рядом с пос. Огоньки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BED2D0E-1612-4665-AFC0-3A85C859B278}"/>
              </a:ext>
            </a:extLst>
          </p:cNvPr>
          <p:cNvGrpSpPr/>
          <p:nvPr/>
        </p:nvGrpSpPr>
        <p:grpSpPr>
          <a:xfrm>
            <a:off x="3730417" y="3655722"/>
            <a:ext cx="3987321" cy="124491"/>
            <a:chOff x="3172652" y="2187440"/>
            <a:chExt cx="3987321" cy="12449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3A2F9FE-0882-4336-9E4D-FDDEE30D6144}"/>
                </a:ext>
              </a:extLst>
            </p:cNvPr>
            <p:cNvSpPr/>
            <p:nvPr/>
          </p:nvSpPr>
          <p:spPr>
            <a:xfrm flipH="1" flipV="1">
              <a:off x="3172652" y="2193789"/>
              <a:ext cx="3987321" cy="118142"/>
            </a:xfrm>
            <a:prstGeom prst="rect">
              <a:avLst/>
            </a:prstGeom>
            <a:gradFill flip="none" rotWithShape="1">
              <a:gsLst>
                <a:gs pos="0">
                  <a:srgbClr val="585AFC"/>
                </a:gs>
                <a:gs pos="50000">
                  <a:srgbClr val="585AFC">
                    <a:tint val="44500"/>
                    <a:satMod val="160000"/>
                  </a:srgbClr>
                </a:gs>
                <a:gs pos="100000">
                  <a:srgbClr val="585AFC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085D592-34EB-4720-AFD7-9F68897BB898}"/>
                </a:ext>
              </a:extLst>
            </p:cNvPr>
            <p:cNvSpPr/>
            <p:nvPr/>
          </p:nvSpPr>
          <p:spPr>
            <a:xfrm flipV="1">
              <a:off x="3172653" y="2187440"/>
              <a:ext cx="276266" cy="124491"/>
            </a:xfrm>
            <a:prstGeom prst="rect">
              <a:avLst/>
            </a:prstGeom>
            <a:solidFill>
              <a:srgbClr val="362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42042D1-A30A-49A8-82D9-A82738F3E5DC}"/>
              </a:ext>
            </a:extLst>
          </p:cNvPr>
          <p:cNvSpPr txBox="1"/>
          <p:nvPr/>
        </p:nvSpPr>
        <p:spPr>
          <a:xfrm>
            <a:off x="3730418" y="4559416"/>
            <a:ext cx="39873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20B0604020202020204" charset="-52"/>
              </a:rPr>
              <a:t>Тиражирование</a:t>
            </a:r>
            <a:endParaRPr lang="en-US" sz="2400" b="1" dirty="0">
              <a:latin typeface="Montserrat" panose="020B0604020202020204" charset="-52"/>
            </a:endParaRPr>
          </a:p>
          <a:p>
            <a:endParaRPr lang="ru-RU" sz="800" b="1" dirty="0">
              <a:latin typeface="Montserrat" panose="020B0604020202020204" charset="-52"/>
            </a:endParaRPr>
          </a:p>
          <a:p>
            <a:r>
              <a:rPr lang="ru-RU" sz="2000" dirty="0">
                <a:latin typeface="Montserrat" panose="020B0604020202020204" charset="-52"/>
              </a:rPr>
              <a:t>более 90 объектов в ДФО, включая 18 на Сахалине и Курилах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FC7D58-7B50-448A-9209-F044F7868B57}"/>
              </a:ext>
            </a:extLst>
          </p:cNvPr>
          <p:cNvGrpSpPr/>
          <p:nvPr/>
        </p:nvGrpSpPr>
        <p:grpSpPr>
          <a:xfrm>
            <a:off x="3730418" y="4981378"/>
            <a:ext cx="3987319" cy="128986"/>
            <a:chOff x="2562705" y="3281974"/>
            <a:chExt cx="3987319" cy="12898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612AF16-BF0D-4885-9005-537C52EA54F0}"/>
                </a:ext>
              </a:extLst>
            </p:cNvPr>
            <p:cNvSpPr/>
            <p:nvPr/>
          </p:nvSpPr>
          <p:spPr>
            <a:xfrm flipH="1" flipV="1">
              <a:off x="2564261" y="3281975"/>
              <a:ext cx="3985763" cy="128985"/>
            </a:xfrm>
            <a:prstGeom prst="rect">
              <a:avLst/>
            </a:prstGeom>
            <a:gradFill flip="none" rotWithShape="1">
              <a:gsLst>
                <a:gs pos="0">
                  <a:srgbClr val="1FD6C0">
                    <a:tint val="66000"/>
                    <a:satMod val="160000"/>
                  </a:srgbClr>
                </a:gs>
                <a:gs pos="50000">
                  <a:srgbClr val="1FD6C0">
                    <a:tint val="44500"/>
                    <a:satMod val="160000"/>
                  </a:srgbClr>
                </a:gs>
                <a:gs pos="100000">
                  <a:srgbClr val="1FD6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E6801FB-0272-4108-852C-7BE0F816D574}"/>
                </a:ext>
              </a:extLst>
            </p:cNvPr>
            <p:cNvSpPr/>
            <p:nvPr/>
          </p:nvSpPr>
          <p:spPr>
            <a:xfrm flipV="1">
              <a:off x="2562705" y="3281974"/>
              <a:ext cx="276266" cy="128986"/>
            </a:xfrm>
            <a:prstGeom prst="rect">
              <a:avLst/>
            </a:prstGeom>
            <a:solidFill>
              <a:srgbClr val="1FD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33AAEDFA-131E-0573-D4C0-83D56D132AD3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3599925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19374" y="1807471"/>
            <a:ext cx="10515227" cy="600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76809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7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206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>
              <a:buClr>
                <a:srgbClr val="000000"/>
              </a:buClr>
            </a:pPr>
            <a:b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ru-RU" sz="2200" b="1" dirty="0">
                <a:solidFill>
                  <a:srgbClr val="002A54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</a:br>
            <a:endParaRPr lang="ru-RU" sz="2200" b="1" dirty="0">
              <a:solidFill>
                <a:srgbClr val="002A54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1A933E-A4F4-4E25-BECC-9BA5075B5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bright="14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8374" y="1069758"/>
            <a:ext cx="4038231" cy="538430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1CDE46B-7B42-69F1-DA09-1EFF206BC211}"/>
              </a:ext>
            </a:extLst>
          </p:cNvPr>
          <p:cNvSpPr txBox="1">
            <a:spLocks/>
          </p:cNvSpPr>
          <p:nvPr/>
        </p:nvSpPr>
        <p:spPr>
          <a:xfrm>
            <a:off x="84656" y="239256"/>
            <a:ext cx="9304774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Энергоизолированные жилые поселки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sym typeface="Calibri Light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E415545D-8787-4DFF-AC4E-17A1703493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4BE6A9-F221-48F4-92D0-FD3500CF59DD}"/>
              </a:ext>
            </a:extLst>
          </p:cNvPr>
          <p:cNvGrpSpPr/>
          <p:nvPr/>
        </p:nvGrpSpPr>
        <p:grpSpPr>
          <a:xfrm>
            <a:off x="602595" y="1500024"/>
            <a:ext cx="6462439" cy="1815882"/>
            <a:chOff x="145395" y="1171919"/>
            <a:chExt cx="6462439" cy="18158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402027-F46A-41BB-A56F-EE4E9200F25F}"/>
                </a:ext>
              </a:extLst>
            </p:cNvPr>
            <p:cNvSpPr txBox="1"/>
            <p:nvPr/>
          </p:nvSpPr>
          <p:spPr>
            <a:xfrm>
              <a:off x="145396" y="1171919"/>
              <a:ext cx="646088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Montserrat" panose="020B0604020202020204" charset="-52"/>
                </a:rPr>
                <a:t>Цель</a:t>
              </a:r>
              <a:endParaRPr lang="en-US" sz="2400" b="1" dirty="0">
                <a:latin typeface="Montserrat" panose="020B0604020202020204" charset="-52"/>
              </a:endParaRPr>
            </a:p>
            <a:p>
              <a:endParaRPr lang="ru-RU" sz="800" b="1" dirty="0">
                <a:latin typeface="Montserrat" panose="020B0604020202020204" charset="-52"/>
              </a:endParaRPr>
            </a:p>
            <a:p>
              <a:r>
                <a:rPr lang="ru-RU" sz="2000" dirty="0">
                  <a:latin typeface="Montserrat" panose="020B0604020202020204" charset="-52"/>
                </a:rPr>
                <a:t>Повысить эффективность использования ВИЭ в энергоизолированных поселках за счёт водородных технологий и снизить себестоимость производства энергии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3D85EE7F-55A2-4112-A903-EEB7905A4254}"/>
                </a:ext>
              </a:extLst>
            </p:cNvPr>
            <p:cNvGrpSpPr/>
            <p:nvPr/>
          </p:nvGrpSpPr>
          <p:grpSpPr>
            <a:xfrm>
              <a:off x="145395" y="1593291"/>
              <a:ext cx="6462439" cy="124491"/>
              <a:chOff x="3219415" y="1171831"/>
              <a:chExt cx="6462439" cy="124491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4692482C-772D-410A-83BC-4801FE7298DB}"/>
                  </a:ext>
                </a:extLst>
              </p:cNvPr>
              <p:cNvSpPr/>
              <p:nvPr/>
            </p:nvSpPr>
            <p:spPr>
              <a:xfrm flipV="1">
                <a:off x="3219415" y="1171832"/>
                <a:ext cx="6462439" cy="124490"/>
              </a:xfrm>
              <a:prstGeom prst="rect">
                <a:avLst/>
              </a:prstGeom>
              <a:gradFill flip="none" rotWithShape="1">
                <a:gsLst>
                  <a:gs pos="0">
                    <a:srgbClr val="DB81FF"/>
                  </a:gs>
                  <a:gs pos="50000">
                    <a:srgbClr val="DB81FF"/>
                  </a:gs>
                  <a:gs pos="100000">
                    <a:srgbClr val="BF0CED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EC80E6EF-3593-4290-B60F-ADADF4F9FB16}"/>
                  </a:ext>
                </a:extLst>
              </p:cNvPr>
              <p:cNvSpPr/>
              <p:nvPr/>
            </p:nvSpPr>
            <p:spPr>
              <a:xfrm flipV="1">
                <a:off x="3219416" y="1171831"/>
                <a:ext cx="276266" cy="124491"/>
              </a:xfrm>
              <a:prstGeom prst="rect">
                <a:avLst/>
              </a:prstGeom>
              <a:solidFill>
                <a:srgbClr val="BF0C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585957A-D775-4903-A0FC-62B1A9DD3C27}"/>
              </a:ext>
            </a:extLst>
          </p:cNvPr>
          <p:cNvGrpSpPr/>
          <p:nvPr/>
        </p:nvGrpSpPr>
        <p:grpSpPr>
          <a:xfrm>
            <a:off x="602594" y="3588493"/>
            <a:ext cx="6462438" cy="892552"/>
            <a:chOff x="145394" y="3139735"/>
            <a:chExt cx="6462438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D600EE-4297-4949-BA3E-F8FFF6865095}"/>
                </a:ext>
              </a:extLst>
            </p:cNvPr>
            <p:cNvSpPr txBox="1"/>
            <p:nvPr/>
          </p:nvSpPr>
          <p:spPr>
            <a:xfrm>
              <a:off x="145396" y="3139735"/>
              <a:ext cx="646088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Montserrat" panose="020B0604020202020204" charset="-52"/>
                </a:rPr>
                <a:t>Объект внедрения</a:t>
              </a:r>
              <a:endParaRPr lang="en-US" sz="2400" b="1" dirty="0">
                <a:latin typeface="Montserrat" panose="020B0604020202020204" charset="-52"/>
              </a:endParaRPr>
            </a:p>
            <a:p>
              <a:endParaRPr lang="ru-RU" sz="800" b="1" dirty="0">
                <a:latin typeface="Montserrat" panose="020B0604020202020204" charset="-52"/>
              </a:endParaRPr>
            </a:p>
            <a:p>
              <a:r>
                <a:rPr lang="ru-RU" sz="2000" dirty="0">
                  <a:latin typeface="Montserrat" panose="020B0604020202020204" charset="-52"/>
                </a:rPr>
                <a:t>пос. </a:t>
              </a:r>
              <a:r>
                <a:rPr lang="ru-RU" sz="2000" dirty="0" err="1">
                  <a:latin typeface="Montserrat" panose="020B0604020202020204" charset="-52"/>
                </a:rPr>
                <a:t>Новиково</a:t>
              </a:r>
              <a:endParaRPr lang="ru-RU" sz="2000" dirty="0">
                <a:latin typeface="Montserrat" panose="020B0604020202020204" charset="-52"/>
              </a:endParaRP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B7872C-9241-4E60-91F8-94462B41BBAC}"/>
                </a:ext>
              </a:extLst>
            </p:cNvPr>
            <p:cNvGrpSpPr/>
            <p:nvPr/>
          </p:nvGrpSpPr>
          <p:grpSpPr>
            <a:xfrm>
              <a:off x="145394" y="3532974"/>
              <a:ext cx="6462438" cy="124491"/>
              <a:chOff x="3172651" y="2187440"/>
              <a:chExt cx="6462438" cy="124491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BAE353B2-A32F-4CF5-B033-3971833019A9}"/>
                  </a:ext>
                </a:extLst>
              </p:cNvPr>
              <p:cNvSpPr/>
              <p:nvPr/>
            </p:nvSpPr>
            <p:spPr>
              <a:xfrm flipH="1" flipV="1">
                <a:off x="3172651" y="2193789"/>
                <a:ext cx="6462438" cy="118142"/>
              </a:xfrm>
              <a:prstGeom prst="rect">
                <a:avLst/>
              </a:prstGeom>
              <a:gradFill flip="none" rotWithShape="1">
                <a:gsLst>
                  <a:gs pos="0">
                    <a:srgbClr val="585AFC"/>
                  </a:gs>
                  <a:gs pos="50000">
                    <a:srgbClr val="585AFC">
                      <a:tint val="44500"/>
                      <a:satMod val="160000"/>
                    </a:srgbClr>
                  </a:gs>
                  <a:gs pos="100000">
                    <a:srgbClr val="585AFC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5B14455-23A0-4B74-93B9-3D73220834CE}"/>
                  </a:ext>
                </a:extLst>
              </p:cNvPr>
              <p:cNvSpPr/>
              <p:nvPr/>
            </p:nvSpPr>
            <p:spPr>
              <a:xfrm flipV="1">
                <a:off x="3172653" y="2187440"/>
                <a:ext cx="276266" cy="124491"/>
              </a:xfrm>
              <a:prstGeom prst="rect">
                <a:avLst/>
              </a:prstGeom>
              <a:solidFill>
                <a:srgbClr val="3622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45AE60B-01E6-4362-A5B1-A66726F6D4DA}"/>
              </a:ext>
            </a:extLst>
          </p:cNvPr>
          <p:cNvGrpSpPr/>
          <p:nvPr/>
        </p:nvGrpSpPr>
        <p:grpSpPr>
          <a:xfrm>
            <a:off x="602594" y="4753631"/>
            <a:ext cx="6462437" cy="1200329"/>
            <a:chOff x="145394" y="4959525"/>
            <a:chExt cx="6462437" cy="1200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505D91-A411-42DB-B175-7D7ED752C790}"/>
                </a:ext>
              </a:extLst>
            </p:cNvPr>
            <p:cNvSpPr txBox="1"/>
            <p:nvPr/>
          </p:nvSpPr>
          <p:spPr>
            <a:xfrm>
              <a:off x="145396" y="4959525"/>
              <a:ext cx="64608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Montserrat" panose="020B0604020202020204" charset="-52"/>
                </a:rPr>
                <a:t>Тиражирование</a:t>
              </a:r>
              <a:endParaRPr lang="en-US" sz="2400" b="1" dirty="0">
                <a:latin typeface="Montserrat" panose="020B0604020202020204" charset="-52"/>
              </a:endParaRPr>
            </a:p>
            <a:p>
              <a:endParaRPr lang="ru-RU" sz="800" b="1" dirty="0">
                <a:latin typeface="Montserrat" panose="020B0604020202020204" charset="-52"/>
              </a:endParaRPr>
            </a:p>
            <a:p>
              <a:r>
                <a:rPr lang="ru-RU" sz="2000" dirty="0">
                  <a:latin typeface="Montserrat" panose="020B0604020202020204" charset="-52"/>
                </a:rPr>
                <a:t>180 объектов в ДФО, включая 35 на Камчатке, более 130 в Якутии</a:t>
              </a: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F0C7B134-8D42-4211-8FA0-6A8230AB221C}"/>
                </a:ext>
              </a:extLst>
            </p:cNvPr>
            <p:cNvGrpSpPr/>
            <p:nvPr/>
          </p:nvGrpSpPr>
          <p:grpSpPr>
            <a:xfrm>
              <a:off x="145394" y="5367272"/>
              <a:ext cx="6462437" cy="128986"/>
              <a:chOff x="2562705" y="3281974"/>
              <a:chExt cx="6462437" cy="128986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A3F34025-71E9-4674-9515-435431291317}"/>
                  </a:ext>
                </a:extLst>
              </p:cNvPr>
              <p:cNvSpPr/>
              <p:nvPr/>
            </p:nvSpPr>
            <p:spPr>
              <a:xfrm flipH="1" flipV="1">
                <a:off x="2564260" y="3281974"/>
                <a:ext cx="6460882" cy="128985"/>
              </a:xfrm>
              <a:prstGeom prst="rect">
                <a:avLst/>
              </a:prstGeom>
              <a:gradFill flip="none" rotWithShape="1">
                <a:gsLst>
                  <a:gs pos="0">
                    <a:srgbClr val="1FD6C0">
                      <a:tint val="66000"/>
                      <a:satMod val="160000"/>
                    </a:srgbClr>
                  </a:gs>
                  <a:gs pos="50000">
                    <a:srgbClr val="1FD6C0">
                      <a:tint val="44500"/>
                      <a:satMod val="160000"/>
                    </a:srgbClr>
                  </a:gs>
                  <a:gs pos="100000">
                    <a:srgbClr val="1FD6C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52F9ED06-7A77-4F0E-BF4A-F4D10D5918D9}"/>
                  </a:ext>
                </a:extLst>
              </p:cNvPr>
              <p:cNvSpPr/>
              <p:nvPr/>
            </p:nvSpPr>
            <p:spPr>
              <a:xfrm flipV="1">
                <a:off x="2562705" y="3281974"/>
                <a:ext cx="276266" cy="128986"/>
              </a:xfrm>
              <a:prstGeom prst="rect">
                <a:avLst/>
              </a:prstGeom>
              <a:solidFill>
                <a:srgbClr val="1FD6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B462F004-9A57-D519-A8A0-AB73375546CD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11900301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нЭнерджи оказывает активное... ">
            <a:extLst>
              <a:ext uri="{FF2B5EF4-FFF2-40B4-BE49-F238E27FC236}">
                <a16:creationId xmlns:a16="http://schemas.microsoft.com/office/drawing/2014/main" id="{19695C20-5774-4931-A27A-27F81DB8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59" y="5727334"/>
            <a:ext cx="730087" cy="7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Цена акций &amp;quot;РусГидро&amp;quot; на сегодня и стоит ли покупать в 2021 году.">
            <a:extLst>
              <a:ext uri="{FF2B5EF4-FFF2-40B4-BE49-F238E27FC236}">
                <a16:creationId xmlns:a16="http://schemas.microsoft.com/office/drawing/2014/main" id="{F1785883-5D34-48C8-84AA-C6CF8CE0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966" y="5731904"/>
            <a:ext cx="943988" cy="7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21EA3E-DC8B-45AB-9F84-FB261A87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152" y="5742682"/>
            <a:ext cx="419635" cy="6993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D7EA29-CF9D-4E9A-B20B-16FBD6498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326" y="5721806"/>
            <a:ext cx="1044548" cy="7411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D343D2-749D-4AD7-ACEA-DE64D1C3D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2820" y="5757318"/>
            <a:ext cx="693152" cy="6701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18571A-6763-4710-9CA5-A46A69D43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054" y="5818866"/>
            <a:ext cx="1112586" cy="5470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2800B-D8A5-409C-9B64-661BFDA34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2580" y="5764632"/>
            <a:ext cx="1468299" cy="6554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4221A5-7026-49C0-A159-3082F1F61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671" y="5727334"/>
            <a:ext cx="974704" cy="7300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F91966-8F99-4A2E-8B42-878E48D5B3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0457" y="5770475"/>
            <a:ext cx="640943" cy="6438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AEB134-7EC8-445E-91D3-84A8DBA25B6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866" r="13866"/>
          <a:stretch/>
        </p:blipFill>
        <p:spPr>
          <a:xfrm>
            <a:off x="1280555" y="5717386"/>
            <a:ext cx="1040518" cy="7499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80520C-468A-4B65-AB1E-C39AE4CBFF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2253" y="5709068"/>
            <a:ext cx="766618" cy="7666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718281-C992-4DF9-B994-C27D39E56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0051" y="5736015"/>
            <a:ext cx="629226" cy="71272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ED8A918-3B53-9C2A-6D2D-F22B6BE9A848}"/>
              </a:ext>
            </a:extLst>
          </p:cNvPr>
          <p:cNvSpPr txBox="1">
            <a:spLocks/>
          </p:cNvSpPr>
          <p:nvPr/>
        </p:nvSpPr>
        <p:spPr>
          <a:xfrm>
            <a:off x="84656" y="239256"/>
            <a:ext cx="9304774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Кооперация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sym typeface="Calibri Light"/>
            </a:endParaRPr>
          </a:p>
        </p:txBody>
      </p: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69D0D859-3A41-4580-843B-CA17247372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5681C37-7764-46C6-B166-F2EFB5F826D4}"/>
              </a:ext>
            </a:extLst>
          </p:cNvPr>
          <p:cNvGrpSpPr/>
          <p:nvPr/>
        </p:nvGrpSpPr>
        <p:grpSpPr>
          <a:xfrm flipH="1">
            <a:off x="327412" y="1259854"/>
            <a:ext cx="3459586" cy="578191"/>
            <a:chOff x="3219415" y="1171831"/>
            <a:chExt cx="3987321" cy="12449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F2252A4-9AAC-4D34-937D-6EB22658862A}"/>
                </a:ext>
              </a:extLst>
            </p:cNvPr>
            <p:cNvSpPr/>
            <p:nvPr/>
          </p:nvSpPr>
          <p:spPr>
            <a:xfrm flipV="1">
              <a:off x="3219415" y="1171832"/>
              <a:ext cx="3987321" cy="124490"/>
            </a:xfrm>
            <a:prstGeom prst="rect">
              <a:avLst/>
            </a:prstGeom>
            <a:gradFill flip="none" rotWithShape="1">
              <a:gsLst>
                <a:gs pos="0">
                  <a:srgbClr val="DB81FF"/>
                </a:gs>
                <a:gs pos="50000">
                  <a:srgbClr val="DB81FF"/>
                </a:gs>
                <a:gs pos="100000">
                  <a:srgbClr val="BF0CED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B3B5A3C-D042-4788-BA6A-3B65C8A93F47}"/>
                </a:ext>
              </a:extLst>
            </p:cNvPr>
            <p:cNvSpPr/>
            <p:nvPr/>
          </p:nvSpPr>
          <p:spPr>
            <a:xfrm flipV="1">
              <a:off x="3219416" y="1171831"/>
              <a:ext cx="276266" cy="124491"/>
            </a:xfrm>
            <a:prstGeom prst="rect">
              <a:avLst/>
            </a:prstGeom>
            <a:solidFill>
              <a:srgbClr val="BF0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468BE06-F4A5-46D7-9D6C-B6CD9CCF6BDE}"/>
              </a:ext>
            </a:extLst>
          </p:cNvPr>
          <p:cNvGrpSpPr/>
          <p:nvPr/>
        </p:nvGrpSpPr>
        <p:grpSpPr>
          <a:xfrm flipH="1">
            <a:off x="4157541" y="1259854"/>
            <a:ext cx="3459586" cy="578191"/>
            <a:chOff x="3172651" y="2187440"/>
            <a:chExt cx="3987321" cy="12449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D09D373-A34E-4F10-B067-4DEB1914ECF2}"/>
                </a:ext>
              </a:extLst>
            </p:cNvPr>
            <p:cNvSpPr/>
            <p:nvPr/>
          </p:nvSpPr>
          <p:spPr>
            <a:xfrm flipH="1" flipV="1">
              <a:off x="3172651" y="2187440"/>
              <a:ext cx="3987321" cy="124491"/>
            </a:xfrm>
            <a:prstGeom prst="rect">
              <a:avLst/>
            </a:prstGeom>
            <a:gradFill flip="none" rotWithShape="1">
              <a:gsLst>
                <a:gs pos="0">
                  <a:srgbClr val="585AFC"/>
                </a:gs>
                <a:gs pos="50000">
                  <a:srgbClr val="585AFC">
                    <a:tint val="44500"/>
                    <a:satMod val="160000"/>
                  </a:srgbClr>
                </a:gs>
                <a:gs pos="100000">
                  <a:srgbClr val="585AFC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EBC429F-998A-4624-B7AE-CDB41BC4F118}"/>
                </a:ext>
              </a:extLst>
            </p:cNvPr>
            <p:cNvSpPr/>
            <p:nvPr/>
          </p:nvSpPr>
          <p:spPr>
            <a:xfrm flipV="1">
              <a:off x="3172653" y="2187440"/>
              <a:ext cx="276266" cy="124491"/>
            </a:xfrm>
            <a:prstGeom prst="rect">
              <a:avLst/>
            </a:prstGeom>
            <a:solidFill>
              <a:srgbClr val="362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4168652-45E5-4720-99C1-E6ED5BE0B745}"/>
              </a:ext>
            </a:extLst>
          </p:cNvPr>
          <p:cNvGrpSpPr/>
          <p:nvPr/>
        </p:nvGrpSpPr>
        <p:grpSpPr>
          <a:xfrm flipH="1">
            <a:off x="7987669" y="1259854"/>
            <a:ext cx="3459584" cy="599068"/>
            <a:chOff x="2562705" y="3281974"/>
            <a:chExt cx="3987319" cy="12898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7F5358C-6BFB-4BC1-9FD2-FF5A933F5294}"/>
                </a:ext>
              </a:extLst>
            </p:cNvPr>
            <p:cNvSpPr/>
            <p:nvPr/>
          </p:nvSpPr>
          <p:spPr>
            <a:xfrm flipH="1" flipV="1">
              <a:off x="2564261" y="3281975"/>
              <a:ext cx="3985763" cy="128985"/>
            </a:xfrm>
            <a:prstGeom prst="rect">
              <a:avLst/>
            </a:prstGeom>
            <a:gradFill flip="none" rotWithShape="1">
              <a:gsLst>
                <a:gs pos="0">
                  <a:srgbClr val="1FD6C0">
                    <a:tint val="66000"/>
                    <a:satMod val="160000"/>
                  </a:srgbClr>
                </a:gs>
                <a:gs pos="50000">
                  <a:srgbClr val="1FD6C0">
                    <a:tint val="44500"/>
                    <a:satMod val="160000"/>
                  </a:srgbClr>
                </a:gs>
                <a:gs pos="100000">
                  <a:srgbClr val="1FD6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2879C16-A7E9-4ED6-88F6-942D1FC3ACA6}"/>
                </a:ext>
              </a:extLst>
            </p:cNvPr>
            <p:cNvSpPr/>
            <p:nvPr/>
          </p:nvSpPr>
          <p:spPr>
            <a:xfrm flipV="1">
              <a:off x="2562705" y="3281974"/>
              <a:ext cx="276266" cy="128986"/>
            </a:xfrm>
            <a:prstGeom prst="rect">
              <a:avLst/>
            </a:prstGeom>
            <a:solidFill>
              <a:srgbClr val="1FD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EA715FD-D24D-4F85-A75C-DBE316D25B28}"/>
              </a:ext>
            </a:extLst>
          </p:cNvPr>
          <p:cNvSpPr/>
          <p:nvPr/>
        </p:nvSpPr>
        <p:spPr>
          <a:xfrm>
            <a:off x="3588626" y="1259854"/>
            <a:ext cx="391981" cy="578186"/>
          </a:xfrm>
          <a:prstGeom prst="rightArrow">
            <a:avLst/>
          </a:prstGeom>
          <a:solidFill>
            <a:srgbClr val="BF0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DC24CDE5-2084-477F-AAE1-0AC00502B9D7}"/>
              </a:ext>
            </a:extLst>
          </p:cNvPr>
          <p:cNvSpPr/>
          <p:nvPr/>
        </p:nvSpPr>
        <p:spPr>
          <a:xfrm>
            <a:off x="7421136" y="1259854"/>
            <a:ext cx="391981" cy="578186"/>
          </a:xfrm>
          <a:prstGeom prst="rightArrow">
            <a:avLst/>
          </a:prstGeom>
          <a:solidFill>
            <a:srgbClr val="362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931CB14-7C5A-4605-BA32-A97DD5C2530D}"/>
              </a:ext>
            </a:extLst>
          </p:cNvPr>
          <p:cNvSpPr/>
          <p:nvPr/>
        </p:nvSpPr>
        <p:spPr>
          <a:xfrm>
            <a:off x="1318435" y="1340562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entury Gothic" panose="020B0502020202020204" pitchFamily="34" charset="0"/>
              </a:rPr>
              <a:t>НАУКА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3A0BB57-8FFB-4EB0-ADC5-2E3CFC02E198}"/>
              </a:ext>
            </a:extLst>
          </p:cNvPr>
          <p:cNvSpPr/>
          <p:nvPr/>
        </p:nvSpPr>
        <p:spPr>
          <a:xfrm>
            <a:off x="4545144" y="1340562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entury Gothic" panose="020B0502020202020204" pitchFamily="34" charset="0"/>
              </a:rPr>
              <a:t>ИНЖИНИРИНГ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681B4BA-D4AD-426D-BD77-8AA6A8602D5C}"/>
              </a:ext>
            </a:extLst>
          </p:cNvPr>
          <p:cNvSpPr/>
          <p:nvPr/>
        </p:nvSpPr>
        <p:spPr>
          <a:xfrm>
            <a:off x="8615613" y="1340562"/>
            <a:ext cx="196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entury Gothic" panose="020B0502020202020204" pitchFamily="34" charset="0"/>
              </a:rPr>
              <a:t>ЗАКАЗЧИКИ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492144F-AB62-4DA3-951B-D4888FBA53FE}"/>
              </a:ext>
            </a:extLst>
          </p:cNvPr>
          <p:cNvSpPr/>
          <p:nvPr/>
        </p:nvSpPr>
        <p:spPr>
          <a:xfrm>
            <a:off x="286059" y="2117434"/>
            <a:ext cx="3694548" cy="325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Институт проблем химической физики РАН (ЦК НТИ «Новые и мобильные источники энергии»)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200" dirty="0">
                <a:latin typeface="Montserrat" charset="-52"/>
              </a:rPr>
              <a:t>Институт катализа имени Г.К. Борескова СО РАН (ЦК НТИ «Водород как основа НУ экономики»)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Институт нефтехимического синтеза им. А.В. Топчиева РАН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ГНЦ РФ ФГУП «НАМИ»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Компании и институты сообщества НТИ </a:t>
            </a:r>
            <a:r>
              <a:rPr lang="ru-RU" sz="1200" dirty="0" err="1">
                <a:latin typeface="Montserrat" charset="-52"/>
              </a:rPr>
              <a:t>Энерджинет</a:t>
            </a:r>
            <a:endParaRPr lang="ru-RU" sz="1200" dirty="0">
              <a:latin typeface="Montserrat" charset="-52"/>
            </a:endParaRP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200" dirty="0">
                <a:latin typeface="Montserrat" charset="-52"/>
              </a:rPr>
              <a:t>Российский технологический университет – МИРЭА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200" dirty="0">
                <a:latin typeface="Montserrat" charset="-52"/>
              </a:rPr>
              <a:t>МГТУ им. Баумана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Московский энергетический институт - МЭИ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34DBB15-34AC-4373-9F80-D29200C9F4BC}"/>
              </a:ext>
            </a:extLst>
          </p:cNvPr>
          <p:cNvSpPr/>
          <p:nvPr/>
        </p:nvSpPr>
        <p:spPr>
          <a:xfrm>
            <a:off x="4335780" y="2117434"/>
            <a:ext cx="32813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1200" b="1" dirty="0">
                <a:latin typeface="Montserrat" charset="-52"/>
              </a:rPr>
              <a:t>Создаваемый на Сахалине «Центр инжиниринга с опытным полигоном» на базе: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200" dirty="0">
                <a:latin typeface="Montserrat" charset="-52"/>
              </a:rPr>
              <a:t>Сахалинский государственный университет (</a:t>
            </a:r>
            <a:r>
              <a:rPr lang="ru-RU" sz="1200" dirty="0" err="1">
                <a:latin typeface="Montserrat" charset="-52"/>
              </a:rPr>
              <a:t>СахГУ</a:t>
            </a:r>
            <a:r>
              <a:rPr lang="ru-RU" sz="1200" dirty="0">
                <a:latin typeface="Montserrat" charset="-52"/>
              </a:rPr>
              <a:t>)</a:t>
            </a:r>
          </a:p>
          <a:p>
            <a:pPr marL="228600" lvl="0" indent="-228600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200" dirty="0">
                <a:latin typeface="Montserrat" charset="-52"/>
              </a:rPr>
              <a:t>МФТИ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200" dirty="0">
                <a:latin typeface="Montserrat" charset="-52"/>
              </a:rPr>
              <a:t>Специальное конструкторское бюро САМИ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200" dirty="0">
                <a:latin typeface="Montserrat" charset="-52"/>
              </a:rPr>
              <a:t>Инфраструктурный центр «</a:t>
            </a:r>
            <a:r>
              <a:rPr lang="ru-RU" sz="1200" dirty="0" err="1">
                <a:latin typeface="Montserrat" charset="-52"/>
              </a:rPr>
              <a:t>Энерджинет</a:t>
            </a:r>
            <a:r>
              <a:rPr lang="ru-RU" sz="1200" dirty="0">
                <a:latin typeface="Montserrat" charset="-52"/>
              </a:rPr>
              <a:t>»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F4C7C1-2464-4AE7-840B-D4F8BC2AEA90}"/>
              </a:ext>
            </a:extLst>
          </p:cNvPr>
          <p:cNvSpPr/>
          <p:nvPr/>
        </p:nvSpPr>
        <p:spPr>
          <a:xfrm>
            <a:off x="7987667" y="2138311"/>
            <a:ext cx="3458235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105000"/>
              </a:lnSpc>
              <a:spcAft>
                <a:spcPts val="3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ru-RU" sz="1200" dirty="0">
                <a:latin typeface="Montserrat" charset="-52"/>
              </a:rPr>
              <a:t>ГК «</a:t>
            </a:r>
            <a:r>
              <a:rPr lang="ru-RU" sz="1200" dirty="0" err="1">
                <a:latin typeface="Montserrat" charset="-52"/>
              </a:rPr>
              <a:t>ИнЭнерджи</a:t>
            </a:r>
            <a:r>
              <a:rPr lang="ru-RU" sz="1200" dirty="0">
                <a:latin typeface="Montserrat" charset="-52"/>
              </a:rPr>
              <a:t>»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ПАО «РусГидро» («Сахалинэнерго» и «Хабаровская Энерготехнологическая Компания»)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ПАО «ГАЗ» («Группа ГАЗ»)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ГК «Роскосмос» («ГКНПЦ им. М.В. Хруничева» и Исследовательский центр им. М.В. Келдыша)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ПАО «Газпром» («Сахалин </a:t>
            </a:r>
            <a:r>
              <a:rPr lang="ru-RU" sz="1200" dirty="0" err="1">
                <a:latin typeface="Montserrat" charset="-52"/>
              </a:rPr>
              <a:t>Энерджи</a:t>
            </a:r>
            <a:r>
              <a:rPr lang="ru-RU" sz="1200" dirty="0">
                <a:latin typeface="Montserrat" charset="-52"/>
              </a:rPr>
              <a:t>»)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ПАО «</a:t>
            </a:r>
            <a:r>
              <a:rPr lang="ru-RU" sz="1200" dirty="0" err="1">
                <a:latin typeface="Montserrat" charset="-52"/>
              </a:rPr>
              <a:t>Россети</a:t>
            </a:r>
            <a:r>
              <a:rPr lang="ru-RU" sz="1200" dirty="0">
                <a:latin typeface="Montserrat" charset="-52"/>
              </a:rPr>
              <a:t>» («Мобильные ГТЭС»)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АФК «Система» («Группа Электрозавод»)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ГК «Росатом» («</a:t>
            </a:r>
            <a:r>
              <a:rPr lang="ru-RU" sz="1200" dirty="0" err="1">
                <a:latin typeface="Montserrat" charset="-52"/>
              </a:rPr>
              <a:t>Русатом</a:t>
            </a:r>
            <a:r>
              <a:rPr lang="ru-RU" sz="1200" dirty="0">
                <a:latin typeface="Montserrat" charset="-52"/>
              </a:rPr>
              <a:t> </a:t>
            </a:r>
            <a:r>
              <a:rPr lang="ru-RU" sz="1200" dirty="0" err="1">
                <a:latin typeface="Montserrat" charset="-52"/>
              </a:rPr>
              <a:t>оверсиз</a:t>
            </a:r>
            <a:r>
              <a:rPr lang="ru-RU" sz="1200" dirty="0">
                <a:latin typeface="Montserrat" charset="-52"/>
              </a:rPr>
              <a:t>» и Институт «</a:t>
            </a:r>
            <a:r>
              <a:rPr lang="ru-RU" sz="1200" dirty="0" err="1">
                <a:latin typeface="Montserrat" charset="-52"/>
              </a:rPr>
              <a:t>НИИграфит</a:t>
            </a:r>
            <a:r>
              <a:rPr lang="ru-RU" sz="1200" dirty="0">
                <a:latin typeface="Montserrat" charset="-52"/>
              </a:rPr>
              <a:t>»)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ГК «</a:t>
            </a:r>
            <a:r>
              <a:rPr lang="ru-RU" sz="1200" dirty="0" err="1">
                <a:latin typeface="Montserrat" charset="-52"/>
              </a:rPr>
              <a:t>МорСвязьАвтоматика</a:t>
            </a:r>
            <a:r>
              <a:rPr lang="ru-RU" sz="1200" dirty="0">
                <a:latin typeface="Montserrat" charset="-52"/>
              </a:rPr>
              <a:t>»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ГБУ СО «ЦРЦТ»</a:t>
            </a:r>
          </a:p>
          <a:p>
            <a:pPr marL="266700" indent="-266700">
              <a:lnSpc>
                <a:spcPct val="10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latin typeface="Montserrat" charset="-52"/>
              </a:rPr>
              <a:t>ГУ МЧС по Сахалинской обл.</a:t>
            </a:r>
            <a:endParaRPr lang="ru-RU" sz="1200" dirty="0">
              <a:latin typeface="Montserrat" charset="-52"/>
              <a:cs typeface="Calibri" panose="020F0502020204030204" pitchFamily="34" charset="0"/>
            </a:endParaRPr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F1DAE74E-F7C3-41F7-5B79-BABE8F26148F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14934986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>
            <a:extLst>
              <a:ext uri="{FF2B5EF4-FFF2-40B4-BE49-F238E27FC236}">
                <a16:creationId xmlns:a16="http://schemas.microsoft.com/office/drawing/2014/main" id="{7EB000E6-E134-43BF-93A4-5F37883DBDA5}"/>
              </a:ext>
            </a:extLst>
          </p:cNvPr>
          <p:cNvSpPr/>
          <p:nvPr/>
        </p:nvSpPr>
        <p:spPr>
          <a:xfrm>
            <a:off x="3089034" y="1022471"/>
            <a:ext cx="6137912" cy="5432887"/>
          </a:xfrm>
          <a:prstGeom prst="diamond">
            <a:avLst/>
          </a:prstGeom>
          <a:solidFill>
            <a:srgbClr val="BF0CED">
              <a:alpha val="5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772E2DB-70C6-4D34-B75C-C9B5DB85F13B}"/>
              </a:ext>
            </a:extLst>
          </p:cNvPr>
          <p:cNvSpPr/>
          <p:nvPr/>
        </p:nvSpPr>
        <p:spPr>
          <a:xfrm>
            <a:off x="3546619" y="1530480"/>
            <a:ext cx="2475381" cy="2118825"/>
          </a:xfrm>
          <a:custGeom>
            <a:avLst/>
            <a:gdLst>
              <a:gd name="connsiteX0" fmla="*/ 0 w 2475381"/>
              <a:gd name="connsiteY0" fmla="*/ 353145 h 2118825"/>
              <a:gd name="connsiteX1" fmla="*/ 353145 w 2475381"/>
              <a:gd name="connsiteY1" fmla="*/ 0 h 2118825"/>
              <a:gd name="connsiteX2" fmla="*/ 2122236 w 2475381"/>
              <a:gd name="connsiteY2" fmla="*/ 0 h 2118825"/>
              <a:gd name="connsiteX3" fmla="*/ 2475381 w 2475381"/>
              <a:gd name="connsiteY3" fmla="*/ 353145 h 2118825"/>
              <a:gd name="connsiteX4" fmla="*/ 2475381 w 2475381"/>
              <a:gd name="connsiteY4" fmla="*/ 1765680 h 2118825"/>
              <a:gd name="connsiteX5" fmla="*/ 2122236 w 2475381"/>
              <a:gd name="connsiteY5" fmla="*/ 2118825 h 2118825"/>
              <a:gd name="connsiteX6" fmla="*/ 353145 w 2475381"/>
              <a:gd name="connsiteY6" fmla="*/ 2118825 h 2118825"/>
              <a:gd name="connsiteX7" fmla="*/ 0 w 2475381"/>
              <a:gd name="connsiteY7" fmla="*/ 1765680 h 2118825"/>
              <a:gd name="connsiteX8" fmla="*/ 0 w 2475381"/>
              <a:gd name="connsiteY8" fmla="*/ 353145 h 21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81" h="2118825">
                <a:moveTo>
                  <a:pt x="0" y="353145"/>
                </a:moveTo>
                <a:cubicBezTo>
                  <a:pt x="0" y="158108"/>
                  <a:pt x="158108" y="0"/>
                  <a:pt x="353145" y="0"/>
                </a:cubicBezTo>
                <a:lnTo>
                  <a:pt x="2122236" y="0"/>
                </a:lnTo>
                <a:cubicBezTo>
                  <a:pt x="2317273" y="0"/>
                  <a:pt x="2475381" y="158108"/>
                  <a:pt x="2475381" y="353145"/>
                </a:cubicBezTo>
                <a:lnTo>
                  <a:pt x="2475381" y="1765680"/>
                </a:lnTo>
                <a:cubicBezTo>
                  <a:pt x="2475381" y="1960717"/>
                  <a:pt x="2317273" y="2118825"/>
                  <a:pt x="2122236" y="2118825"/>
                </a:cubicBezTo>
                <a:lnTo>
                  <a:pt x="353145" y="2118825"/>
                </a:lnTo>
                <a:cubicBezTo>
                  <a:pt x="158108" y="2118825"/>
                  <a:pt x="0" y="1960717"/>
                  <a:pt x="0" y="1765680"/>
                </a:cubicBezTo>
                <a:lnTo>
                  <a:pt x="0" y="353145"/>
                </a:lnTo>
                <a:close/>
              </a:path>
            </a:pathLst>
          </a:custGeom>
          <a:solidFill>
            <a:srgbClr val="3622C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773" tIns="156773" rIns="156773" bIns="156773" numCol="1" spcCol="1270" anchor="ctr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Montserrat" charset="-52"/>
                <a:cs typeface="Calibri" panose="020F0502020204030204" pitchFamily="34" charset="0"/>
              </a:rPr>
              <a:t>Научно-производственная база для компаний, реализующих водородные проекты</a:t>
            </a:r>
            <a:endParaRPr lang="ru-RU" sz="1400" b="1" kern="1200" dirty="0">
              <a:latin typeface="Montserrat" charset="-52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5EB0D39D-7D30-4F83-825A-58C7CA2A1D97}"/>
              </a:ext>
            </a:extLst>
          </p:cNvPr>
          <p:cNvSpPr/>
          <p:nvPr/>
        </p:nvSpPr>
        <p:spPr>
          <a:xfrm>
            <a:off x="6142039" y="1538595"/>
            <a:ext cx="2680526" cy="2118825"/>
          </a:xfrm>
          <a:custGeom>
            <a:avLst/>
            <a:gdLst>
              <a:gd name="connsiteX0" fmla="*/ 0 w 2680526"/>
              <a:gd name="connsiteY0" fmla="*/ 353145 h 2118825"/>
              <a:gd name="connsiteX1" fmla="*/ 353145 w 2680526"/>
              <a:gd name="connsiteY1" fmla="*/ 0 h 2118825"/>
              <a:gd name="connsiteX2" fmla="*/ 2327381 w 2680526"/>
              <a:gd name="connsiteY2" fmla="*/ 0 h 2118825"/>
              <a:gd name="connsiteX3" fmla="*/ 2680526 w 2680526"/>
              <a:gd name="connsiteY3" fmla="*/ 353145 h 2118825"/>
              <a:gd name="connsiteX4" fmla="*/ 2680526 w 2680526"/>
              <a:gd name="connsiteY4" fmla="*/ 1765680 h 2118825"/>
              <a:gd name="connsiteX5" fmla="*/ 2327381 w 2680526"/>
              <a:gd name="connsiteY5" fmla="*/ 2118825 h 2118825"/>
              <a:gd name="connsiteX6" fmla="*/ 353145 w 2680526"/>
              <a:gd name="connsiteY6" fmla="*/ 2118825 h 2118825"/>
              <a:gd name="connsiteX7" fmla="*/ 0 w 2680526"/>
              <a:gd name="connsiteY7" fmla="*/ 1765680 h 2118825"/>
              <a:gd name="connsiteX8" fmla="*/ 0 w 2680526"/>
              <a:gd name="connsiteY8" fmla="*/ 353145 h 21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526" h="2118825">
                <a:moveTo>
                  <a:pt x="0" y="353145"/>
                </a:moveTo>
                <a:cubicBezTo>
                  <a:pt x="0" y="158108"/>
                  <a:pt x="158108" y="0"/>
                  <a:pt x="353145" y="0"/>
                </a:cubicBezTo>
                <a:lnTo>
                  <a:pt x="2327381" y="0"/>
                </a:lnTo>
                <a:cubicBezTo>
                  <a:pt x="2522418" y="0"/>
                  <a:pt x="2680526" y="158108"/>
                  <a:pt x="2680526" y="353145"/>
                </a:cubicBezTo>
                <a:lnTo>
                  <a:pt x="2680526" y="1765680"/>
                </a:lnTo>
                <a:cubicBezTo>
                  <a:pt x="2680526" y="1960717"/>
                  <a:pt x="2522418" y="2118825"/>
                  <a:pt x="2327381" y="2118825"/>
                </a:cubicBezTo>
                <a:lnTo>
                  <a:pt x="353145" y="2118825"/>
                </a:lnTo>
                <a:cubicBezTo>
                  <a:pt x="158108" y="2118825"/>
                  <a:pt x="0" y="1960717"/>
                  <a:pt x="0" y="1765680"/>
                </a:cubicBezTo>
                <a:lnTo>
                  <a:pt x="0" y="353145"/>
                </a:lnTo>
                <a:close/>
              </a:path>
            </a:pathLst>
          </a:custGeom>
          <a:solidFill>
            <a:srgbClr val="3622C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773" tIns="156773" rIns="156773" bIns="156773" numCol="1" spcCol="1270" anchor="ctr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Montserrat" charset="-52"/>
                <a:cs typeface="Calibri" panose="020F0502020204030204" pitchFamily="34" charset="0"/>
              </a:rPr>
              <a:t>Сахалин</a:t>
            </a:r>
            <a:r>
              <a:rPr lang="en-US" sz="1400" b="1" kern="1200" dirty="0">
                <a:latin typeface="Montserrat" charset="-52"/>
                <a:cs typeface="Calibri" panose="020F0502020204030204" pitchFamily="34" charset="0"/>
              </a:rPr>
              <a:t>Tech</a:t>
            </a:r>
            <a:r>
              <a:rPr lang="ru-RU" sz="1400" b="1" kern="1200" dirty="0">
                <a:latin typeface="Montserrat" charset="-52"/>
                <a:cs typeface="Calibri" panose="020F0502020204030204" pitchFamily="34" charset="0"/>
              </a:rPr>
              <a:t>:</a:t>
            </a:r>
          </a:p>
          <a:p>
            <a:pPr marL="0" lvl="0" indent="0" algn="ctr" defTabSz="6223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Montserrat" charset="-52"/>
                <a:cs typeface="Calibri" panose="020F0502020204030204" pitchFamily="34" charset="0"/>
              </a:rPr>
              <a:t>Инженерная школа технологий новой энергетики </a:t>
            </a:r>
            <a:endParaRPr lang="ru-RU" sz="1400" b="1" kern="1200" dirty="0">
              <a:latin typeface="Montserrat" charset="-52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ABFE4100-38A3-4A34-AB83-9EE3842D69CB}"/>
              </a:ext>
            </a:extLst>
          </p:cNvPr>
          <p:cNvSpPr/>
          <p:nvPr/>
        </p:nvSpPr>
        <p:spPr>
          <a:xfrm>
            <a:off x="3496286" y="3829815"/>
            <a:ext cx="2561342" cy="2118825"/>
          </a:xfrm>
          <a:custGeom>
            <a:avLst/>
            <a:gdLst>
              <a:gd name="connsiteX0" fmla="*/ 0 w 2561342"/>
              <a:gd name="connsiteY0" fmla="*/ 353145 h 2118825"/>
              <a:gd name="connsiteX1" fmla="*/ 353145 w 2561342"/>
              <a:gd name="connsiteY1" fmla="*/ 0 h 2118825"/>
              <a:gd name="connsiteX2" fmla="*/ 2208197 w 2561342"/>
              <a:gd name="connsiteY2" fmla="*/ 0 h 2118825"/>
              <a:gd name="connsiteX3" fmla="*/ 2561342 w 2561342"/>
              <a:gd name="connsiteY3" fmla="*/ 353145 h 2118825"/>
              <a:gd name="connsiteX4" fmla="*/ 2561342 w 2561342"/>
              <a:gd name="connsiteY4" fmla="*/ 1765680 h 2118825"/>
              <a:gd name="connsiteX5" fmla="*/ 2208197 w 2561342"/>
              <a:gd name="connsiteY5" fmla="*/ 2118825 h 2118825"/>
              <a:gd name="connsiteX6" fmla="*/ 353145 w 2561342"/>
              <a:gd name="connsiteY6" fmla="*/ 2118825 h 2118825"/>
              <a:gd name="connsiteX7" fmla="*/ 0 w 2561342"/>
              <a:gd name="connsiteY7" fmla="*/ 1765680 h 2118825"/>
              <a:gd name="connsiteX8" fmla="*/ 0 w 2561342"/>
              <a:gd name="connsiteY8" fmla="*/ 353145 h 21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1342" h="2118825">
                <a:moveTo>
                  <a:pt x="0" y="353145"/>
                </a:moveTo>
                <a:cubicBezTo>
                  <a:pt x="0" y="158108"/>
                  <a:pt x="158108" y="0"/>
                  <a:pt x="353145" y="0"/>
                </a:cubicBezTo>
                <a:lnTo>
                  <a:pt x="2208197" y="0"/>
                </a:lnTo>
                <a:cubicBezTo>
                  <a:pt x="2403234" y="0"/>
                  <a:pt x="2561342" y="158108"/>
                  <a:pt x="2561342" y="353145"/>
                </a:cubicBezTo>
                <a:lnTo>
                  <a:pt x="2561342" y="1765680"/>
                </a:lnTo>
                <a:cubicBezTo>
                  <a:pt x="2561342" y="1960717"/>
                  <a:pt x="2403234" y="2118825"/>
                  <a:pt x="2208197" y="2118825"/>
                </a:cubicBezTo>
                <a:lnTo>
                  <a:pt x="353145" y="2118825"/>
                </a:lnTo>
                <a:cubicBezTo>
                  <a:pt x="158108" y="2118825"/>
                  <a:pt x="0" y="1960717"/>
                  <a:pt x="0" y="1765680"/>
                </a:cubicBezTo>
                <a:lnTo>
                  <a:pt x="0" y="353145"/>
                </a:lnTo>
                <a:close/>
              </a:path>
            </a:pathLst>
          </a:custGeom>
          <a:solidFill>
            <a:srgbClr val="3622C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773" tIns="156773" rIns="156773" bIns="156773" numCol="1" spcCol="1270" anchor="ctr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Montserrat" charset="-52"/>
                <a:cs typeface="Calibri" panose="020F0502020204030204" pitchFamily="34" charset="0"/>
              </a:rPr>
              <a:t>Опытный полигон для тестирования, доработки, натурных испытаний и публичных демонстраций образцов водородных технологий </a:t>
            </a:r>
            <a:endParaRPr lang="ru-RU" sz="1400" b="1" kern="1200" dirty="0">
              <a:latin typeface="Montserrat" charset="-52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58ECFE74-BC08-494C-A49F-591AFF47B036}"/>
              </a:ext>
            </a:extLst>
          </p:cNvPr>
          <p:cNvSpPr/>
          <p:nvPr/>
        </p:nvSpPr>
        <p:spPr>
          <a:xfrm>
            <a:off x="6158502" y="3820407"/>
            <a:ext cx="2739302" cy="2118825"/>
          </a:xfrm>
          <a:custGeom>
            <a:avLst/>
            <a:gdLst>
              <a:gd name="connsiteX0" fmla="*/ 0 w 2739302"/>
              <a:gd name="connsiteY0" fmla="*/ 353145 h 2118825"/>
              <a:gd name="connsiteX1" fmla="*/ 353145 w 2739302"/>
              <a:gd name="connsiteY1" fmla="*/ 0 h 2118825"/>
              <a:gd name="connsiteX2" fmla="*/ 2386157 w 2739302"/>
              <a:gd name="connsiteY2" fmla="*/ 0 h 2118825"/>
              <a:gd name="connsiteX3" fmla="*/ 2739302 w 2739302"/>
              <a:gd name="connsiteY3" fmla="*/ 353145 h 2118825"/>
              <a:gd name="connsiteX4" fmla="*/ 2739302 w 2739302"/>
              <a:gd name="connsiteY4" fmla="*/ 1765680 h 2118825"/>
              <a:gd name="connsiteX5" fmla="*/ 2386157 w 2739302"/>
              <a:gd name="connsiteY5" fmla="*/ 2118825 h 2118825"/>
              <a:gd name="connsiteX6" fmla="*/ 353145 w 2739302"/>
              <a:gd name="connsiteY6" fmla="*/ 2118825 h 2118825"/>
              <a:gd name="connsiteX7" fmla="*/ 0 w 2739302"/>
              <a:gd name="connsiteY7" fmla="*/ 1765680 h 2118825"/>
              <a:gd name="connsiteX8" fmla="*/ 0 w 2739302"/>
              <a:gd name="connsiteY8" fmla="*/ 353145 h 211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9302" h="2118825">
                <a:moveTo>
                  <a:pt x="0" y="353145"/>
                </a:moveTo>
                <a:cubicBezTo>
                  <a:pt x="0" y="158108"/>
                  <a:pt x="158108" y="0"/>
                  <a:pt x="353145" y="0"/>
                </a:cubicBezTo>
                <a:lnTo>
                  <a:pt x="2386157" y="0"/>
                </a:lnTo>
                <a:cubicBezTo>
                  <a:pt x="2581194" y="0"/>
                  <a:pt x="2739302" y="158108"/>
                  <a:pt x="2739302" y="353145"/>
                </a:cubicBezTo>
                <a:lnTo>
                  <a:pt x="2739302" y="1765680"/>
                </a:lnTo>
                <a:cubicBezTo>
                  <a:pt x="2739302" y="1960717"/>
                  <a:pt x="2581194" y="2118825"/>
                  <a:pt x="2386157" y="2118825"/>
                </a:cubicBezTo>
                <a:lnTo>
                  <a:pt x="353145" y="2118825"/>
                </a:lnTo>
                <a:cubicBezTo>
                  <a:pt x="158108" y="2118825"/>
                  <a:pt x="0" y="1960717"/>
                  <a:pt x="0" y="1765680"/>
                </a:cubicBezTo>
                <a:lnTo>
                  <a:pt x="0" y="353145"/>
                </a:lnTo>
                <a:close/>
              </a:path>
            </a:pathLst>
          </a:custGeom>
          <a:solidFill>
            <a:srgbClr val="3622C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773" tIns="156773" rIns="156773" bIns="156773" numCol="1" spcCol="1270" anchor="ctr" anchorCtr="0">
            <a:no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latin typeface="Montserrat" charset="-52"/>
                <a:cs typeface="Calibri" panose="020F0502020204030204" pitchFamily="34" charset="0"/>
              </a:rPr>
              <a:t>Междисциплинарная инженерная площадка с центром коллективного пользования оборудованием для ТЭК и смежных отраслей</a:t>
            </a:r>
            <a:endParaRPr lang="ru-RU" sz="1400" b="1" kern="1200" dirty="0">
              <a:latin typeface="Montserrat" charset="-52"/>
            </a:endParaRPr>
          </a:p>
        </p:txBody>
      </p:sp>
      <p:sp>
        <p:nvSpPr>
          <p:cNvPr id="9" name="Google Shape;90;p2">
            <a:extLst>
              <a:ext uri="{FF2B5EF4-FFF2-40B4-BE49-F238E27FC236}">
                <a16:creationId xmlns:a16="http://schemas.microsoft.com/office/drawing/2014/main" id="{F572449D-809A-4893-872F-8A0E190784A8}"/>
              </a:ext>
            </a:extLst>
          </p:cNvPr>
          <p:cNvSpPr txBox="1"/>
          <p:nvPr/>
        </p:nvSpPr>
        <p:spPr>
          <a:xfrm>
            <a:off x="360575" y="3508096"/>
            <a:ext cx="229045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Инфраструктура</a:t>
            </a:r>
          </a:p>
        </p:txBody>
      </p:sp>
      <p:sp>
        <p:nvSpPr>
          <p:cNvPr id="10" name="Google Shape;90;p2">
            <a:extLst>
              <a:ext uri="{FF2B5EF4-FFF2-40B4-BE49-F238E27FC236}">
                <a16:creationId xmlns:a16="http://schemas.microsoft.com/office/drawing/2014/main" id="{E073D5C7-D3D5-4D65-853F-C2C7863621FF}"/>
              </a:ext>
            </a:extLst>
          </p:cNvPr>
          <p:cNvSpPr txBox="1"/>
          <p:nvPr/>
        </p:nvSpPr>
        <p:spPr>
          <a:xfrm>
            <a:off x="9526552" y="3508096"/>
            <a:ext cx="230487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Сервисы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9374E17-64F0-2018-24C7-5DF398B1CDE7}"/>
              </a:ext>
            </a:extLst>
          </p:cNvPr>
          <p:cNvSpPr txBox="1">
            <a:spLocks/>
          </p:cNvSpPr>
          <p:nvPr/>
        </p:nvSpPr>
        <p:spPr>
          <a:xfrm>
            <a:off x="84655" y="239256"/>
            <a:ext cx="10294757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Развитие инфраструктуры и сервисов Сахалинской области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sym typeface="Calibri Light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8056AB3B-E3A4-4659-AF9B-A2CB801BA6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5C325B59-8F34-C1EA-2786-60DA6ABE24CA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31151854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5E07AE-7085-4782-AF88-E0CD03F70E70}"/>
              </a:ext>
            </a:extLst>
          </p:cNvPr>
          <p:cNvSpPr/>
          <p:nvPr/>
        </p:nvSpPr>
        <p:spPr>
          <a:xfrm>
            <a:off x="8122920" y="1424940"/>
            <a:ext cx="3859506" cy="432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6BBBBC-6B51-4E68-9921-52599DD54B57}"/>
              </a:ext>
            </a:extLst>
          </p:cNvPr>
          <p:cNvSpPr/>
          <p:nvPr/>
        </p:nvSpPr>
        <p:spPr>
          <a:xfrm>
            <a:off x="7294620" y="1311012"/>
            <a:ext cx="489738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Электролизный модуль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Азотная станция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Модуль компримирования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Система хранения водорода 400 бар с диспенсером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Комплекс ресиверов водорода и азота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Место постоянной заправки оборотной системы хранения пилотного проекта "Сотовая вышка"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Место для быстрой зарядки контейнеров хранения водорода и автотранспорта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Место для заправки автотранспорта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пилотного проекта "ЖОН"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пилотного проекта "ЖОН"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системы хранения пилотного проекта "Сотовая вышка"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топливным элементом пилотного проекта "Сотовая вышка"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системы хранения пилотного проекта "Заправочная станция 700 бар"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Электролизный модуль пилотного проекта "Новиково"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с топливным элементом пилотного проекта "Новиково"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с Редокс батареей пилотного проекта "Новиково"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Оборотный контейнер системы хранения пилотного проекта "Сотовая вышка"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Модуль компримирования пилотного проекта "Заправочная станция 700 бар"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Площадка для размещения контейнеров с перспективным оборудованием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с топливным элементом пилотного проекта "МЧС"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системы хранения водорода пилотного проекта "МЧС"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Контейнер системы хранения водорода пилотного проекта "МЧС"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Крытая площадка хранения водородного коммунального автотранспорта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Центр управления полигоном с демонстрационным залом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Опорно-балансировочный модуль и ВРУ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Система накопления электрической энергии 500 кВт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Система накопления электрической энергии 500 кВт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Система хранения солнечный панелей пилотного проекта "МЧС"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Площадка для размещения контейнеров с перспективным оборудованием </a:t>
            </a:r>
          </a:p>
          <a:p>
            <a:pPr marL="228600" indent="-228600">
              <a:buAutoNum type="arabicPeriod"/>
            </a:pPr>
            <a:r>
              <a:rPr lang="ru-RU" sz="900" dirty="0">
                <a:latin typeface="Century Gothic" panose="020B0502020202020204" pitchFamily="34" charset="0"/>
              </a:rPr>
              <a:t>Взрывозащитное ограждение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F038870-FAC3-4A95-B5E4-C373A1772F44}"/>
              </a:ext>
            </a:extLst>
          </p:cNvPr>
          <p:cNvGrpSpPr/>
          <p:nvPr/>
        </p:nvGrpSpPr>
        <p:grpSpPr>
          <a:xfrm>
            <a:off x="3766761" y="1468813"/>
            <a:ext cx="3308223" cy="4884362"/>
            <a:chOff x="3985835" y="1424940"/>
            <a:chExt cx="3399132" cy="501858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4F6A34B-CB88-D0A4-C1F2-B44B5D4B3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5" t="7331" r="50975" b="1244"/>
            <a:stretch/>
          </p:blipFill>
          <p:spPr>
            <a:xfrm>
              <a:off x="3985835" y="1424940"/>
              <a:ext cx="3399132" cy="501858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39C2A3-B08E-4930-B98B-C339F49BE629}"/>
                </a:ext>
              </a:extLst>
            </p:cNvPr>
            <p:cNvSpPr txBox="1"/>
            <p:nvPr/>
          </p:nvSpPr>
          <p:spPr>
            <a:xfrm>
              <a:off x="3985835" y="3136612"/>
              <a:ext cx="1638818" cy="60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Солнечная</a:t>
              </a:r>
            </a:p>
            <a:p>
              <a:r>
                <a:rPr lang="ru-RU" sz="1600" b="1" dirty="0"/>
                <a:t>электростанция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791AA7-DC95-4E60-AB7F-B4D07937F7B7}"/>
                </a:ext>
              </a:extLst>
            </p:cNvPr>
            <p:cNvSpPr txBox="1"/>
            <p:nvPr/>
          </p:nvSpPr>
          <p:spPr>
            <a:xfrm>
              <a:off x="5755102" y="4189902"/>
              <a:ext cx="1458894" cy="885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Опытное </a:t>
              </a:r>
            </a:p>
            <a:p>
              <a:r>
                <a:rPr lang="ru-RU" sz="1600" b="1" dirty="0"/>
                <a:t>производство</a:t>
              </a:r>
            </a:p>
            <a:p>
              <a:r>
                <a:rPr lang="ru-RU" sz="1600" b="1" dirty="0"/>
                <a:t>водорода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6BEC21D-7946-4AD8-A86E-8A34C85A9D39}"/>
              </a:ext>
            </a:extLst>
          </p:cNvPr>
          <p:cNvGrpSpPr/>
          <p:nvPr/>
        </p:nvGrpSpPr>
        <p:grpSpPr>
          <a:xfrm>
            <a:off x="119583" y="1468814"/>
            <a:ext cx="3579964" cy="4971446"/>
            <a:chOff x="209574" y="1335463"/>
            <a:chExt cx="3459601" cy="510805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2B1E634-C893-3100-F7E6-9B2526B18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74"/>
            <a:stretch/>
          </p:blipFill>
          <p:spPr>
            <a:xfrm>
              <a:off x="209574" y="1335463"/>
              <a:ext cx="3459601" cy="5108059"/>
            </a:xfrm>
            <a:prstGeom prst="rect">
              <a:avLst/>
            </a:prstGeom>
          </p:spPr>
        </p:pic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89632FD-7BA4-4143-896E-3C993E7BB010}"/>
                </a:ext>
              </a:extLst>
            </p:cNvPr>
            <p:cNvSpPr/>
            <p:nvPr/>
          </p:nvSpPr>
          <p:spPr>
            <a:xfrm>
              <a:off x="1432559" y="2281646"/>
              <a:ext cx="113211" cy="95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4A39D7-BBE7-4C8D-BE8D-492FFA9A8C96}"/>
                </a:ext>
              </a:extLst>
            </p:cNvPr>
            <p:cNvSpPr txBox="1"/>
            <p:nvPr/>
          </p:nvSpPr>
          <p:spPr>
            <a:xfrm>
              <a:off x="412959" y="1335463"/>
              <a:ext cx="1159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Мы здесь</a:t>
              </a: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DE7A3FDA-33B5-4376-8BB7-AA18CA6D9499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992777" y="1672264"/>
              <a:ext cx="456361" cy="6234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DE8117C-98C7-D9E0-8D76-160C9EFB695F}"/>
              </a:ext>
            </a:extLst>
          </p:cNvPr>
          <p:cNvSpPr txBox="1">
            <a:spLocks/>
          </p:cNvSpPr>
          <p:nvPr/>
        </p:nvSpPr>
        <p:spPr>
          <a:xfrm>
            <a:off x="84655" y="239256"/>
            <a:ext cx="10294757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План-схема опытного полигона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sym typeface="Calibri Light"/>
            </a:endParaRPr>
          </a:p>
        </p:txBody>
      </p: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id="{BF66435A-D4FE-405D-8050-B436699314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38C3E9-3A57-4FC5-AA4B-5C76EC950BC4}"/>
              </a:ext>
            </a:extLst>
          </p:cNvPr>
          <p:cNvSpPr txBox="1"/>
          <p:nvPr/>
        </p:nvSpPr>
        <p:spPr>
          <a:xfrm>
            <a:off x="3766761" y="1073180"/>
            <a:ext cx="397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Montserrat" panose="020B0604020202020204" charset="-52"/>
              </a:rPr>
              <a:t>Опытный водородный полигон водородного кластера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D26104-689A-4368-AB9A-738E1E160D1F}"/>
              </a:ext>
            </a:extLst>
          </p:cNvPr>
          <p:cNvSpPr txBox="1"/>
          <p:nvPr/>
        </p:nvSpPr>
        <p:spPr>
          <a:xfrm>
            <a:off x="104474" y="1034013"/>
            <a:ext cx="374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20B0604020202020204" charset="-52"/>
              </a:rPr>
              <a:t>Центр инжиниринга с опытным полигоном восточного водородного кластера</a:t>
            </a:r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16A03E96-184C-C3F7-75D8-930F5951CD01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16513125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72A1D2E-6661-4133-AC78-526A56964EC5}"/>
              </a:ext>
            </a:extLst>
          </p:cNvPr>
          <p:cNvGrpSpPr/>
          <p:nvPr/>
        </p:nvGrpSpPr>
        <p:grpSpPr>
          <a:xfrm>
            <a:off x="301018" y="903889"/>
            <a:ext cx="11632805" cy="5443869"/>
            <a:chOff x="234073" y="708850"/>
            <a:chExt cx="8863915" cy="4050838"/>
          </a:xfrm>
        </p:grpSpPr>
        <p:sp>
          <p:nvSpPr>
            <p:cNvPr id="34" name="Google Shape;212;p9">
              <a:extLst>
                <a:ext uri="{FF2B5EF4-FFF2-40B4-BE49-F238E27FC236}">
                  <a16:creationId xmlns:a16="http://schemas.microsoft.com/office/drawing/2014/main" id="{B9EC1BFF-4D18-4AD3-9096-3A087C10AEFF}"/>
                </a:ext>
              </a:extLst>
            </p:cNvPr>
            <p:cNvSpPr txBox="1"/>
            <p:nvPr/>
          </p:nvSpPr>
          <p:spPr>
            <a:xfrm>
              <a:off x="444100" y="708850"/>
              <a:ext cx="3166200" cy="238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endParaRPr sz="1100"/>
            </a:p>
          </p:txBody>
        </p:sp>
        <p:pic>
          <p:nvPicPr>
            <p:cNvPr id="37" name="Google Shape;79;p15">
              <a:extLst>
                <a:ext uri="{FF2B5EF4-FFF2-40B4-BE49-F238E27FC236}">
                  <a16:creationId xmlns:a16="http://schemas.microsoft.com/office/drawing/2014/main" id="{3D5996A0-4DB2-49EC-91D2-5C421343359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 flipH="1">
              <a:off x="3273981" y="4514706"/>
              <a:ext cx="2615963" cy="244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4F63E7-EBDD-4A81-B04A-496DD141FE7E}"/>
                </a:ext>
              </a:extLst>
            </p:cNvPr>
            <p:cNvSpPr/>
            <p:nvPr/>
          </p:nvSpPr>
          <p:spPr>
            <a:xfrm>
              <a:off x="4982738" y="1831054"/>
              <a:ext cx="4053666" cy="801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Roboto" panose="020B0604020202020204" charset="0"/>
                </a:rPr>
                <a:t>Создаваемая в рамках проекта научно-производственная база и опытный полигон – </a:t>
              </a:r>
              <a:r>
                <a:rPr lang="ru-RU" sz="1600" b="1" dirty="0">
                  <a:latin typeface="Roboto" panose="020B0604020202020204" charset="0"/>
                </a:rPr>
                <a:t>значимый вклад в развитие инфраструктуры и сервисов Южно-Сахалинской агломерации</a:t>
              </a:r>
              <a:endParaRPr lang="ru-RU" sz="1600" b="1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E919AA78-47E9-4372-AD27-BACEA9EC149B}"/>
                </a:ext>
              </a:extLst>
            </p:cNvPr>
            <p:cNvSpPr/>
            <p:nvPr/>
          </p:nvSpPr>
          <p:spPr>
            <a:xfrm>
              <a:off x="444100" y="828891"/>
              <a:ext cx="4021274" cy="801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Roboto" panose="020B0604020202020204" charset="0"/>
                </a:rPr>
                <a:t>Значимая отрасль и технологическое ядро </a:t>
              </a:r>
              <a:r>
                <a:rPr lang="ru-RU" sz="1600" dirty="0">
                  <a:latin typeface="Roboto" panose="020B0604020202020204" charset="0"/>
                </a:rPr>
                <a:t>– водородные технологии для энергетической и топливной автономии регионов Дальнего Востока и </a:t>
              </a:r>
              <a:r>
                <a:rPr lang="ru-RU" sz="1600" dirty="0" err="1">
                  <a:latin typeface="Roboto" panose="020B0604020202020204" charset="0"/>
                </a:rPr>
                <a:t>СевМорПути</a:t>
              </a:r>
              <a:endParaRPr lang="ru-RU" sz="1600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C03D7064-DC66-4BC3-83BE-4742B60D1BF6}"/>
                </a:ext>
              </a:extLst>
            </p:cNvPr>
            <p:cNvSpPr/>
            <p:nvPr/>
          </p:nvSpPr>
          <p:spPr>
            <a:xfrm>
              <a:off x="4982738" y="2989664"/>
              <a:ext cx="4115250" cy="1168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Roboto" panose="020B0604020202020204" charset="0"/>
                </a:rPr>
                <a:t>Сахалинский «Центр водородного инжиниринга с опытным полигоном» становится </a:t>
              </a:r>
              <a:r>
                <a:rPr lang="ru-RU" sz="1600" b="1" dirty="0">
                  <a:latin typeface="Roboto" panose="020B0604020202020204" charset="0"/>
                </a:rPr>
                <a:t>центральным в производственных цепочках </a:t>
              </a:r>
              <a:r>
                <a:rPr lang="ru-RU" sz="1600" dirty="0">
                  <a:latin typeface="Roboto" panose="020B0604020202020204" charset="0"/>
                </a:rPr>
                <a:t>между исследованиями/разработками </a:t>
              </a:r>
              <a:r>
                <a:rPr lang="ru-RU" sz="1600" b="1" dirty="0">
                  <a:latin typeface="Roboto" panose="020B0604020202020204" charset="0"/>
                </a:rPr>
                <a:t>регионов-партнеров и</a:t>
              </a:r>
              <a:r>
                <a:rPr lang="ru-RU" sz="1600" dirty="0">
                  <a:latin typeface="Roboto" panose="020B0604020202020204" charset="0"/>
                </a:rPr>
                <a:t> заказчиками водородных продуктов на Дальнем Востоке</a:t>
              </a:r>
              <a:endParaRPr lang="ru-RU" sz="1600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0971B89C-7958-4E4E-84BA-C3111B0F1F78}"/>
                </a:ext>
              </a:extLst>
            </p:cNvPr>
            <p:cNvSpPr/>
            <p:nvPr/>
          </p:nvSpPr>
          <p:spPr>
            <a:xfrm>
              <a:off x="453991" y="1856960"/>
              <a:ext cx="4217864" cy="984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Roboto" panose="020B0604020202020204" charset="0"/>
                </a:rPr>
                <a:t>Точка сборки водородных проектов страны</a:t>
              </a:r>
              <a:r>
                <a:rPr lang="ru-RU" sz="1600" dirty="0">
                  <a:latin typeface="Roboto" panose="020B0604020202020204" charset="0"/>
                </a:rPr>
                <a:t>: комплексно будут </a:t>
              </a:r>
              <a:r>
                <a:rPr lang="ru-RU" sz="1600" b="1" dirty="0">
                  <a:latin typeface="Roboto" panose="020B0604020202020204" charset="0"/>
                </a:rPr>
                <a:t>внедрены</a:t>
              </a:r>
              <a:r>
                <a:rPr lang="ru-RU" sz="1600" dirty="0">
                  <a:latin typeface="Roboto" panose="020B0604020202020204" charset="0"/>
                </a:rPr>
                <a:t> </a:t>
              </a:r>
              <a:r>
                <a:rPr lang="ru-RU" sz="1600" b="1" dirty="0">
                  <a:latin typeface="Roboto" panose="020B0604020202020204" charset="0"/>
                </a:rPr>
                <a:t>российские решения</a:t>
              </a:r>
              <a:r>
                <a:rPr lang="ru-RU" sz="1600" dirty="0">
                  <a:latin typeface="Roboto" panose="020B0604020202020204" charset="0"/>
                </a:rPr>
                <a:t> в таких водородных проектах как  </a:t>
              </a:r>
              <a:r>
                <a:rPr lang="ru-RU" sz="1600" b="1" dirty="0">
                  <a:latin typeface="Roboto" panose="020B0604020202020204" charset="0"/>
                </a:rPr>
                <a:t>«Водородный поезд»</a:t>
              </a:r>
              <a:r>
                <a:rPr lang="ru-RU" sz="1600" dirty="0">
                  <a:latin typeface="Roboto" panose="020B0604020202020204" charset="0"/>
                </a:rPr>
                <a:t> и </a:t>
              </a:r>
              <a:r>
                <a:rPr lang="ru-RU" sz="1600" b="1" dirty="0">
                  <a:latin typeface="Roboto" panose="020B0604020202020204" charset="0"/>
                </a:rPr>
                <a:t>«Водородный завод» </a:t>
              </a:r>
              <a:r>
                <a:rPr lang="ru-RU" sz="1600" dirty="0">
                  <a:latin typeface="Roboto" panose="020B0604020202020204" charset="0"/>
                </a:rPr>
                <a:t>уже реализуемых на </a:t>
              </a:r>
              <a:r>
                <a:rPr lang="ru-RU" sz="1600" dirty="0" err="1">
                  <a:latin typeface="Roboto" panose="020B0604020202020204" charset="0"/>
                </a:rPr>
                <a:t>о.Сахалине</a:t>
              </a:r>
              <a:endParaRPr lang="ru-RU" sz="1600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605E52F-9AA6-4B4B-939A-ED3AED012FD2}"/>
                </a:ext>
              </a:extLst>
            </p:cNvPr>
            <p:cNvSpPr/>
            <p:nvPr/>
          </p:nvSpPr>
          <p:spPr>
            <a:xfrm>
              <a:off x="4985959" y="848323"/>
              <a:ext cx="4050445" cy="618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Roboto" panose="020B0604020202020204" charset="0"/>
                </a:rPr>
                <a:t>Сахалин - реальная автономия с внутренним рынком </a:t>
              </a:r>
              <a:r>
                <a:rPr lang="ru-RU" sz="1600" dirty="0">
                  <a:latin typeface="Roboto" panose="020B0604020202020204" charset="0"/>
                </a:rPr>
                <a:t>для разрабатываемых продуктов, а также </a:t>
              </a:r>
              <a:r>
                <a:rPr lang="ru-RU" sz="1600" b="1" dirty="0">
                  <a:latin typeface="Roboto" panose="020B0604020202020204" charset="0"/>
                </a:rPr>
                <a:t>хаб для тиражирования </a:t>
              </a:r>
              <a:r>
                <a:rPr lang="ru-RU" sz="1600" dirty="0">
                  <a:latin typeface="Roboto" panose="020B0604020202020204" charset="0"/>
                </a:rPr>
                <a:t>решений на Дальний Восток</a:t>
              </a:r>
              <a:endParaRPr lang="ru-RU" sz="1600" dirty="0"/>
            </a:p>
          </p:txBody>
        </p:sp>
        <p:pic>
          <p:nvPicPr>
            <p:cNvPr id="44" name="Google Shape;82;p1">
              <a:extLst>
                <a:ext uri="{FF2B5EF4-FFF2-40B4-BE49-F238E27FC236}">
                  <a16:creationId xmlns:a16="http://schemas.microsoft.com/office/drawing/2014/main" id="{CF0ECCD5-6620-401F-B45B-ED739E3224D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0763" r="69679"/>
            <a:stretch/>
          </p:blipFill>
          <p:spPr>
            <a:xfrm rot="10800000" flipH="1">
              <a:off x="243964" y="887858"/>
              <a:ext cx="175810" cy="172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82;p1">
              <a:extLst>
                <a:ext uri="{FF2B5EF4-FFF2-40B4-BE49-F238E27FC236}">
                  <a16:creationId xmlns:a16="http://schemas.microsoft.com/office/drawing/2014/main" id="{DB5D29D3-482E-4A68-9BD3-D23B4FE4CEB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0763" r="69679"/>
            <a:stretch/>
          </p:blipFill>
          <p:spPr>
            <a:xfrm rot="10800000" flipH="1">
              <a:off x="4742292" y="3061690"/>
              <a:ext cx="175811" cy="172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82;p1">
              <a:extLst>
                <a:ext uri="{FF2B5EF4-FFF2-40B4-BE49-F238E27FC236}">
                  <a16:creationId xmlns:a16="http://schemas.microsoft.com/office/drawing/2014/main" id="{EA5C2D8D-A874-4B05-AFB4-35BA2EF5673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0763" r="69679"/>
            <a:stretch/>
          </p:blipFill>
          <p:spPr>
            <a:xfrm rot="10800000" flipH="1">
              <a:off x="234073" y="3056547"/>
              <a:ext cx="175811" cy="172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82;p1">
              <a:extLst>
                <a:ext uri="{FF2B5EF4-FFF2-40B4-BE49-F238E27FC236}">
                  <a16:creationId xmlns:a16="http://schemas.microsoft.com/office/drawing/2014/main" id="{28D3153F-B62E-4621-ABAA-F579105A9C6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0763" r="69679"/>
            <a:stretch/>
          </p:blipFill>
          <p:spPr>
            <a:xfrm rot="10800000" flipH="1">
              <a:off x="4738493" y="907287"/>
              <a:ext cx="179610" cy="172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82;p1">
              <a:extLst>
                <a:ext uri="{FF2B5EF4-FFF2-40B4-BE49-F238E27FC236}">
                  <a16:creationId xmlns:a16="http://schemas.microsoft.com/office/drawing/2014/main" id="{8B8498A5-DC3D-43CE-9FA2-E087E3E3860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0763" r="69679"/>
            <a:stretch/>
          </p:blipFill>
          <p:spPr>
            <a:xfrm rot="10800000" flipH="1">
              <a:off x="4735713" y="1923158"/>
              <a:ext cx="179610" cy="172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0971B89C-7958-4E4E-84BA-C3111B0F1F78}"/>
                </a:ext>
              </a:extLst>
            </p:cNvPr>
            <p:cNvSpPr/>
            <p:nvPr/>
          </p:nvSpPr>
          <p:spPr>
            <a:xfrm>
              <a:off x="444100" y="3005070"/>
              <a:ext cx="4217864" cy="984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Roboto" panose="020B0604020202020204" charset="0"/>
                </a:rPr>
                <a:t>Научно-технологический потенциал региона</a:t>
              </a:r>
              <a:r>
                <a:rPr lang="ru-RU" sz="1600" dirty="0">
                  <a:latin typeface="Roboto" panose="020B0604020202020204" charset="0"/>
                </a:rPr>
                <a:t>: нефтегазовые и сервисные компании  Сахалина, а также СКБ САМИ - хорошая инженерная база и среда для выращивания требуемых компетенций в рамках внедрения водородных продуктов</a:t>
              </a:r>
              <a:endParaRPr lang="ru-RU" sz="1600" dirty="0"/>
            </a:p>
          </p:txBody>
        </p:sp>
        <p:pic>
          <p:nvPicPr>
            <p:cNvPr id="23" name="Google Shape;82;p1">
              <a:extLst>
                <a:ext uri="{FF2B5EF4-FFF2-40B4-BE49-F238E27FC236}">
                  <a16:creationId xmlns:a16="http://schemas.microsoft.com/office/drawing/2014/main" id="{EA5C2D8D-A874-4B05-AFB4-35BA2EF5673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0763" r="69679"/>
            <a:stretch/>
          </p:blipFill>
          <p:spPr>
            <a:xfrm rot="10800000" flipH="1">
              <a:off x="243964" y="1917957"/>
              <a:ext cx="175811" cy="172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1E9AC66B-0674-C7FE-AE97-0A40B9F8484F}"/>
              </a:ext>
            </a:extLst>
          </p:cNvPr>
          <p:cNvSpPr txBox="1">
            <a:spLocks/>
          </p:cNvSpPr>
          <p:nvPr/>
        </p:nvSpPr>
        <p:spPr>
          <a:xfrm>
            <a:off x="84655" y="239256"/>
            <a:ext cx="10294757" cy="5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8095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Результаты развития проекта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sym typeface="Calibri Light"/>
            </a:endParaRP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2BFD0D40-1C0F-4CE8-A121-039917F126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5124" y="6525259"/>
            <a:ext cx="500886" cy="332741"/>
          </a:xfrm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fld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D4EA3662-AC92-99CD-642F-67C7C84AF0F7}"/>
              </a:ext>
            </a:extLst>
          </p:cNvPr>
          <p:cNvSpPr txBox="1">
            <a:spLocks/>
          </p:cNvSpPr>
          <p:nvPr/>
        </p:nvSpPr>
        <p:spPr>
          <a:xfrm>
            <a:off x="84655" y="6525259"/>
            <a:ext cx="4114800" cy="246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Восточный водородный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27577500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9632</TotalTime>
  <Words>1091</Words>
  <Application>Microsoft Macintosh PowerPoint</Application>
  <PresentationFormat>Широкоэкранный</PresentationFormat>
  <Paragraphs>188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Montserrat</vt:lpstr>
      <vt:lpstr>Roboto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Масальская Ярославна Игоревна</dc:creator>
  <cp:lastModifiedBy>Вячеслав Аленьков</cp:lastModifiedBy>
  <cp:revision>115</cp:revision>
  <dcterms:created xsi:type="dcterms:W3CDTF">2021-11-12T00:43:57Z</dcterms:created>
  <dcterms:modified xsi:type="dcterms:W3CDTF">2022-08-23T21:28:51Z</dcterms:modified>
</cp:coreProperties>
</file>