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20104100" cy="11315700"/>
  <p:notesSz cx="20104100" cy="11315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40444D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40444D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40444D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52514" y="1712843"/>
            <a:ext cx="1372870" cy="0"/>
          </a:xfrm>
          <a:custGeom>
            <a:avLst/>
            <a:gdLst/>
            <a:ahLst/>
            <a:cxnLst/>
            <a:rect l="l" t="t" r="r" b="b"/>
            <a:pathLst>
              <a:path w="1372870" h="0">
                <a:moveTo>
                  <a:pt x="0" y="0"/>
                </a:moveTo>
                <a:lnTo>
                  <a:pt x="1372634" y="1"/>
                </a:lnTo>
              </a:path>
            </a:pathLst>
          </a:custGeom>
          <a:ln w="57150">
            <a:solidFill>
              <a:srgbClr val="E9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8265" y="783336"/>
            <a:ext cx="18027568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40444D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06867" y="1815239"/>
            <a:ext cx="8461375" cy="3897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1.png"/><Relationship Id="rId4" Type="http://schemas.openxmlformats.org/officeDocument/2006/relationships/image" Target="../media/image5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10.png"/><Relationship Id="rId12" Type="http://schemas.openxmlformats.org/officeDocument/2006/relationships/image" Target="../media/image21.jp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11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10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31.png"/><Relationship Id="rId9" Type="http://schemas.openxmlformats.org/officeDocument/2006/relationships/image" Target="../media/image4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" y="399288"/>
            <a:ext cx="1679448" cy="5852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9582" y="1033780"/>
            <a:ext cx="9999980" cy="2720340"/>
          </a:xfrm>
          <a:prstGeom prst="rect"/>
        </p:spPr>
        <p:txBody>
          <a:bodyPr wrap="square" lIns="0" tIns="128270" rIns="0" bIns="0" rtlCol="0" vert="horz">
            <a:spAutoFit/>
          </a:bodyPr>
          <a:lstStyle/>
          <a:p>
            <a:pPr marL="12700" marR="5080">
              <a:lnSpc>
                <a:spcPts val="7609"/>
              </a:lnSpc>
              <a:spcBef>
                <a:spcPts val="1010"/>
              </a:spcBef>
            </a:pPr>
            <a:r>
              <a:rPr dirty="0" sz="7000" spc="-260" b="1">
                <a:solidFill>
                  <a:srgbClr val="050313"/>
                </a:solidFill>
                <a:latin typeface="Verdana"/>
                <a:cs typeface="Verdana"/>
              </a:rPr>
              <a:t>А</a:t>
            </a:r>
            <a:r>
              <a:rPr dirty="0" sz="7000" spc="-229" b="1">
                <a:solidFill>
                  <a:srgbClr val="050313"/>
                </a:solidFill>
                <a:latin typeface="Verdana"/>
                <a:cs typeface="Verdana"/>
              </a:rPr>
              <a:t>р</a:t>
            </a:r>
            <a:r>
              <a:rPr dirty="0" sz="7000" spc="-760" b="1">
                <a:solidFill>
                  <a:srgbClr val="050313"/>
                </a:solidFill>
                <a:latin typeface="Verdana"/>
                <a:cs typeface="Verdana"/>
              </a:rPr>
              <a:t>х</a:t>
            </a:r>
            <a:r>
              <a:rPr dirty="0" sz="7000" spc="-810" b="1">
                <a:solidFill>
                  <a:srgbClr val="050313"/>
                </a:solidFill>
                <a:latin typeface="Verdana"/>
                <a:cs typeface="Verdana"/>
              </a:rPr>
              <a:t>и</a:t>
            </a:r>
            <a:r>
              <a:rPr dirty="0" sz="7000" spc="-815" b="1">
                <a:solidFill>
                  <a:srgbClr val="050313"/>
                </a:solidFill>
                <a:latin typeface="Verdana"/>
                <a:cs typeface="Verdana"/>
              </a:rPr>
              <a:t>п</a:t>
            </a:r>
            <a:r>
              <a:rPr dirty="0" sz="7000" spc="-450" b="1">
                <a:solidFill>
                  <a:srgbClr val="050313"/>
                </a:solidFill>
                <a:latin typeface="Verdana"/>
                <a:cs typeface="Verdana"/>
              </a:rPr>
              <a:t>ел</a:t>
            </a:r>
            <a:r>
              <a:rPr dirty="0" sz="7000" spc="-425" b="1">
                <a:solidFill>
                  <a:srgbClr val="050313"/>
                </a:solidFill>
                <a:latin typeface="Verdana"/>
                <a:cs typeface="Verdana"/>
              </a:rPr>
              <a:t>а</a:t>
            </a:r>
            <a:r>
              <a:rPr dirty="0" sz="7000" spc="-919" b="1">
                <a:solidFill>
                  <a:srgbClr val="050313"/>
                </a:solidFill>
                <a:latin typeface="Verdana"/>
                <a:cs typeface="Verdana"/>
              </a:rPr>
              <a:t>г</a:t>
            </a:r>
            <a:r>
              <a:rPr dirty="0" sz="7000" spc="-420" b="1">
                <a:solidFill>
                  <a:srgbClr val="050313"/>
                </a:solidFill>
                <a:latin typeface="Verdana"/>
                <a:cs typeface="Verdana"/>
              </a:rPr>
              <a:t> </a:t>
            </a:r>
            <a:r>
              <a:rPr dirty="0" sz="7000" spc="-455" b="1">
                <a:solidFill>
                  <a:srgbClr val="050313"/>
                </a:solidFill>
                <a:latin typeface="Tahoma"/>
                <a:cs typeface="Tahoma"/>
              </a:rPr>
              <a:t>2022:  </a:t>
            </a:r>
            <a:r>
              <a:rPr dirty="0" sz="7000" spc="-434" b="1">
                <a:solidFill>
                  <a:srgbClr val="050313"/>
                </a:solidFill>
                <a:latin typeface="Tahoma"/>
                <a:cs typeface="Tahoma"/>
              </a:rPr>
              <a:t>#</a:t>
            </a:r>
            <a:r>
              <a:rPr dirty="0" sz="7000" spc="-434" b="1">
                <a:solidFill>
                  <a:srgbClr val="050313"/>
                </a:solidFill>
                <a:latin typeface="Verdana"/>
                <a:cs typeface="Verdana"/>
              </a:rPr>
              <a:t>НастоящееБудущее</a:t>
            </a:r>
            <a:endParaRPr sz="7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 sz="3300" spc="-114" b="1">
                <a:solidFill>
                  <a:srgbClr val="3622C1"/>
                </a:solidFill>
                <a:latin typeface="Verdana"/>
                <a:cs typeface="Verdana"/>
              </a:rPr>
              <a:t>Т</a:t>
            </a:r>
            <a:r>
              <a:rPr dirty="0" sz="3300" spc="-110" b="1">
                <a:solidFill>
                  <a:srgbClr val="3622C1"/>
                </a:solidFill>
                <a:latin typeface="Verdana"/>
                <a:cs typeface="Verdana"/>
              </a:rPr>
              <a:t>е</a:t>
            </a:r>
            <a:r>
              <a:rPr dirty="0" sz="3300" spc="-265" b="1">
                <a:solidFill>
                  <a:srgbClr val="3622C1"/>
                </a:solidFill>
                <a:latin typeface="Verdana"/>
                <a:cs typeface="Verdana"/>
              </a:rPr>
              <a:t>х</a:t>
            </a:r>
            <a:r>
              <a:rPr dirty="0" sz="3300" spc="-105" b="1">
                <a:solidFill>
                  <a:srgbClr val="3622C1"/>
                </a:solidFill>
                <a:latin typeface="Verdana"/>
                <a:cs typeface="Verdana"/>
              </a:rPr>
              <a:t>н</a:t>
            </a:r>
            <a:r>
              <a:rPr dirty="0" sz="3300" spc="-95" b="1">
                <a:solidFill>
                  <a:srgbClr val="3622C1"/>
                </a:solidFill>
                <a:latin typeface="Verdana"/>
                <a:cs typeface="Verdana"/>
              </a:rPr>
              <a:t>о</a:t>
            </a:r>
            <a:r>
              <a:rPr dirty="0" sz="3300" spc="-145" b="1">
                <a:solidFill>
                  <a:srgbClr val="3622C1"/>
                </a:solidFill>
                <a:latin typeface="Verdana"/>
                <a:cs typeface="Verdana"/>
              </a:rPr>
              <a:t>л</a:t>
            </a:r>
            <a:r>
              <a:rPr dirty="0" sz="3300" spc="-110" b="1">
                <a:solidFill>
                  <a:srgbClr val="3622C1"/>
                </a:solidFill>
                <a:latin typeface="Verdana"/>
                <a:cs typeface="Verdana"/>
              </a:rPr>
              <a:t>о</a:t>
            </a:r>
            <a:r>
              <a:rPr dirty="0" sz="3300" spc="-60" b="1">
                <a:solidFill>
                  <a:srgbClr val="3622C1"/>
                </a:solidFill>
                <a:latin typeface="Verdana"/>
                <a:cs typeface="Verdana"/>
              </a:rPr>
              <a:t>г</a:t>
            </a:r>
            <a:r>
              <a:rPr dirty="0" sz="3300" spc="-45" b="1">
                <a:solidFill>
                  <a:srgbClr val="3622C1"/>
                </a:solidFill>
                <a:latin typeface="Verdana"/>
                <a:cs typeface="Verdana"/>
              </a:rPr>
              <a:t>ии</a:t>
            </a:r>
            <a:r>
              <a:rPr dirty="0" sz="3300" spc="10" b="1" i="1">
                <a:solidFill>
                  <a:srgbClr val="3622C1"/>
                </a:solidFill>
                <a:latin typeface="Calibri"/>
                <a:cs typeface="Calibri"/>
              </a:rPr>
              <a:t>,</a:t>
            </a:r>
            <a:r>
              <a:rPr dirty="0" sz="3300" spc="190" b="1" i="1">
                <a:solidFill>
                  <a:srgbClr val="3622C1"/>
                </a:solidFill>
                <a:latin typeface="Calibri"/>
                <a:cs typeface="Calibri"/>
              </a:rPr>
              <a:t> </a:t>
            </a:r>
            <a:r>
              <a:rPr dirty="0" sz="3300" spc="-110" b="1">
                <a:solidFill>
                  <a:srgbClr val="3622C1"/>
                </a:solidFill>
                <a:latin typeface="Verdana"/>
                <a:cs typeface="Verdana"/>
              </a:rPr>
              <a:t>к</a:t>
            </a:r>
            <a:r>
              <a:rPr dirty="0" sz="3300" spc="-110" b="1">
                <a:solidFill>
                  <a:srgbClr val="3622C1"/>
                </a:solidFill>
                <a:latin typeface="Verdana"/>
                <a:cs typeface="Verdana"/>
              </a:rPr>
              <a:t>о</a:t>
            </a:r>
            <a:r>
              <a:rPr dirty="0" sz="3300" spc="-55" b="1">
                <a:solidFill>
                  <a:srgbClr val="3622C1"/>
                </a:solidFill>
                <a:latin typeface="Verdana"/>
                <a:cs typeface="Verdana"/>
              </a:rPr>
              <a:t>т</a:t>
            </a:r>
            <a:r>
              <a:rPr dirty="0" sz="3300" spc="-65" b="1">
                <a:solidFill>
                  <a:srgbClr val="3622C1"/>
                </a:solidFill>
                <a:latin typeface="Verdana"/>
                <a:cs typeface="Verdana"/>
              </a:rPr>
              <a:t>о</a:t>
            </a:r>
            <a:r>
              <a:rPr dirty="0" sz="3300" spc="-125" b="1">
                <a:solidFill>
                  <a:srgbClr val="3622C1"/>
                </a:solidFill>
                <a:latin typeface="Verdana"/>
                <a:cs typeface="Verdana"/>
              </a:rPr>
              <a:t>р</a:t>
            </a:r>
            <a:r>
              <a:rPr dirty="0" sz="3300" spc="-160" b="1">
                <a:solidFill>
                  <a:srgbClr val="3622C1"/>
                </a:solidFill>
                <a:latin typeface="Verdana"/>
                <a:cs typeface="Verdana"/>
              </a:rPr>
              <a:t>ы</a:t>
            </a:r>
            <a:r>
              <a:rPr dirty="0" sz="3300" spc="-70" b="1">
                <a:solidFill>
                  <a:srgbClr val="3622C1"/>
                </a:solidFill>
                <a:latin typeface="Verdana"/>
                <a:cs typeface="Verdana"/>
              </a:rPr>
              <a:t>е</a:t>
            </a:r>
            <a:r>
              <a:rPr dirty="0" sz="3300" spc="-185" b="1">
                <a:solidFill>
                  <a:srgbClr val="3622C1"/>
                </a:solidFill>
                <a:latin typeface="Verdana"/>
                <a:cs typeface="Verdana"/>
              </a:rPr>
              <a:t> </a:t>
            </a:r>
            <a:r>
              <a:rPr dirty="0" sz="3300" spc="-125" b="1">
                <a:solidFill>
                  <a:srgbClr val="3622C1"/>
                </a:solidFill>
                <a:latin typeface="Verdana"/>
                <a:cs typeface="Verdana"/>
              </a:rPr>
              <a:t>р</a:t>
            </a:r>
            <a:r>
              <a:rPr dirty="0" sz="3300" spc="-125" b="1">
                <a:solidFill>
                  <a:srgbClr val="3622C1"/>
                </a:solidFill>
                <a:latin typeface="Verdana"/>
                <a:cs typeface="Verdana"/>
              </a:rPr>
              <a:t>а</a:t>
            </a:r>
            <a:r>
              <a:rPr dirty="0" sz="3300" spc="-80" b="1">
                <a:solidFill>
                  <a:srgbClr val="3622C1"/>
                </a:solidFill>
                <a:latin typeface="Verdana"/>
                <a:cs typeface="Verdana"/>
              </a:rPr>
              <a:t>б</a:t>
            </a:r>
            <a:r>
              <a:rPr dirty="0" sz="3300" spc="-110" b="1">
                <a:solidFill>
                  <a:srgbClr val="3622C1"/>
                </a:solidFill>
                <a:latin typeface="Verdana"/>
                <a:cs typeface="Verdana"/>
              </a:rPr>
              <a:t>о</a:t>
            </a:r>
            <a:r>
              <a:rPr dirty="0" sz="3300" spc="-100" b="1">
                <a:solidFill>
                  <a:srgbClr val="3622C1"/>
                </a:solidFill>
                <a:latin typeface="Verdana"/>
                <a:cs typeface="Verdana"/>
              </a:rPr>
              <a:t>т</a:t>
            </a:r>
            <a:r>
              <a:rPr dirty="0" sz="3300" spc="-130" b="1">
                <a:solidFill>
                  <a:srgbClr val="3622C1"/>
                </a:solidFill>
                <a:latin typeface="Verdana"/>
                <a:cs typeface="Verdana"/>
              </a:rPr>
              <a:t>а</a:t>
            </a:r>
            <a:r>
              <a:rPr dirty="0" sz="3300" spc="-315" b="1">
                <a:solidFill>
                  <a:srgbClr val="3622C1"/>
                </a:solidFill>
                <a:latin typeface="Verdana"/>
                <a:cs typeface="Verdana"/>
              </a:rPr>
              <a:t>ю</a:t>
            </a:r>
            <a:r>
              <a:rPr dirty="0" sz="3300" spc="-5" b="1">
                <a:solidFill>
                  <a:srgbClr val="3622C1"/>
                </a:solidFill>
                <a:latin typeface="Verdana"/>
                <a:cs typeface="Verdana"/>
              </a:rPr>
              <a:t>т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96815" y="1776983"/>
            <a:ext cx="1325880" cy="6431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06528" y="640080"/>
            <a:ext cx="1609343" cy="6156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6847" y="795527"/>
            <a:ext cx="987551" cy="4602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172432" y="902208"/>
            <a:ext cx="1429511" cy="2438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60752" y="1783079"/>
            <a:ext cx="1539240" cy="4572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09576" y="1694688"/>
            <a:ext cx="1950720" cy="6126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93859" y="4475479"/>
            <a:ext cx="8593455" cy="2113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820"/>
              </a:lnSpc>
              <a:spcBef>
                <a:spcPts val="100"/>
              </a:spcBef>
            </a:pPr>
            <a:r>
              <a:rPr dirty="0" sz="5700" spc="-50">
                <a:solidFill>
                  <a:srgbClr val="FF0000"/>
                </a:solidFill>
                <a:latin typeface="Microsoft Sans Serif"/>
                <a:cs typeface="Microsoft Sans Serif"/>
              </a:rPr>
              <a:t>Сетевой</a:t>
            </a:r>
            <a:r>
              <a:rPr dirty="0" sz="5700" spc="5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5700" spc="-35">
                <a:solidFill>
                  <a:srgbClr val="FF0000"/>
                </a:solidFill>
                <a:latin typeface="Microsoft Sans Serif"/>
                <a:cs typeface="Microsoft Sans Serif"/>
              </a:rPr>
              <a:t>университет</a:t>
            </a:r>
            <a:endParaRPr sz="5700">
              <a:latin typeface="Microsoft Sans Serif"/>
              <a:cs typeface="Microsoft Sans Serif"/>
            </a:endParaRPr>
          </a:p>
          <a:p>
            <a:pPr marL="12700" marR="5080">
              <a:lnSpc>
                <a:spcPct val="70200"/>
              </a:lnSpc>
              <a:spcBef>
                <a:spcPts val="1015"/>
              </a:spcBef>
            </a:pPr>
            <a:r>
              <a:rPr dirty="0" sz="5700" spc="-20">
                <a:solidFill>
                  <a:srgbClr val="FF0000"/>
                </a:solidFill>
                <a:latin typeface="Microsoft Sans Serif"/>
                <a:cs typeface="Microsoft Sans Serif"/>
              </a:rPr>
              <a:t>фундаментальных</a:t>
            </a:r>
            <a:r>
              <a:rPr dirty="0" sz="570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5700" spc="-110">
                <a:solidFill>
                  <a:srgbClr val="FF0000"/>
                </a:solidFill>
                <a:latin typeface="Microsoft Sans Serif"/>
                <a:cs typeface="Microsoft Sans Serif"/>
              </a:rPr>
              <a:t>наук</a:t>
            </a:r>
            <a:r>
              <a:rPr dirty="0" sz="570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5700" spc="-5">
                <a:solidFill>
                  <a:srgbClr val="FF0000"/>
                </a:solidFill>
                <a:latin typeface="Microsoft Sans Serif"/>
                <a:cs typeface="Microsoft Sans Serif"/>
              </a:rPr>
              <a:t>и </a:t>
            </a:r>
            <a:r>
              <a:rPr dirty="0" sz="5700" spc="-149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5700" spc="-35">
                <a:solidFill>
                  <a:srgbClr val="FF0000"/>
                </a:solidFill>
                <a:latin typeface="Microsoft Sans Serif"/>
                <a:cs typeface="Microsoft Sans Serif"/>
              </a:rPr>
              <a:t>технологий</a:t>
            </a:r>
            <a:endParaRPr sz="57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857231" y="2590799"/>
            <a:ext cx="8772525" cy="8120380"/>
            <a:chOff x="9857231" y="2590799"/>
            <a:chExt cx="8772525" cy="812038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57231" y="2590799"/>
              <a:ext cx="8061960" cy="80619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71703" y="10168127"/>
              <a:ext cx="5757672" cy="54254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85299" y="7259828"/>
            <a:ext cx="9315450" cy="175387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RF: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Russian</a:t>
            </a:r>
            <a:r>
              <a:rPr dirty="0" sz="24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Fundamentals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0400"/>
              </a:lnSpc>
              <a:spcBef>
                <a:spcPts val="1595"/>
              </a:spcBef>
            </a:pPr>
            <a:r>
              <a:rPr dirty="0" sz="2400" spc="-20">
                <a:solidFill>
                  <a:srgbClr val="40444D"/>
                </a:solidFill>
                <a:latin typeface="Microsoft Sans Serif"/>
                <a:cs typeface="Microsoft Sans Serif"/>
              </a:rPr>
              <a:t>Университет-платформа</a:t>
            </a:r>
            <a:r>
              <a:rPr dirty="0" sz="2400" spc="2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5">
                <a:solidFill>
                  <a:srgbClr val="40444D"/>
                </a:solidFill>
                <a:latin typeface="Microsoft Sans Serif"/>
                <a:cs typeface="Microsoft Sans Serif"/>
              </a:rPr>
              <a:t>для</a:t>
            </a:r>
            <a:r>
              <a:rPr dirty="0" sz="2400" spc="2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>
                <a:solidFill>
                  <a:srgbClr val="40444D"/>
                </a:solidFill>
                <a:latin typeface="Microsoft Sans Serif"/>
                <a:cs typeface="Microsoft Sans Serif"/>
              </a:rPr>
              <a:t>развития</a:t>
            </a:r>
            <a:r>
              <a:rPr dirty="0" sz="2400" spc="3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40444D"/>
                </a:solidFill>
                <a:latin typeface="Microsoft Sans Serif"/>
                <a:cs typeface="Microsoft Sans Serif"/>
              </a:rPr>
              <a:t>фундаментальной</a:t>
            </a:r>
            <a:r>
              <a:rPr dirty="0" sz="24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40">
                <a:solidFill>
                  <a:srgbClr val="40444D"/>
                </a:solidFill>
                <a:latin typeface="Microsoft Sans Serif"/>
                <a:cs typeface="Microsoft Sans Serif"/>
              </a:rPr>
              <a:t>науки</a:t>
            </a:r>
            <a:r>
              <a:rPr dirty="0" sz="24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0444D"/>
                </a:solidFill>
                <a:latin typeface="Microsoft Sans Serif"/>
                <a:cs typeface="Microsoft Sans Serif"/>
              </a:rPr>
              <a:t>и </a:t>
            </a:r>
            <a:r>
              <a:rPr dirty="0" sz="2400" spc="-6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40444D"/>
                </a:solidFill>
                <a:latin typeface="Microsoft Sans Serif"/>
                <a:cs typeface="Microsoft Sans Serif"/>
              </a:rPr>
              <a:t>технологий</a:t>
            </a:r>
            <a:r>
              <a:rPr dirty="0" sz="2400" spc="1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0">
                <a:solidFill>
                  <a:srgbClr val="40444D"/>
                </a:solidFill>
                <a:latin typeface="Microsoft Sans Serif"/>
                <a:cs typeface="Microsoft Sans Serif"/>
              </a:rPr>
              <a:t>будущего.</a:t>
            </a:r>
            <a:r>
              <a:rPr dirty="0" sz="24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0">
                <a:solidFill>
                  <a:srgbClr val="40444D"/>
                </a:solidFill>
                <a:latin typeface="Microsoft Sans Serif"/>
                <a:cs typeface="Microsoft Sans Serif"/>
              </a:rPr>
              <a:t>Российский</a:t>
            </a:r>
            <a:r>
              <a:rPr dirty="0" sz="2400" spc="1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5">
                <a:solidFill>
                  <a:srgbClr val="40444D"/>
                </a:solidFill>
                <a:latin typeface="Microsoft Sans Serif"/>
                <a:cs typeface="Microsoft Sans Serif"/>
              </a:rPr>
              <a:t>ответ</a:t>
            </a:r>
            <a:r>
              <a:rPr dirty="0" sz="2400" spc="2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Microsoft Sans Serif"/>
                <a:cs typeface="Microsoft Sans Serif"/>
              </a:rPr>
              <a:t>на</a:t>
            </a:r>
            <a:r>
              <a:rPr dirty="0" sz="2400" spc="2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0444D"/>
                </a:solidFill>
                <a:latin typeface="Microsoft Sans Serif"/>
                <a:cs typeface="Microsoft Sans Serif"/>
              </a:rPr>
              <a:t>новые</a:t>
            </a:r>
            <a:r>
              <a:rPr dirty="0" sz="24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Microsoft Sans Serif"/>
                <a:cs typeface="Microsoft Sans Serif"/>
              </a:rPr>
              <a:t>мировые </a:t>
            </a:r>
            <a:r>
              <a:rPr dirty="0" sz="2400" spc="-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5">
                <a:solidFill>
                  <a:srgbClr val="40444D"/>
                </a:solidFill>
                <a:latin typeface="Microsoft Sans Serif"/>
                <a:cs typeface="Microsoft Sans Serif"/>
              </a:rPr>
              <a:t>технологические</a:t>
            </a:r>
            <a:r>
              <a:rPr dirty="0" sz="24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5">
                <a:solidFill>
                  <a:srgbClr val="40444D"/>
                </a:solidFill>
                <a:latin typeface="Microsoft Sans Serif"/>
                <a:cs typeface="Microsoft Sans Serif"/>
              </a:rPr>
              <a:t>вызовы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265" y="789939"/>
            <a:ext cx="1311084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5">
                <a:solidFill>
                  <a:srgbClr val="000034"/>
                </a:solidFill>
              </a:rPr>
              <a:t>Необходимая</a:t>
            </a:r>
            <a:r>
              <a:rPr dirty="0" sz="2800" spc="30">
                <a:solidFill>
                  <a:srgbClr val="000034"/>
                </a:solidFill>
              </a:rPr>
              <a:t> </a:t>
            </a:r>
            <a:r>
              <a:rPr dirty="0" sz="2800" spc="10">
                <a:solidFill>
                  <a:srgbClr val="000034"/>
                </a:solidFill>
              </a:rPr>
              <a:t>для</a:t>
            </a:r>
            <a:r>
              <a:rPr dirty="0" sz="2800" spc="35">
                <a:solidFill>
                  <a:srgbClr val="000034"/>
                </a:solidFill>
              </a:rPr>
              <a:t> </a:t>
            </a:r>
            <a:r>
              <a:rPr dirty="0" sz="2800" spc="-10">
                <a:solidFill>
                  <a:srgbClr val="000034"/>
                </a:solidFill>
              </a:rPr>
              <a:t>реализации</a:t>
            </a:r>
            <a:r>
              <a:rPr dirty="0" sz="2800" spc="35">
                <a:solidFill>
                  <a:srgbClr val="000034"/>
                </a:solidFill>
              </a:rPr>
              <a:t> </a:t>
            </a:r>
            <a:r>
              <a:rPr dirty="0" sz="2800" spc="-35">
                <a:solidFill>
                  <a:srgbClr val="000034"/>
                </a:solidFill>
              </a:rPr>
              <a:t>модели</a:t>
            </a:r>
            <a:r>
              <a:rPr dirty="0" sz="2800" spc="30">
                <a:solidFill>
                  <a:srgbClr val="000034"/>
                </a:solidFill>
              </a:rPr>
              <a:t> </a:t>
            </a:r>
            <a:r>
              <a:rPr dirty="0" sz="2800" spc="-35">
                <a:solidFill>
                  <a:srgbClr val="000034"/>
                </a:solidFill>
              </a:rPr>
              <a:t>Сетевого</a:t>
            </a:r>
            <a:r>
              <a:rPr dirty="0" sz="2800" spc="45">
                <a:solidFill>
                  <a:srgbClr val="000034"/>
                </a:solidFill>
              </a:rPr>
              <a:t> </a:t>
            </a:r>
            <a:r>
              <a:rPr dirty="0" sz="2800" spc="-20">
                <a:solidFill>
                  <a:srgbClr val="000034"/>
                </a:solidFill>
              </a:rPr>
              <a:t>университета</a:t>
            </a:r>
            <a:r>
              <a:rPr dirty="0" sz="2800" spc="45">
                <a:solidFill>
                  <a:srgbClr val="000034"/>
                </a:solidFill>
              </a:rPr>
              <a:t> </a:t>
            </a:r>
            <a:r>
              <a:rPr dirty="0" sz="2800" spc="-15">
                <a:solidFill>
                  <a:srgbClr val="000034"/>
                </a:solidFill>
              </a:rPr>
              <a:t>инфраструктура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9524" y="1932353"/>
          <a:ext cx="17973675" cy="925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6460"/>
                <a:gridCol w="5966460"/>
                <a:gridCol w="6040120"/>
              </a:tblGrid>
              <a:tr h="690297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dirty="0" sz="1800" spc="-15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Элементы</a:t>
                      </a:r>
                      <a:r>
                        <a:rPr dirty="0" sz="1800" spc="10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сервисно-инфраструктурной</a:t>
                      </a:r>
                      <a:r>
                        <a:rPr dirty="0" sz="1800" spc="15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модели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01295">
                    <a:lnR w="38100">
                      <a:solidFill>
                        <a:srgbClr val="F2F2F2"/>
                      </a:solidFill>
                      <a:prstDash val="solid"/>
                    </a:lnR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dirty="0" sz="1800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Статус</a:t>
                      </a:r>
                      <a:r>
                        <a:rPr dirty="0" sz="1800" spc="-40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наличия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01295">
                    <a:lnL w="38100">
                      <a:solidFill>
                        <a:srgbClr val="F2F2F2"/>
                      </a:solidFill>
                      <a:prstDash val="solid"/>
                    </a:lnL>
                    <a:lnR w="38100">
                      <a:solidFill>
                        <a:srgbClr val="F2F2F2"/>
                      </a:solidFill>
                      <a:prstDash val="solid"/>
                    </a:lnR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731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dirty="0" sz="1800" spc="-15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Необходимый</a:t>
                      </a:r>
                      <a:r>
                        <a:rPr dirty="0" sz="1800" spc="-25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ресурс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01295">
                    <a:lnL w="38100">
                      <a:solidFill>
                        <a:srgbClr val="F2F2F2"/>
                      </a:solidFill>
                      <a:prstDash val="solid"/>
                    </a:lnL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</a:tr>
              <a:tr h="676368">
                <a:tc gridSpan="3">
                  <a:txBody>
                    <a:bodyPr/>
                    <a:lstStyle/>
                    <a:p>
                      <a:pPr algn="ctr" marR="67310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dirty="0" sz="1800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Сервисные</a:t>
                      </a:r>
                      <a:r>
                        <a:rPr dirty="0" sz="1800" spc="-20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элементы </a:t>
                      </a:r>
                      <a:r>
                        <a:rPr dirty="0" sz="1800" spc="-10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Сетевого </a:t>
                      </a:r>
                      <a:r>
                        <a:rPr dirty="0" sz="1800" spc="-5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университета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99390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00660" marR="908050">
                        <a:lnSpc>
                          <a:spcPts val="1900"/>
                        </a:lnSpc>
                      </a:pP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Распределенный</a:t>
                      </a:r>
                      <a:r>
                        <a:rPr dirty="0" sz="1600" spc="3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организационный</a:t>
                      </a:r>
                      <a:r>
                        <a:rPr dirty="0" sz="1600" spc="3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центр</a:t>
                      </a:r>
                      <a:r>
                        <a:rPr dirty="0" sz="1600" spc="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(рабочая </a:t>
                      </a:r>
                      <a:r>
                        <a:rPr dirty="0" sz="1600" spc="-409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группа)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R w="38100">
                      <a:solidFill>
                        <a:srgbClr val="F2F2F2"/>
                      </a:solidFill>
                      <a:prstDash val="solid"/>
                    </a:lnR>
                    <a:lnT w="38100">
                      <a:solidFill>
                        <a:srgbClr val="F2F2F2"/>
                      </a:solidFill>
                      <a:prstDash val="solid"/>
                    </a:lnT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50135" marR="817880" indent="-1524635">
                        <a:lnSpc>
                          <a:spcPts val="1900"/>
                        </a:lnSpc>
                      </a:pP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Проект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состава</a:t>
                      </a:r>
                      <a:r>
                        <a:rPr dirty="0" sz="1600" spc="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РГ</a:t>
                      </a:r>
                      <a:r>
                        <a:rPr dirty="0" sz="1600" spc="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dirty="0" sz="1600" spc="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утверждения</a:t>
                      </a:r>
                      <a:r>
                        <a:rPr dirty="0" sz="1600" spc="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dirty="0" sz="1600" spc="-409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Минобрнауки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0">
                    <a:lnL w="38100">
                      <a:solidFill>
                        <a:srgbClr val="F2F2F2"/>
                      </a:solidFill>
                      <a:prstDash val="solid"/>
                    </a:lnL>
                    <a:lnR w="38100">
                      <a:solidFill>
                        <a:srgbClr val="F2F2F2"/>
                      </a:solidFill>
                      <a:prstDash val="solid"/>
                    </a:lnR>
                    <a:lnT w="38100">
                      <a:solidFill>
                        <a:srgbClr val="F2F2F2"/>
                      </a:solidFill>
                      <a:prstDash val="solid"/>
                    </a:lnT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731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требуется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0660">
                    <a:lnL w="38100">
                      <a:solidFill>
                        <a:srgbClr val="F2F2F2"/>
                      </a:solidFill>
                      <a:prstDash val="solid"/>
                    </a:lnL>
                    <a:lnT w="38100">
                      <a:solidFill>
                        <a:srgbClr val="F2F2F2"/>
                      </a:solidFill>
                      <a:prstDash val="solid"/>
                    </a:lnT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</a:tr>
              <a:tr h="1560288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Цифровая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платформа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Сетевого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университета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1295">
                    <a:lnR w="38100">
                      <a:solidFill>
                        <a:srgbClr val="F2F2F2"/>
                      </a:solidFill>
                      <a:prstDash val="solid"/>
                    </a:lnR>
                    <a:lnT w="38100">
                      <a:solidFill>
                        <a:srgbClr val="F2F2F2"/>
                      </a:solidFill>
                      <a:prstDash val="solid"/>
                    </a:lnT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Частично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есть,</a:t>
                      </a:r>
                      <a:r>
                        <a:rPr dirty="0" sz="1600" spc="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доработке.</a:t>
                      </a:r>
                      <a:r>
                        <a:rPr dirty="0" sz="1600" spc="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Университет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2035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1295">
                    <a:lnL w="38100">
                      <a:solidFill>
                        <a:srgbClr val="F2F2F2"/>
                      </a:solidFill>
                      <a:prstDash val="solid"/>
                    </a:lnL>
                    <a:lnR w="38100">
                      <a:solidFill>
                        <a:srgbClr val="F2F2F2"/>
                      </a:solidFill>
                      <a:prstDash val="solid"/>
                    </a:lnR>
                    <a:lnT w="38100">
                      <a:solidFill>
                        <a:srgbClr val="F2F2F2"/>
                      </a:solidFill>
                      <a:prstDash val="solid"/>
                    </a:lnT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19075" marR="284480">
                        <a:lnSpc>
                          <a:spcPts val="1900"/>
                        </a:lnSpc>
                      </a:pPr>
                      <a:r>
                        <a:rPr dirty="0" sz="1600" spc="-3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Требуется</a:t>
                      </a:r>
                      <a:r>
                        <a:rPr dirty="0" sz="1600" spc="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расширение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финансирования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обеспечения </a:t>
                      </a:r>
                      <a:r>
                        <a:rPr dirty="0" sz="1600" spc="-409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доработки</a:t>
                      </a:r>
                      <a:r>
                        <a:rPr dirty="0" sz="1600" spc="3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функционала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цифровой</a:t>
                      </a:r>
                      <a:r>
                        <a:rPr dirty="0" sz="1600" spc="3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платформы</a:t>
                      </a:r>
                      <a:r>
                        <a:rPr dirty="0" sz="1600" spc="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600" spc="3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ее </a:t>
                      </a:r>
                      <a:r>
                        <a:rPr dirty="0" sz="160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3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поддержки</a:t>
                      </a:r>
                      <a:r>
                        <a:rPr dirty="0" sz="1600" spc="3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600" spc="3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dirty="0" sz="1600" spc="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масштабирования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программ</a:t>
                      </a:r>
                      <a:r>
                        <a:rPr dirty="0" sz="1600" spc="3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СУ.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67310">
                        <a:lnSpc>
                          <a:spcPct val="100000"/>
                        </a:lnSpc>
                      </a:pPr>
                      <a:r>
                        <a:rPr dirty="0" sz="1400" spc="-15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Источники </a:t>
                      </a:r>
                      <a:r>
                        <a:rPr dirty="0" sz="1400" spc="-5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r>
                        <a:rPr dirty="0" sz="1400" spc="-10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400" spc="-15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процессе</a:t>
                      </a:r>
                      <a:r>
                        <a:rPr dirty="0" sz="1400" spc="-15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проработки.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38100">
                      <a:solidFill>
                        <a:srgbClr val="F2F2F2"/>
                      </a:solidFill>
                      <a:prstDash val="solid"/>
                    </a:lnL>
                    <a:lnT w="38100">
                      <a:solidFill>
                        <a:srgbClr val="F2F2F2"/>
                      </a:solidFill>
                      <a:prstDash val="solid"/>
                    </a:lnT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</a:tr>
              <a:tr h="645888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Образовательная</a:t>
                      </a:r>
                      <a:r>
                        <a:rPr dirty="0" sz="1600" spc="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среда</a:t>
                      </a:r>
                      <a:r>
                        <a:rPr dirty="0" sz="1600" spc="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вузов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1295">
                    <a:lnR w="38100">
                      <a:solidFill>
                        <a:srgbClr val="F2F2F2"/>
                      </a:solidFill>
                      <a:prstDash val="solid"/>
                    </a:lnR>
                    <a:lnT w="38100">
                      <a:solidFill>
                        <a:srgbClr val="F2F2F2"/>
                      </a:solidFill>
                      <a:prstDash val="solid"/>
                    </a:lnT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Есть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1295">
                    <a:lnL w="38100">
                      <a:solidFill>
                        <a:srgbClr val="F2F2F2"/>
                      </a:solidFill>
                      <a:prstDash val="solid"/>
                    </a:lnL>
                    <a:lnR w="38100">
                      <a:solidFill>
                        <a:srgbClr val="F2F2F2"/>
                      </a:solidFill>
                      <a:prstDash val="solid"/>
                    </a:lnR>
                    <a:lnT w="38100">
                      <a:solidFill>
                        <a:srgbClr val="F2F2F2"/>
                      </a:solidFill>
                      <a:prstDash val="solid"/>
                    </a:lnT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731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требуется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1295">
                    <a:lnL w="38100">
                      <a:solidFill>
                        <a:srgbClr val="F2F2F2"/>
                      </a:solidFill>
                      <a:prstDash val="solid"/>
                    </a:lnL>
                    <a:lnT w="38100">
                      <a:solidFill>
                        <a:srgbClr val="F2F2F2"/>
                      </a:solidFill>
                      <a:prstDash val="solid"/>
                    </a:lnT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</a:tr>
              <a:tr h="631600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dirty="0" sz="1600" spc="-5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КЦП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обеспечение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приема</a:t>
                      </a:r>
                      <a:r>
                        <a:rPr dirty="0" sz="1600" spc="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студентов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1930">
                    <a:lnR w="38100">
                      <a:solidFill>
                        <a:srgbClr val="F2F2F2"/>
                      </a:solidFill>
                      <a:prstDash val="solid"/>
                    </a:lnR>
                    <a:lnT w="38100">
                      <a:solidFill>
                        <a:srgbClr val="F2F2F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Частично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есть,</a:t>
                      </a:r>
                      <a:r>
                        <a:rPr dirty="0" sz="1600" spc="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требуется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расширение.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1930">
                    <a:lnL w="38100">
                      <a:solidFill>
                        <a:srgbClr val="F2F2F2"/>
                      </a:solidFill>
                      <a:prstDash val="solid"/>
                    </a:lnL>
                    <a:lnR w="38100">
                      <a:solidFill>
                        <a:srgbClr val="F2F2F2"/>
                      </a:solidFill>
                      <a:prstDash val="solid"/>
                    </a:lnR>
                    <a:lnT w="38100">
                      <a:solidFill>
                        <a:srgbClr val="F2F2F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67945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dirty="0" sz="1600" spc="-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Источники</a:t>
                      </a:r>
                      <a:r>
                        <a:rPr dirty="0" sz="1600" spc="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финансирования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600" spc="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проработки.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1930">
                    <a:lnL w="38100">
                      <a:solidFill>
                        <a:srgbClr val="F2F2F2"/>
                      </a:solidFill>
                      <a:prstDash val="solid"/>
                    </a:lnL>
                    <a:lnT w="38100">
                      <a:solidFill>
                        <a:srgbClr val="F2F2F2"/>
                      </a:solidFill>
                      <a:prstDash val="solid"/>
                    </a:lnT>
                  </a:tcPr>
                </a:tc>
              </a:tr>
              <a:tr h="704943">
                <a:tc gridSpan="3">
                  <a:txBody>
                    <a:bodyPr/>
                    <a:lstStyle/>
                    <a:p>
                      <a:pPr algn="ctr" marR="67945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dirty="0" sz="1800" spc="-5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Инфраструктура </a:t>
                      </a:r>
                      <a:r>
                        <a:rPr dirty="0" sz="1800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dirty="0" sz="1800" spc="-5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 территории</a:t>
                      </a:r>
                      <a:r>
                        <a:rPr dirty="0" sz="1800" spc="5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наукоградов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15265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31600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Инфраструктура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обеспечения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проживания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87960">
                    <a:lnR w="38100">
                      <a:solidFill>
                        <a:srgbClr val="F2F2F2"/>
                      </a:solidFill>
                      <a:prstDash val="solid"/>
                    </a:lnR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70255" marR="307340" indent="-455295">
                        <a:lnSpc>
                          <a:spcPts val="1900"/>
                        </a:lnSpc>
                        <a:spcBef>
                          <a:spcPts val="1365"/>
                        </a:spcBef>
                      </a:pPr>
                      <a:r>
                        <a:rPr dirty="0" sz="1600" spc="-3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Требуется</a:t>
                      </a:r>
                      <a:r>
                        <a:rPr dirty="0" sz="1600" spc="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проект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развития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территорий</a:t>
                      </a:r>
                      <a:r>
                        <a:rPr dirty="0" sz="1600" spc="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наукоградов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dirty="0" sz="1600" spc="-409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dirty="0" sz="1600" spc="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концепции</a:t>
                      </a:r>
                      <a:r>
                        <a:rPr dirty="0" sz="1600" spc="3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Сетевого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университета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8100">
                      <a:solidFill>
                        <a:srgbClr val="F2F2F2"/>
                      </a:solidFill>
                      <a:prstDash val="solid"/>
                    </a:lnL>
                    <a:lnR w="38100">
                      <a:solidFill>
                        <a:srgbClr val="F2F2F2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 marR="67945">
                        <a:lnSpc>
                          <a:spcPct val="100000"/>
                        </a:lnSpc>
                      </a:pPr>
                      <a:r>
                        <a:rPr dirty="0" sz="1600" spc="-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Источники</a:t>
                      </a:r>
                      <a:r>
                        <a:rPr dirty="0" sz="1600" spc="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финансирования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600" spc="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проработки.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R="67310">
                        <a:lnSpc>
                          <a:spcPct val="100000"/>
                        </a:lnSpc>
                      </a:pPr>
                      <a:r>
                        <a:rPr dirty="0" sz="1600" spc="-10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Потенциально</a:t>
                      </a:r>
                      <a:r>
                        <a:rPr dirty="0" sz="1600" spc="-15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600" spc="-15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ГП</a:t>
                      </a:r>
                      <a:r>
                        <a:rPr dirty="0" sz="1600" spc="-5" i="1">
                          <a:solidFill>
                            <a:srgbClr val="40444D"/>
                          </a:solidFill>
                          <a:latin typeface="Arial"/>
                          <a:cs typeface="Arial"/>
                        </a:rPr>
                        <a:t> НТР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solidFill>
                            <a:srgbClr val="D9D9D9"/>
                          </a:solidFill>
                          <a:latin typeface="Microsoft Sans Serif"/>
                          <a:cs typeface="Microsoft Sans Serif"/>
                        </a:rPr>
                        <a:t>14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38100">
                      <a:solidFill>
                        <a:srgbClr val="F2F2F2"/>
                      </a:solidFill>
                      <a:prstDash val="solid"/>
                    </a:lnL>
                  </a:tcPr>
                </a:tc>
              </a:tr>
              <a:tr h="889728">
                <a:tc>
                  <a:txBody>
                    <a:bodyPr/>
                    <a:lstStyle/>
                    <a:p>
                      <a:pPr marL="200660" marR="1475105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Образовательная</a:t>
                      </a:r>
                      <a:r>
                        <a:rPr dirty="0" sz="1600" spc="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инфраструктура</a:t>
                      </a:r>
                      <a:r>
                        <a:rPr dirty="0" sz="1600" spc="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научных </a:t>
                      </a:r>
                      <a:r>
                        <a:rPr dirty="0" sz="1600" spc="-409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организациях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т.ч.</a:t>
                      </a:r>
                      <a:r>
                        <a:rPr dirty="0" sz="1600" spc="2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dirty="0" sz="1600" spc="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онлайн</a:t>
                      </a:r>
                      <a:r>
                        <a:rPr dirty="0" sz="1600" spc="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обучения)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99390">
                    <a:lnR w="38100">
                      <a:solidFill>
                        <a:srgbClr val="F2F2F2"/>
                      </a:solidFill>
                      <a:prstDash val="solid"/>
                    </a:lnR>
                    <a:lnT w="38100">
                      <a:solidFill>
                        <a:srgbClr val="F2F2F2"/>
                      </a:solidFill>
                      <a:prstDash val="solid"/>
                    </a:lnT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2F2F2"/>
                      </a:solidFill>
                      <a:prstDash val="solid"/>
                    </a:lnL>
                    <a:lnR w="38100">
                      <a:solidFill>
                        <a:srgbClr val="F2F2F2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2F2F2"/>
                      </a:solidFill>
                      <a:prstDash val="solid"/>
                    </a:lnL>
                  </a:tcPr>
                </a:tc>
              </a:tr>
              <a:tr h="645888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575"/>
                        </a:spcBef>
                      </a:pP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Сети</a:t>
                      </a:r>
                      <a:r>
                        <a:rPr dirty="0" sz="1600" spc="-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питания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0025">
                    <a:lnR w="38100">
                      <a:solidFill>
                        <a:srgbClr val="F2F2F2"/>
                      </a:solidFill>
                      <a:prstDash val="solid"/>
                    </a:lnR>
                    <a:lnT w="38100">
                      <a:solidFill>
                        <a:srgbClr val="F2F2F2"/>
                      </a:solidFill>
                      <a:prstDash val="solid"/>
                    </a:lnT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2F2F2"/>
                      </a:solidFill>
                      <a:prstDash val="solid"/>
                    </a:lnL>
                    <a:lnR w="38100">
                      <a:solidFill>
                        <a:srgbClr val="F2F2F2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2F2F2"/>
                      </a:solidFill>
                      <a:prstDash val="solid"/>
                    </a:lnL>
                  </a:tcPr>
                </a:tc>
              </a:tr>
              <a:tr h="645888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575"/>
                        </a:spcBef>
                      </a:pP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Сеть</a:t>
                      </a:r>
                      <a:r>
                        <a:rPr dirty="0" sz="160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здравоохранения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0025">
                    <a:lnR w="38100">
                      <a:solidFill>
                        <a:srgbClr val="F2F2F2"/>
                      </a:solidFill>
                      <a:prstDash val="solid"/>
                    </a:lnR>
                    <a:lnT w="38100">
                      <a:solidFill>
                        <a:srgbClr val="F2F2F2"/>
                      </a:solidFill>
                      <a:prstDash val="solid"/>
                    </a:lnT>
                    <a:lnB w="38100">
                      <a:solidFill>
                        <a:srgbClr val="F2F2F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2F2F2"/>
                      </a:solidFill>
                      <a:prstDash val="solid"/>
                    </a:lnL>
                    <a:lnR w="38100">
                      <a:solidFill>
                        <a:srgbClr val="F2F2F2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2F2F2"/>
                      </a:solidFill>
                      <a:prstDash val="solid"/>
                    </a:lnL>
                  </a:tcPr>
                </a:tc>
              </a:tr>
              <a:tr h="645888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dirty="0" sz="1600" spc="-2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Объекты</a:t>
                      </a:r>
                      <a:r>
                        <a:rPr dirty="0" sz="160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спортивной</a:t>
                      </a:r>
                      <a:r>
                        <a:rPr dirty="0" sz="1600" spc="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solidFill>
                            <a:srgbClr val="40444D"/>
                          </a:solidFill>
                          <a:latin typeface="Microsoft Sans Serif"/>
                          <a:cs typeface="Microsoft Sans Serif"/>
                        </a:rPr>
                        <a:t>инфраструктуры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0660">
                    <a:lnR w="38100">
                      <a:solidFill>
                        <a:srgbClr val="F2F2F2"/>
                      </a:solidFill>
                      <a:prstDash val="solid"/>
                    </a:lnR>
                    <a:lnT w="38100">
                      <a:solidFill>
                        <a:srgbClr val="F2F2F2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2F2F2"/>
                      </a:solidFill>
                      <a:prstDash val="solid"/>
                    </a:lnL>
                    <a:lnR w="38100">
                      <a:solidFill>
                        <a:srgbClr val="F2F2F2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2F2F2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6080" y="362711"/>
            <a:ext cx="1359407" cy="4328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8265" y="1355852"/>
            <a:ext cx="116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9D9D9"/>
                </a:solidFill>
                <a:latin typeface="Microsoft Sans Serif"/>
                <a:cs typeface="Microsoft Sans Serif"/>
              </a:rPr>
              <a:t>15.07.2022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3104" y="155447"/>
            <a:ext cx="1389888" cy="8778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265" y="783336"/>
            <a:ext cx="8211184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Расширение</a:t>
            </a:r>
            <a:r>
              <a:rPr dirty="0" spc="10"/>
              <a:t> </a:t>
            </a:r>
            <a:r>
              <a:rPr dirty="0" spc="-40"/>
              <a:t>сетевого</a:t>
            </a:r>
            <a:r>
              <a:rPr dirty="0" spc="15"/>
              <a:t> </a:t>
            </a:r>
            <a:r>
              <a:rPr dirty="0" spc="-15"/>
              <a:t>потенциала</a:t>
            </a:r>
            <a:r>
              <a:rPr dirty="0" spc="15"/>
              <a:t> </a:t>
            </a:r>
            <a:r>
              <a:rPr dirty="0" spc="-5"/>
              <a:t>НИЯУ</a:t>
            </a:r>
            <a:r>
              <a:rPr dirty="0" spc="15"/>
              <a:t> </a:t>
            </a:r>
            <a:r>
              <a:rPr dirty="0" spc="-75"/>
              <a:t>МИФИ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86436" y="10637011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D9D9D9"/>
                </a:solidFill>
                <a:latin typeface="Microsoft Sans Serif"/>
                <a:cs typeface="Microsoft Sans Serif"/>
              </a:rPr>
              <a:t>8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6080" y="362711"/>
            <a:ext cx="1359407" cy="4328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8265" y="1355852"/>
            <a:ext cx="116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9D9D9"/>
                </a:solidFill>
                <a:latin typeface="Microsoft Sans Serif"/>
                <a:cs typeface="Microsoft Sans Serif"/>
              </a:rPr>
              <a:t>15.07.2022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3104" y="155447"/>
            <a:ext cx="1389888" cy="8778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38265" y="336803"/>
            <a:ext cx="70218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40444D"/>
                </a:solidFill>
                <a:latin typeface="Microsoft Sans Serif"/>
                <a:cs typeface="Microsoft Sans Serif"/>
              </a:rPr>
              <a:t>НИЯУ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40">
                <a:solidFill>
                  <a:srgbClr val="40444D"/>
                </a:solidFill>
                <a:latin typeface="Microsoft Sans Serif"/>
                <a:cs typeface="Microsoft Sans Serif"/>
              </a:rPr>
              <a:t>МИФИ.</a:t>
            </a:r>
            <a:r>
              <a:rPr dirty="0" sz="2000" spc="1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40444D"/>
                </a:solidFill>
                <a:latin typeface="Microsoft Sans Serif"/>
                <a:cs typeface="Microsoft Sans Serif"/>
              </a:rPr>
              <a:t>Реализация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40444D"/>
                </a:solidFill>
                <a:latin typeface="Microsoft Sans Serif"/>
                <a:cs typeface="Microsoft Sans Serif"/>
              </a:rPr>
              <a:t>сетевых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40444D"/>
                </a:solidFill>
                <a:latin typeface="Microsoft Sans Serif"/>
                <a:cs typeface="Microsoft Sans Serif"/>
              </a:rPr>
              <a:t>магистерских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40444D"/>
                </a:solidFill>
                <a:latin typeface="Microsoft Sans Serif"/>
                <a:cs typeface="Microsoft Sans Serif"/>
              </a:rPr>
              <a:t>программ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656" y="1763688"/>
            <a:ext cx="19773443" cy="9284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265" y="783336"/>
            <a:ext cx="420687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Предыстория</a:t>
            </a:r>
            <a:r>
              <a:rPr dirty="0"/>
              <a:t> </a:t>
            </a:r>
            <a:r>
              <a:rPr dirty="0" spc="-5"/>
              <a:t>и</a:t>
            </a:r>
            <a:r>
              <a:rPr dirty="0"/>
              <a:t> </a:t>
            </a:r>
            <a:r>
              <a:rPr dirty="0" spc="-45"/>
              <a:t>контекст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8265" y="10637011"/>
            <a:ext cx="116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9D9D9"/>
                </a:solidFill>
                <a:latin typeface="Microsoft Sans Serif"/>
                <a:cs typeface="Microsoft Sans Serif"/>
              </a:rPr>
              <a:t>15.07.2022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86436" y="10637011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D9D9D9"/>
                </a:solidFill>
                <a:latin typeface="Microsoft Sans Serif"/>
                <a:cs typeface="Microsoft Sans Serif"/>
              </a:rPr>
              <a:t>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285" y="2876295"/>
            <a:ext cx="4410710" cy="123571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296545" marR="5080" indent="-284480">
              <a:lnSpc>
                <a:spcPct val="79300"/>
              </a:lnSpc>
              <a:spcBef>
                <a:spcPts val="495"/>
              </a:spcBef>
              <a:tabLst>
                <a:tab pos="296545" algn="l"/>
              </a:tabLst>
            </a:pPr>
            <a:r>
              <a:rPr dirty="0" sz="2000" spc="525">
                <a:solidFill>
                  <a:srgbClr val="E91C22"/>
                </a:solidFill>
                <a:latin typeface="Microsoft Sans Serif"/>
                <a:cs typeface="Microsoft Sans Serif"/>
              </a:rPr>
              <a:t>–	</a:t>
            </a:r>
            <a:r>
              <a:rPr dirty="0" baseline="1461" sz="2850" spc="30">
                <a:solidFill>
                  <a:srgbClr val="30333A"/>
                </a:solidFill>
                <a:latin typeface="Microsoft Sans Serif"/>
                <a:cs typeface="Microsoft Sans Serif"/>
              </a:rPr>
              <a:t>Идея</a:t>
            </a:r>
            <a:r>
              <a:rPr dirty="0" baseline="1461" sz="2850" spc="104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baseline="1461" sz="2850">
                <a:solidFill>
                  <a:srgbClr val="30333A"/>
                </a:solidFill>
                <a:latin typeface="Microsoft Sans Serif"/>
                <a:cs typeface="Microsoft Sans Serif"/>
              </a:rPr>
              <a:t>Сетевого</a:t>
            </a:r>
            <a:r>
              <a:rPr dirty="0" baseline="1461" sz="2850" spc="1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baseline="1461" sz="2850" spc="22">
                <a:solidFill>
                  <a:srgbClr val="30333A"/>
                </a:solidFill>
                <a:latin typeface="Microsoft Sans Serif"/>
                <a:cs typeface="Microsoft Sans Serif"/>
              </a:rPr>
              <a:t>университета </a:t>
            </a:r>
            <a:r>
              <a:rPr dirty="0" baseline="1461" sz="2850" spc="3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0">
                <a:solidFill>
                  <a:srgbClr val="30333A"/>
                </a:solidFill>
                <a:latin typeface="Microsoft Sans Serif"/>
                <a:cs typeface="Microsoft Sans Serif"/>
              </a:rPr>
              <a:t>инициирована</a:t>
            </a:r>
            <a:r>
              <a:rPr dirty="0" sz="1900" spc="9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0333A"/>
                </a:solidFill>
                <a:latin typeface="Microsoft Sans Serif"/>
                <a:cs typeface="Microsoft Sans Serif"/>
              </a:rPr>
              <a:t>на</a:t>
            </a:r>
            <a:r>
              <a:rPr dirty="0" sz="1900" spc="9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0333A"/>
                </a:solidFill>
                <a:latin typeface="Microsoft Sans Serif"/>
                <a:cs typeface="Microsoft Sans Serif"/>
              </a:rPr>
              <a:t>образовательном </a:t>
            </a:r>
            <a:r>
              <a:rPr dirty="0" sz="1900" spc="-49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5">
                <a:solidFill>
                  <a:srgbClr val="30333A"/>
                </a:solidFill>
                <a:latin typeface="Microsoft Sans Serif"/>
                <a:cs typeface="Microsoft Sans Serif"/>
              </a:rPr>
              <a:t>интенсиве</a:t>
            </a:r>
            <a:r>
              <a:rPr dirty="0" sz="19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30333A"/>
                </a:solidFill>
                <a:latin typeface="Microsoft Sans Serif"/>
                <a:cs typeface="Microsoft Sans Serif"/>
              </a:rPr>
              <a:t>«Архипелаг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5">
                <a:solidFill>
                  <a:srgbClr val="30333A"/>
                </a:solidFill>
                <a:latin typeface="Microsoft Sans Serif"/>
                <a:cs typeface="Microsoft Sans Serif"/>
              </a:rPr>
              <a:t>2121», </a:t>
            </a:r>
            <a:r>
              <a:rPr dirty="0" sz="1900" spc="3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30333A"/>
                </a:solidFill>
                <a:latin typeface="Microsoft Sans Serif"/>
                <a:cs typeface="Microsoft Sans Serif"/>
              </a:rPr>
              <a:t>проведенном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30333A"/>
                </a:solidFill>
                <a:latin typeface="Microsoft Sans Serif"/>
                <a:cs typeface="Microsoft Sans Serif"/>
              </a:rPr>
              <a:t>в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0333A"/>
                </a:solidFill>
                <a:latin typeface="Microsoft Sans Serif"/>
                <a:cs typeface="Microsoft Sans Serif"/>
              </a:rPr>
              <a:t>рамках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30333A"/>
                </a:solidFill>
                <a:latin typeface="Microsoft Sans Serif"/>
                <a:cs typeface="Microsoft Sans Serif"/>
              </a:rPr>
              <a:t>программы </a:t>
            </a:r>
            <a:r>
              <a:rPr dirty="0" sz="1900" spc="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35">
                <a:solidFill>
                  <a:srgbClr val="30333A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9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30333A"/>
                </a:solidFill>
                <a:latin typeface="Microsoft Sans Serif"/>
                <a:cs typeface="Microsoft Sans Serif"/>
              </a:rPr>
              <a:t>науки</a:t>
            </a:r>
            <a:r>
              <a:rPr dirty="0" sz="19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5">
                <a:solidFill>
                  <a:srgbClr val="30333A"/>
                </a:solidFill>
                <a:latin typeface="Microsoft Sans Serif"/>
                <a:cs typeface="Microsoft Sans Serif"/>
              </a:rPr>
              <a:t>технологий.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416" y="4318000"/>
            <a:ext cx="4131310" cy="171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dirty="0" sz="1900" spc="15">
                <a:solidFill>
                  <a:srgbClr val="40444D"/>
                </a:solidFill>
                <a:latin typeface="Microsoft Sans Serif"/>
                <a:cs typeface="Microsoft Sans Serif"/>
              </a:rPr>
              <a:t>На</a:t>
            </a:r>
            <a:r>
              <a:rPr dirty="0" sz="1900" spc="7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40444D"/>
                </a:solidFill>
                <a:latin typeface="Microsoft Sans Serif"/>
                <a:cs typeface="Microsoft Sans Serif"/>
              </a:rPr>
              <a:t>образовательном</a:t>
            </a:r>
            <a:r>
              <a:rPr dirty="0" sz="1900" spc="8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40444D"/>
                </a:solidFill>
                <a:latin typeface="Microsoft Sans Serif"/>
                <a:cs typeface="Microsoft Sans Serif"/>
              </a:rPr>
              <a:t>треке</a:t>
            </a:r>
            <a:endParaRPr sz="1900">
              <a:latin typeface="Microsoft Sans Serif"/>
              <a:cs typeface="Microsoft Sans Serif"/>
            </a:endParaRPr>
          </a:p>
          <a:p>
            <a:pPr marL="12700" marR="913765">
              <a:lnSpc>
                <a:spcPct val="78900"/>
              </a:lnSpc>
              <a:spcBef>
                <a:spcPts val="290"/>
              </a:spcBef>
            </a:pPr>
            <a:r>
              <a:rPr dirty="0" sz="1900">
                <a:solidFill>
                  <a:srgbClr val="40444D"/>
                </a:solidFill>
                <a:latin typeface="Microsoft Sans Serif"/>
                <a:cs typeface="Microsoft Sans Serif"/>
              </a:rPr>
              <a:t>«Наукоемкие</a:t>
            </a:r>
            <a:r>
              <a:rPr dirty="0" sz="1900" spc="6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5">
                <a:solidFill>
                  <a:srgbClr val="40444D"/>
                </a:solidFill>
                <a:latin typeface="Microsoft Sans Serif"/>
                <a:cs typeface="Microsoft Sans Serif"/>
              </a:rPr>
              <a:t>территории» </a:t>
            </a:r>
            <a:r>
              <a:rPr dirty="0" sz="1900" spc="3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5">
                <a:solidFill>
                  <a:srgbClr val="30333A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900" spc="5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5">
                <a:solidFill>
                  <a:srgbClr val="30333A"/>
                </a:solidFill>
                <a:latin typeface="Microsoft Sans Serif"/>
                <a:cs typeface="Microsoft Sans Serif"/>
              </a:rPr>
              <a:t>проведена</a:t>
            </a:r>
            <a:r>
              <a:rPr dirty="0" sz="1900" spc="5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0">
                <a:solidFill>
                  <a:srgbClr val="30333A"/>
                </a:solidFill>
                <a:latin typeface="Microsoft Sans Serif"/>
                <a:cs typeface="Microsoft Sans Serif"/>
              </a:rPr>
              <a:t>первичная</a:t>
            </a:r>
            <a:endParaRPr sz="1900">
              <a:latin typeface="Microsoft Sans Serif"/>
              <a:cs typeface="Microsoft Sans Serif"/>
            </a:endParaRPr>
          </a:p>
          <a:p>
            <a:pPr marL="12700" marR="5080">
              <a:lnSpc>
                <a:spcPct val="78900"/>
              </a:lnSpc>
            </a:pPr>
            <a:r>
              <a:rPr dirty="0" sz="1900" spc="10">
                <a:solidFill>
                  <a:srgbClr val="30333A"/>
                </a:solidFill>
                <a:latin typeface="Microsoft Sans Serif"/>
                <a:cs typeface="Microsoft Sans Serif"/>
              </a:rPr>
              <a:t>проработка</a:t>
            </a:r>
            <a:r>
              <a:rPr dirty="0" sz="19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0333A"/>
                </a:solidFill>
                <a:latin typeface="Microsoft Sans Serif"/>
                <a:cs typeface="Microsoft Sans Serif"/>
              </a:rPr>
              <a:t>концепции</a:t>
            </a:r>
            <a:r>
              <a:rPr dirty="0" sz="19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0">
                <a:solidFill>
                  <a:srgbClr val="E81D24"/>
                </a:solidFill>
                <a:latin typeface="Microsoft Sans Serif"/>
                <a:cs typeface="Microsoft Sans Serif"/>
              </a:rPr>
              <a:t>совместно</a:t>
            </a:r>
            <a:r>
              <a:rPr dirty="0" sz="1900" spc="80">
                <a:solidFill>
                  <a:srgbClr val="E81D24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E81D24"/>
                </a:solidFill>
                <a:latin typeface="Microsoft Sans Serif"/>
                <a:cs typeface="Microsoft Sans Serif"/>
              </a:rPr>
              <a:t>с </a:t>
            </a:r>
            <a:r>
              <a:rPr dirty="0" sz="1900" spc="-484">
                <a:solidFill>
                  <a:srgbClr val="E81D24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0">
                <a:solidFill>
                  <a:srgbClr val="E81D24"/>
                </a:solidFill>
                <a:latin typeface="Microsoft Sans Serif"/>
                <a:cs typeface="Microsoft Sans Serif"/>
              </a:rPr>
              <a:t>администрациями</a:t>
            </a:r>
            <a:r>
              <a:rPr dirty="0" sz="1900" spc="70">
                <a:solidFill>
                  <a:srgbClr val="E81D24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E81D24"/>
                </a:solidFill>
                <a:latin typeface="Microsoft Sans Serif"/>
                <a:cs typeface="Microsoft Sans Serif"/>
              </a:rPr>
              <a:t>наукоградов</a:t>
            </a:r>
            <a:endParaRPr sz="1900">
              <a:latin typeface="Microsoft Sans Serif"/>
              <a:cs typeface="Microsoft Sans Serif"/>
            </a:endParaRPr>
          </a:p>
          <a:p>
            <a:pPr marL="12700" marR="1492885">
              <a:lnSpc>
                <a:spcPct val="78900"/>
              </a:lnSpc>
              <a:spcBef>
                <a:spcPts val="95"/>
              </a:spcBef>
            </a:pPr>
            <a:r>
              <a:rPr dirty="0" sz="1900" spc="-5">
                <a:solidFill>
                  <a:srgbClr val="E81D24"/>
                </a:solidFill>
                <a:latin typeface="Microsoft Sans Serif"/>
                <a:cs typeface="Microsoft Sans Serif"/>
              </a:rPr>
              <a:t>и</a:t>
            </a:r>
            <a:r>
              <a:rPr dirty="0" sz="1900" spc="25">
                <a:solidFill>
                  <a:srgbClr val="E81D24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E81D24"/>
                </a:solidFill>
                <a:latin typeface="Microsoft Sans Serif"/>
                <a:cs typeface="Microsoft Sans Serif"/>
              </a:rPr>
              <a:t>исследовательскими </a:t>
            </a:r>
            <a:r>
              <a:rPr dirty="0" sz="1900" spc="-490">
                <a:solidFill>
                  <a:srgbClr val="E81D24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5">
                <a:solidFill>
                  <a:srgbClr val="E81D24"/>
                </a:solidFill>
                <a:latin typeface="Microsoft Sans Serif"/>
                <a:cs typeface="Microsoft Sans Serif"/>
              </a:rPr>
              <a:t>институтами.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285" y="6308344"/>
            <a:ext cx="4256405" cy="170180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96545" marR="5080" indent="-284480">
              <a:lnSpc>
                <a:spcPct val="79700"/>
              </a:lnSpc>
              <a:spcBef>
                <a:spcPts val="484"/>
              </a:spcBef>
              <a:tabLst>
                <a:tab pos="296545" algn="l"/>
              </a:tabLst>
            </a:pPr>
            <a:r>
              <a:rPr dirty="0" sz="2000" spc="525">
                <a:solidFill>
                  <a:srgbClr val="E91C22"/>
                </a:solidFill>
                <a:latin typeface="Microsoft Sans Serif"/>
                <a:cs typeface="Microsoft Sans Serif"/>
              </a:rPr>
              <a:t>–	</a:t>
            </a:r>
            <a:r>
              <a:rPr dirty="0" baseline="1461" sz="2850" spc="7">
                <a:solidFill>
                  <a:srgbClr val="30333A"/>
                </a:solidFill>
                <a:latin typeface="Microsoft Sans Serif"/>
                <a:cs typeface="Microsoft Sans Serif"/>
              </a:rPr>
              <a:t>По</a:t>
            </a:r>
            <a:r>
              <a:rPr dirty="0" baseline="1461" sz="2850" spc="112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baseline="1461" sz="2850" spc="-22">
                <a:solidFill>
                  <a:srgbClr val="30333A"/>
                </a:solidFill>
                <a:latin typeface="Microsoft Sans Serif"/>
                <a:cs typeface="Microsoft Sans Serif"/>
              </a:rPr>
              <a:t>результатам</a:t>
            </a:r>
            <a:r>
              <a:rPr dirty="0" baseline="1461" sz="2850" spc="1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baseline="1461" sz="2850" spc="7">
                <a:solidFill>
                  <a:srgbClr val="30333A"/>
                </a:solidFill>
                <a:latin typeface="Microsoft Sans Serif"/>
                <a:cs typeface="Microsoft Sans Serif"/>
              </a:rPr>
              <a:t>Наблюдательного </a:t>
            </a:r>
            <a:r>
              <a:rPr dirty="0" baseline="1461" sz="2850" spc="-727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30333A"/>
                </a:solidFill>
                <a:latin typeface="Microsoft Sans Serif"/>
                <a:cs typeface="Microsoft Sans Serif"/>
              </a:rPr>
              <a:t>совета</a:t>
            </a:r>
            <a:r>
              <a:rPr dirty="0" sz="19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30333A"/>
                </a:solidFill>
                <a:latin typeface="Microsoft Sans Serif"/>
                <a:cs typeface="Microsoft Sans Serif"/>
              </a:rPr>
              <a:t>АСИ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30333A"/>
                </a:solidFill>
                <a:latin typeface="Microsoft Sans Serif"/>
                <a:cs typeface="Microsoft Sans Serif"/>
              </a:rPr>
              <a:t>от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5">
                <a:solidFill>
                  <a:srgbClr val="30333A"/>
                </a:solidFill>
                <a:latin typeface="Microsoft Sans Serif"/>
                <a:cs typeface="Microsoft Sans Serif"/>
              </a:rPr>
              <a:t>16.12.2021</a:t>
            </a:r>
            <a:r>
              <a:rPr dirty="0" sz="19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75">
                <a:solidFill>
                  <a:srgbClr val="30333A"/>
                </a:solidFill>
                <a:latin typeface="Microsoft Sans Serif"/>
                <a:cs typeface="Microsoft Sans Serif"/>
              </a:rPr>
              <a:t>г., </a:t>
            </a:r>
            <a:r>
              <a:rPr dirty="0" sz="1900" spc="-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0333A"/>
                </a:solidFill>
                <a:latin typeface="Microsoft Sans Serif"/>
                <a:cs typeface="Microsoft Sans Serif"/>
              </a:rPr>
              <a:t>Президентом </a:t>
            </a:r>
            <a:r>
              <a:rPr dirty="0" sz="1900" spc="-85">
                <a:solidFill>
                  <a:srgbClr val="30333A"/>
                </a:solidFill>
                <a:latin typeface="Microsoft Sans Serif"/>
                <a:cs typeface="Microsoft Sans Serif"/>
              </a:rPr>
              <a:t>РФ</a:t>
            </a:r>
            <a:r>
              <a:rPr dirty="0" sz="1900" spc="-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30">
                <a:solidFill>
                  <a:srgbClr val="30333A"/>
                </a:solidFill>
                <a:latin typeface="Microsoft Sans Serif"/>
                <a:cs typeface="Microsoft Sans Serif"/>
              </a:rPr>
              <a:t>было </a:t>
            </a:r>
            <a:r>
              <a:rPr dirty="0" sz="1900" spc="15">
                <a:solidFill>
                  <a:srgbClr val="30333A"/>
                </a:solidFill>
                <a:latin typeface="Microsoft Sans Serif"/>
                <a:cs typeface="Microsoft Sans Serif"/>
              </a:rPr>
              <a:t>поручено </a:t>
            </a:r>
            <a:r>
              <a:rPr dirty="0" sz="1900" spc="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0333A"/>
                </a:solidFill>
                <a:latin typeface="Microsoft Sans Serif"/>
                <a:cs typeface="Microsoft Sans Serif"/>
              </a:rPr>
              <a:t>разработать</a:t>
            </a:r>
            <a:r>
              <a:rPr dirty="0" sz="19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0333A"/>
                </a:solidFill>
                <a:latin typeface="Microsoft Sans Serif"/>
                <a:cs typeface="Microsoft Sans Serif"/>
              </a:rPr>
              <a:t>концепцию</a:t>
            </a:r>
            <a:r>
              <a:rPr dirty="0" sz="1900" spc="9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30333A"/>
                </a:solidFill>
                <a:latin typeface="Microsoft Sans Serif"/>
                <a:cs typeface="Microsoft Sans Serif"/>
              </a:rPr>
              <a:t>Сетевого </a:t>
            </a:r>
            <a:r>
              <a:rPr dirty="0" sz="1900" spc="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5">
                <a:solidFill>
                  <a:srgbClr val="30333A"/>
                </a:solidFill>
                <a:latin typeface="Microsoft Sans Serif"/>
                <a:cs typeface="Microsoft Sans Serif"/>
              </a:rPr>
              <a:t>университета,</a:t>
            </a:r>
            <a:r>
              <a:rPr dirty="0" sz="19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0333A"/>
                </a:solidFill>
                <a:latin typeface="Microsoft Sans Serif"/>
                <a:cs typeface="Microsoft Sans Serif"/>
              </a:rPr>
              <a:t>включая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30333A"/>
                </a:solidFill>
                <a:latin typeface="Microsoft Sans Serif"/>
                <a:cs typeface="Microsoft Sans Serif"/>
              </a:rPr>
              <a:t>его </a:t>
            </a:r>
            <a:r>
              <a:rPr dirty="0" sz="1900" spc="-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30333A"/>
                </a:solidFill>
                <a:latin typeface="Microsoft Sans Serif"/>
                <a:cs typeface="Microsoft Sans Serif"/>
              </a:rPr>
              <a:t>образовательную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0">
                <a:solidFill>
                  <a:srgbClr val="30333A"/>
                </a:solidFill>
                <a:latin typeface="Microsoft Sans Serif"/>
                <a:cs typeface="Microsoft Sans Serif"/>
              </a:rPr>
              <a:t>финансовую </a:t>
            </a:r>
            <a:r>
              <a:rPr dirty="0" sz="1900" spc="2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0333A"/>
                </a:solidFill>
                <a:latin typeface="Microsoft Sans Serif"/>
                <a:cs typeface="Microsoft Sans Serif"/>
              </a:rPr>
              <a:t>модели.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1416" y="8280400"/>
            <a:ext cx="3737610" cy="147066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560"/>
              </a:spcBef>
            </a:pPr>
            <a:r>
              <a:rPr dirty="0" sz="1900" spc="15">
                <a:solidFill>
                  <a:srgbClr val="30333A"/>
                </a:solidFill>
                <a:latin typeface="Microsoft Sans Serif"/>
                <a:cs typeface="Microsoft Sans Serif"/>
              </a:rPr>
              <a:t>На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0">
                <a:solidFill>
                  <a:srgbClr val="30333A"/>
                </a:solidFill>
                <a:latin typeface="Microsoft Sans Serif"/>
                <a:cs typeface="Microsoft Sans Serif"/>
              </a:rPr>
              <a:t>данный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30333A"/>
                </a:solidFill>
                <a:latin typeface="Microsoft Sans Serif"/>
                <a:cs typeface="Microsoft Sans Serif"/>
              </a:rPr>
              <a:t>момент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0333A"/>
                </a:solidFill>
                <a:latin typeface="Microsoft Sans Serif"/>
                <a:cs typeface="Microsoft Sans Serif"/>
              </a:rPr>
              <a:t>концепция </a:t>
            </a:r>
            <a:r>
              <a:rPr dirty="0" sz="1900" spc="1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30333A"/>
                </a:solidFill>
                <a:latin typeface="Microsoft Sans Serif"/>
                <a:cs typeface="Microsoft Sans Serif"/>
              </a:rPr>
              <a:t>Сетевого</a:t>
            </a:r>
            <a:r>
              <a:rPr dirty="0" sz="19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5">
                <a:solidFill>
                  <a:srgbClr val="30333A"/>
                </a:solidFill>
                <a:latin typeface="Microsoft Sans Serif"/>
                <a:cs typeface="Microsoft Sans Serif"/>
              </a:rPr>
              <a:t>университета </a:t>
            </a:r>
            <a:r>
              <a:rPr dirty="0" sz="1900" spc="20">
                <a:solidFill>
                  <a:srgbClr val="30333A"/>
                </a:solidFill>
                <a:latin typeface="Microsoft Sans Serif"/>
                <a:cs typeface="Microsoft Sans Serif"/>
              </a:rPr>
              <a:t> согласована</a:t>
            </a:r>
            <a:r>
              <a:rPr dirty="0" sz="19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30333A"/>
                </a:solidFill>
                <a:latin typeface="Microsoft Sans Serif"/>
                <a:cs typeface="Microsoft Sans Serif"/>
              </a:rPr>
              <a:t>с</a:t>
            </a:r>
            <a:r>
              <a:rPr dirty="0" sz="19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30333A"/>
                </a:solidFill>
                <a:latin typeface="Microsoft Sans Serif"/>
                <a:cs typeface="Microsoft Sans Serif"/>
              </a:rPr>
              <a:t>Минобрнауки </a:t>
            </a:r>
            <a:r>
              <a:rPr dirty="0" sz="1900" spc="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30333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19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5">
                <a:solidFill>
                  <a:srgbClr val="30333A"/>
                </a:solidFill>
                <a:latin typeface="Microsoft Sans Serif"/>
                <a:cs typeface="Microsoft Sans Serif"/>
              </a:rPr>
              <a:t>находится</a:t>
            </a:r>
            <a:r>
              <a:rPr dirty="0" sz="19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30333A"/>
                </a:solidFill>
                <a:latin typeface="Microsoft Sans Serif"/>
                <a:cs typeface="Microsoft Sans Serif"/>
              </a:rPr>
              <a:t>на </a:t>
            </a:r>
            <a:r>
              <a:rPr dirty="0" sz="1900" spc="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0">
                <a:solidFill>
                  <a:srgbClr val="30333A"/>
                </a:solidFill>
                <a:latin typeface="Microsoft Sans Serif"/>
                <a:cs typeface="Microsoft Sans Serif"/>
              </a:rPr>
              <a:t>рассмотрении</a:t>
            </a:r>
            <a:r>
              <a:rPr dirty="0" sz="19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30333A"/>
                </a:solidFill>
                <a:latin typeface="Microsoft Sans Serif"/>
                <a:cs typeface="Microsoft Sans Serif"/>
              </a:rPr>
              <a:t>в</a:t>
            </a:r>
            <a:r>
              <a:rPr dirty="0" sz="19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0">
                <a:solidFill>
                  <a:srgbClr val="30333A"/>
                </a:solidFill>
                <a:latin typeface="Microsoft Sans Serif"/>
                <a:cs typeface="Microsoft Sans Serif"/>
              </a:rPr>
              <a:t>администрации </a:t>
            </a:r>
            <a:r>
              <a:rPr dirty="0" sz="1900" spc="-484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30333A"/>
                </a:solidFill>
                <a:latin typeface="Microsoft Sans Serif"/>
                <a:cs typeface="Microsoft Sans Serif"/>
              </a:rPr>
              <a:t>президента</a:t>
            </a:r>
            <a:r>
              <a:rPr dirty="0" sz="19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45">
                <a:solidFill>
                  <a:srgbClr val="30333A"/>
                </a:solidFill>
                <a:latin typeface="Microsoft Sans Serif"/>
                <a:cs typeface="Microsoft Sans Serif"/>
              </a:rPr>
              <a:t>РФ.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5464" y="2217419"/>
            <a:ext cx="30054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0">
                <a:solidFill>
                  <a:srgbClr val="E91C22"/>
                </a:solidFill>
                <a:latin typeface="Microsoft Sans Serif"/>
                <a:cs typeface="Microsoft Sans Serif"/>
              </a:rPr>
              <a:t>Архипелаг </a:t>
            </a:r>
            <a:r>
              <a:rPr dirty="0" sz="3200" spc="-5">
                <a:solidFill>
                  <a:srgbClr val="E91C22"/>
                </a:solidFill>
                <a:latin typeface="Microsoft Sans Serif"/>
                <a:cs typeface="Microsoft Sans Serif"/>
              </a:rPr>
              <a:t>2121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3612" y="4140707"/>
            <a:ext cx="4615180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выделяющих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не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только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наукограды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с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формальным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статусом,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но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другие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30333A"/>
                </a:solidFill>
                <a:latin typeface="Microsoft Sans Serif"/>
                <a:cs typeface="Microsoft Sans Serif"/>
              </a:rPr>
              <a:t>наукоемкие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территории.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рамках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75">
                <a:solidFill>
                  <a:srgbClr val="30333A"/>
                </a:solidFill>
                <a:latin typeface="Microsoft Sans Serif"/>
                <a:cs typeface="Microsoft Sans Serif"/>
              </a:rPr>
              <a:t>ФП </a:t>
            </a:r>
            <a:r>
              <a:rPr dirty="0" sz="2000" spc="-5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30333A"/>
                </a:solidFill>
                <a:latin typeface="Microsoft Sans Serif"/>
                <a:cs typeface="Microsoft Sans Serif"/>
              </a:rPr>
              <a:t>возможны</a:t>
            </a:r>
            <a:r>
              <a:rPr dirty="0" sz="2000" spc="5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дополнительные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ресурсы </a:t>
            </a:r>
            <a:r>
              <a:rPr dirty="0" sz="2000" spc="2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инфраструктурную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5">
                <a:solidFill>
                  <a:srgbClr val="30333A"/>
                </a:solidFill>
                <a:latin typeface="Microsoft Sans Serif"/>
                <a:cs typeface="Microsoft Sans Serif"/>
              </a:rPr>
              <a:t>составляющую </a:t>
            </a:r>
            <a:r>
              <a:rPr dirty="0" sz="2000" spc="-5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(общежития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5">
                <a:solidFill>
                  <a:srgbClr val="30333A"/>
                </a:solidFill>
                <a:latin typeface="Microsoft Sans Serif"/>
                <a:cs typeface="Microsoft Sans Serif"/>
              </a:rPr>
              <a:t>т.п.)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0514" y="2921507"/>
            <a:ext cx="442595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270" marR="5080" indent="-243204">
              <a:lnSpc>
                <a:spcPct val="100000"/>
              </a:lnSpc>
              <a:spcBef>
                <a:spcPts val="100"/>
              </a:spcBef>
            </a:pP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1</a:t>
            </a:r>
            <a:r>
              <a:rPr dirty="0" sz="2000">
                <a:solidFill>
                  <a:srgbClr val="E91C22"/>
                </a:solidFill>
                <a:latin typeface="Microsoft Sans Serif"/>
                <a:cs typeface="Microsoft Sans Serif"/>
              </a:rPr>
              <a:t>.</a:t>
            </a:r>
            <a:r>
              <a:rPr dirty="0" sz="2000" spc="-3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35" b="1">
                <a:solidFill>
                  <a:srgbClr val="E91C22"/>
                </a:solidFill>
                <a:latin typeface="Arial"/>
                <a:cs typeface="Arial"/>
              </a:rPr>
              <a:t>Н</a:t>
            </a:r>
            <a:r>
              <a:rPr dirty="0" sz="2000" spc="30" b="1">
                <a:solidFill>
                  <a:srgbClr val="E91C22"/>
                </a:solidFill>
                <a:latin typeface="Arial"/>
                <a:cs typeface="Arial"/>
              </a:rPr>
              <a:t>о</a:t>
            </a:r>
            <a:r>
              <a:rPr dirty="0" sz="2000" spc="20" b="1">
                <a:solidFill>
                  <a:srgbClr val="E91C22"/>
                </a:solidFill>
                <a:latin typeface="Arial"/>
                <a:cs typeface="Arial"/>
              </a:rPr>
              <a:t>в</a:t>
            </a:r>
            <a:r>
              <a:rPr dirty="0" sz="2000" spc="30" b="1">
                <a:solidFill>
                  <a:srgbClr val="E91C22"/>
                </a:solidFill>
                <a:latin typeface="Arial"/>
                <a:cs typeface="Arial"/>
              </a:rPr>
              <a:t>ы</a:t>
            </a:r>
            <a:r>
              <a:rPr dirty="0" sz="2000" b="1">
                <a:solidFill>
                  <a:srgbClr val="E91C22"/>
                </a:solidFill>
                <a:latin typeface="Arial"/>
                <a:cs typeface="Arial"/>
              </a:rPr>
              <a:t>е</a:t>
            </a:r>
            <a:r>
              <a:rPr dirty="0" sz="2000" spc="50" b="1">
                <a:solidFill>
                  <a:srgbClr val="E91C22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E91C22"/>
                </a:solidFill>
                <a:latin typeface="Arial"/>
                <a:cs typeface="Arial"/>
              </a:rPr>
              <a:t>з</a:t>
            </a:r>
            <a:r>
              <a:rPr dirty="0" sz="2000" spc="25" b="1">
                <a:solidFill>
                  <a:srgbClr val="E91C22"/>
                </a:solidFill>
                <a:latin typeface="Arial"/>
                <a:cs typeface="Arial"/>
              </a:rPr>
              <a:t>а</a:t>
            </a:r>
            <a:r>
              <a:rPr dirty="0" sz="2000" spc="30" b="1">
                <a:solidFill>
                  <a:srgbClr val="E91C22"/>
                </a:solidFill>
                <a:latin typeface="Arial"/>
                <a:cs typeface="Arial"/>
              </a:rPr>
              <a:t>д</a:t>
            </a:r>
            <a:r>
              <a:rPr dirty="0" sz="2000" spc="-25" b="1">
                <a:solidFill>
                  <a:srgbClr val="E91C22"/>
                </a:solidFill>
                <a:latin typeface="Arial"/>
                <a:cs typeface="Arial"/>
              </a:rPr>
              <a:t>а</a:t>
            </a:r>
            <a:r>
              <a:rPr dirty="0" sz="2000" spc="30" b="1">
                <a:solidFill>
                  <a:srgbClr val="E91C22"/>
                </a:solidFill>
                <a:latin typeface="Arial"/>
                <a:cs typeface="Arial"/>
              </a:rPr>
              <a:t>ч</a:t>
            </a:r>
            <a:r>
              <a:rPr dirty="0" sz="2000" b="1">
                <a:solidFill>
                  <a:srgbClr val="E91C22"/>
                </a:solidFill>
                <a:latin typeface="Arial"/>
                <a:cs typeface="Arial"/>
              </a:rPr>
              <a:t>и</a:t>
            </a:r>
            <a:r>
              <a:rPr dirty="0" sz="2000" spc="55" b="1">
                <a:solidFill>
                  <a:srgbClr val="E91C22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30333A"/>
                </a:solidFill>
                <a:latin typeface="Microsoft Sans Serif"/>
                <a:cs typeface="Microsoft Sans Serif"/>
              </a:rPr>
              <a:t>дл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я</a:t>
            </a:r>
            <a:r>
              <a:rPr dirty="0" sz="20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0">
                <a:solidFill>
                  <a:srgbClr val="30333A"/>
                </a:solidFill>
                <a:latin typeface="Microsoft Sans Serif"/>
                <a:cs typeface="Microsoft Sans Serif"/>
              </a:rPr>
              <a:t>Ф</a:t>
            </a:r>
            <a:r>
              <a:rPr dirty="0" sz="2000" spc="-15">
                <a:solidFill>
                  <a:srgbClr val="30333A"/>
                </a:solidFill>
                <a:latin typeface="Microsoft Sans Serif"/>
                <a:cs typeface="Microsoft Sans Serif"/>
              </a:rPr>
              <a:t>е</a:t>
            </a:r>
            <a:r>
              <a:rPr dirty="0" sz="2000" spc="25">
                <a:solidFill>
                  <a:srgbClr val="30333A"/>
                </a:solidFill>
                <a:latin typeface="Microsoft Sans Serif"/>
                <a:cs typeface="Microsoft Sans Serif"/>
              </a:rPr>
              <a:t>де</a:t>
            </a:r>
            <a:r>
              <a:rPr dirty="0" sz="2000" spc="30">
                <a:solidFill>
                  <a:srgbClr val="30333A"/>
                </a:solidFill>
                <a:latin typeface="Microsoft Sans Serif"/>
                <a:cs typeface="Microsoft Sans Serif"/>
              </a:rPr>
              <a:t>ра</a:t>
            </a:r>
            <a:r>
              <a:rPr dirty="0" sz="2000" spc="35">
                <a:solidFill>
                  <a:srgbClr val="30333A"/>
                </a:solidFill>
                <a:latin typeface="Microsoft Sans Serif"/>
                <a:cs typeface="Microsoft Sans Serif"/>
              </a:rPr>
              <a:t>л</a:t>
            </a:r>
            <a:r>
              <a:rPr dirty="0" sz="2000" spc="30">
                <a:solidFill>
                  <a:srgbClr val="30333A"/>
                </a:solidFill>
                <a:latin typeface="Microsoft Sans Serif"/>
                <a:cs typeface="Microsoft Sans Serif"/>
              </a:rPr>
              <a:t>ь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н</a:t>
            </a:r>
            <a:r>
              <a:rPr dirty="0" sz="2000" spc="25">
                <a:solidFill>
                  <a:srgbClr val="30333A"/>
                </a:solidFill>
                <a:latin typeface="Microsoft Sans Serif"/>
                <a:cs typeface="Microsoft Sans Serif"/>
              </a:rPr>
              <a:t>о</a:t>
            </a:r>
            <a:r>
              <a:rPr dirty="0" sz="2000" spc="-60">
                <a:solidFill>
                  <a:srgbClr val="30333A"/>
                </a:solidFill>
                <a:latin typeface="Microsoft Sans Serif"/>
                <a:cs typeface="Microsoft Sans Serif"/>
              </a:rPr>
              <a:t>г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о 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проекта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«Развитие</a:t>
            </a:r>
            <a:r>
              <a:rPr dirty="0" sz="2000" spc="53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наукоградов» </a:t>
            </a:r>
            <a:r>
              <a:rPr dirty="0" sz="2000" spc="-5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запрос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новый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подход</a:t>
            </a:r>
            <a:endParaRPr sz="2000">
              <a:latin typeface="Microsoft Sans Serif"/>
              <a:cs typeface="Microsoft Sans Serif"/>
            </a:endParaRPr>
          </a:p>
          <a:p>
            <a:pPr marL="255270">
              <a:lnSpc>
                <a:spcPct val="100000"/>
              </a:lnSpc>
            </a:pPr>
            <a:r>
              <a:rPr dirty="0" sz="2000" spc="-125">
                <a:solidFill>
                  <a:srgbClr val="30333A"/>
                </a:solidFill>
                <a:latin typeface="Microsoft Sans Serif"/>
                <a:cs typeface="Microsoft Sans Serif"/>
              </a:rPr>
              <a:t>к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классификации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городов,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3835" y="2217419"/>
            <a:ext cx="168973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80">
                <a:solidFill>
                  <a:srgbClr val="E91C22"/>
                </a:solidFill>
                <a:latin typeface="Microsoft Sans Serif"/>
                <a:cs typeface="Microsoft Sans Serif"/>
              </a:rPr>
              <a:t>К</a:t>
            </a:r>
            <a:r>
              <a:rPr dirty="0" sz="3200" spc="-5">
                <a:solidFill>
                  <a:srgbClr val="E91C22"/>
                </a:solidFill>
                <a:latin typeface="Microsoft Sans Serif"/>
                <a:cs typeface="Microsoft Sans Serif"/>
              </a:rPr>
              <a:t>о</a:t>
            </a:r>
            <a:r>
              <a:rPr dirty="0" sz="3200" spc="-20">
                <a:solidFill>
                  <a:srgbClr val="E91C22"/>
                </a:solidFill>
                <a:latin typeface="Microsoft Sans Serif"/>
                <a:cs typeface="Microsoft Sans Serif"/>
              </a:rPr>
              <a:t>н</a:t>
            </a:r>
            <a:r>
              <a:rPr dirty="0" sz="3200" spc="-40">
                <a:solidFill>
                  <a:srgbClr val="E91C22"/>
                </a:solidFill>
                <a:latin typeface="Microsoft Sans Serif"/>
                <a:cs typeface="Microsoft Sans Serif"/>
              </a:rPr>
              <a:t>т</a:t>
            </a:r>
            <a:r>
              <a:rPr dirty="0" sz="3200" spc="-5">
                <a:solidFill>
                  <a:srgbClr val="E91C22"/>
                </a:solidFill>
                <a:latin typeface="Microsoft Sans Serif"/>
                <a:cs typeface="Microsoft Sans Serif"/>
              </a:rPr>
              <a:t>е</a:t>
            </a:r>
            <a:r>
              <a:rPr dirty="0" sz="3200" spc="-165">
                <a:solidFill>
                  <a:srgbClr val="E91C22"/>
                </a:solidFill>
                <a:latin typeface="Microsoft Sans Serif"/>
                <a:cs typeface="Microsoft Sans Serif"/>
              </a:rPr>
              <a:t>к</a:t>
            </a:r>
            <a:r>
              <a:rPr dirty="0" sz="3200">
                <a:solidFill>
                  <a:srgbClr val="E91C22"/>
                </a:solidFill>
                <a:latin typeface="Microsoft Sans Serif"/>
                <a:cs typeface="Microsoft Sans Serif"/>
              </a:rPr>
              <a:t>ст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28148" y="4140707"/>
            <a:ext cx="3886835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фоне</a:t>
            </a:r>
            <a:r>
              <a:rPr dirty="0" sz="2000" spc="5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масштабных</a:t>
            </a:r>
            <a:r>
              <a:rPr dirty="0" sz="2000" spc="5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программ </a:t>
            </a:r>
            <a:r>
              <a:rPr dirty="0" sz="2000" spc="-5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развития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инфраструктуры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5">
                <a:solidFill>
                  <a:srgbClr val="30333A"/>
                </a:solidFill>
                <a:latin typeface="Microsoft Sans Serif"/>
                <a:cs typeface="Microsoft Sans Serif"/>
              </a:rPr>
              <a:t>для </a:t>
            </a:r>
            <a:r>
              <a:rPr dirty="0" sz="2000" spc="3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науки:</a:t>
            </a:r>
            <a:r>
              <a:rPr dirty="0" sz="2000" spc="5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отсутствие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стабильного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притока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молодых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ученых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в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научных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школах,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сформированных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30333A"/>
                </a:solidFill>
                <a:latin typeface="Microsoft Sans Serif"/>
                <a:cs typeface="Microsoft Sans Serif"/>
              </a:rPr>
              <a:t>вокруг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уникальных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научных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объектов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78702" y="2921507"/>
            <a:ext cx="41167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950" marR="5080" indent="-349885">
              <a:lnSpc>
                <a:spcPct val="100000"/>
              </a:lnSpc>
              <a:spcBef>
                <a:spcPts val="100"/>
              </a:spcBef>
              <a:tabLst>
                <a:tab pos="361950" algn="l"/>
              </a:tabLst>
            </a:pP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2.	</a:t>
            </a:r>
            <a:r>
              <a:rPr dirty="0" sz="2000" spc="15" b="1">
                <a:solidFill>
                  <a:srgbClr val="E91C22"/>
                </a:solidFill>
                <a:latin typeface="Arial"/>
                <a:cs typeface="Arial"/>
              </a:rPr>
              <a:t>Потребность</a:t>
            </a:r>
            <a:r>
              <a:rPr dirty="0" sz="2000" spc="30" b="1">
                <a:solidFill>
                  <a:srgbClr val="E91C22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E91C22"/>
                </a:solidFill>
                <a:latin typeface="Arial"/>
                <a:cs typeface="Arial"/>
              </a:rPr>
              <a:t>в</a:t>
            </a:r>
            <a:r>
              <a:rPr dirty="0" sz="2000" spc="30" b="1">
                <a:solidFill>
                  <a:srgbClr val="E91C22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E91C22"/>
                </a:solidFill>
                <a:latin typeface="Arial"/>
                <a:cs typeface="Arial"/>
              </a:rPr>
              <a:t>обновлении </a:t>
            </a:r>
            <a:r>
              <a:rPr dirty="0" sz="2000" spc="25" b="1">
                <a:solidFill>
                  <a:srgbClr val="E91C22"/>
                </a:solidFill>
                <a:latin typeface="Arial"/>
                <a:cs typeface="Arial"/>
              </a:rPr>
              <a:t> научных</a:t>
            </a:r>
            <a:r>
              <a:rPr dirty="0" sz="2000" spc="50" b="1">
                <a:solidFill>
                  <a:srgbClr val="E91C22"/>
                </a:solidFill>
                <a:latin typeface="Arial"/>
                <a:cs typeface="Arial"/>
              </a:rPr>
              <a:t> </a:t>
            </a:r>
            <a:r>
              <a:rPr dirty="0" sz="2000" spc="25" b="1">
                <a:solidFill>
                  <a:srgbClr val="E91C22"/>
                </a:solidFill>
                <a:latin typeface="Arial"/>
                <a:cs typeface="Arial"/>
              </a:rPr>
              <a:t>кадров </a:t>
            </a:r>
            <a:r>
              <a:rPr dirty="0" sz="2000" spc="30" b="1">
                <a:solidFill>
                  <a:srgbClr val="E91C22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исследовательских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институтов </a:t>
            </a:r>
            <a:r>
              <a:rPr dirty="0" sz="2000" spc="-5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30333A"/>
                </a:solidFill>
                <a:latin typeface="Microsoft Sans Serif"/>
                <a:cs typeface="Microsoft Sans Serif"/>
              </a:rPr>
              <a:t>наукоемких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территорий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5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30333A"/>
                </a:solidFill>
                <a:latin typeface="Microsoft Sans Serif"/>
                <a:cs typeface="Microsoft Sans Serif"/>
              </a:rPr>
              <a:t>РАН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19375" y="2921507"/>
            <a:ext cx="4307205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950" marR="5080" indent="-349885">
              <a:lnSpc>
                <a:spcPct val="100000"/>
              </a:lnSpc>
              <a:spcBef>
                <a:spcPts val="100"/>
              </a:spcBef>
              <a:tabLst>
                <a:tab pos="361950" algn="l"/>
              </a:tabLst>
            </a:pP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3.	</a:t>
            </a:r>
            <a:r>
              <a:rPr dirty="0" sz="2000" spc="15" b="1">
                <a:solidFill>
                  <a:srgbClr val="E91C22"/>
                </a:solidFill>
                <a:latin typeface="Arial"/>
                <a:cs typeface="Arial"/>
              </a:rPr>
              <a:t>Отсутствие</a:t>
            </a:r>
            <a:r>
              <a:rPr dirty="0" sz="2000" spc="45" b="1">
                <a:solidFill>
                  <a:srgbClr val="E91C22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E91C22"/>
                </a:solidFill>
                <a:latin typeface="Arial"/>
                <a:cs typeface="Arial"/>
              </a:rPr>
              <a:t>единого </a:t>
            </a:r>
            <a:r>
              <a:rPr dirty="0" sz="2000" spc="25" b="1">
                <a:solidFill>
                  <a:srgbClr val="E91C22"/>
                </a:solidFill>
                <a:latin typeface="Arial"/>
                <a:cs typeface="Arial"/>
              </a:rPr>
              <a:t> </a:t>
            </a:r>
            <a:r>
              <a:rPr dirty="0" sz="2000" spc="15" b="1">
                <a:solidFill>
                  <a:srgbClr val="E91C22"/>
                </a:solidFill>
                <a:latin typeface="Arial"/>
                <a:cs typeface="Arial"/>
              </a:rPr>
              <a:t>системного</a:t>
            </a:r>
            <a:r>
              <a:rPr dirty="0" sz="2000" spc="40" b="1">
                <a:solidFill>
                  <a:srgbClr val="E91C22"/>
                </a:solidFill>
                <a:latin typeface="Arial"/>
                <a:cs typeface="Arial"/>
              </a:rPr>
              <a:t> </a:t>
            </a:r>
            <a:r>
              <a:rPr dirty="0" sz="2000" spc="20" b="1">
                <a:solidFill>
                  <a:srgbClr val="E91C22"/>
                </a:solidFill>
                <a:latin typeface="Arial"/>
                <a:cs typeface="Arial"/>
              </a:rPr>
              <a:t>платформенного </a:t>
            </a:r>
            <a:r>
              <a:rPr dirty="0" sz="2000" spc="25" b="1">
                <a:solidFill>
                  <a:srgbClr val="E91C22"/>
                </a:solidFill>
                <a:latin typeface="Arial"/>
                <a:cs typeface="Arial"/>
              </a:rPr>
              <a:t> решения</a:t>
            </a:r>
            <a:r>
              <a:rPr dirty="0" sz="2000" spc="40" b="1">
                <a:solidFill>
                  <a:srgbClr val="E91C2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позволяющего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интегрировать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отдельные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 сетевые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магистратуры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30333A"/>
                </a:solidFill>
                <a:latin typeface="Microsoft Sans Serif"/>
                <a:cs typeface="Microsoft Sans Serif"/>
              </a:rPr>
              <a:t>между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 вузами,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30333A"/>
                </a:solidFill>
                <a:latin typeface="Microsoft Sans Serif"/>
                <a:cs typeface="Microsoft Sans Serif"/>
              </a:rPr>
              <a:t>том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по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методологии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Университета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2035 </a:t>
            </a:r>
            <a:r>
              <a:rPr dirty="0" sz="2000" spc="-5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по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30333A"/>
                </a:solidFill>
                <a:latin typeface="Microsoft Sans Serif"/>
                <a:cs typeface="Microsoft Sans Serif"/>
              </a:rPr>
              <a:t>сквозным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технологиям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НТИ.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60555" y="2544416"/>
            <a:ext cx="644525" cy="0"/>
          </a:xfrm>
          <a:custGeom>
            <a:avLst/>
            <a:gdLst/>
            <a:ahLst/>
            <a:cxnLst/>
            <a:rect l="l" t="t" r="r" b="b"/>
            <a:pathLst>
              <a:path w="644525" h="0">
                <a:moveTo>
                  <a:pt x="0" y="0"/>
                </a:moveTo>
                <a:lnTo>
                  <a:pt x="643966" y="1"/>
                </a:lnTo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712764" y="2544416"/>
            <a:ext cx="11224895" cy="0"/>
          </a:xfrm>
          <a:custGeom>
            <a:avLst/>
            <a:gdLst/>
            <a:ahLst/>
            <a:cxnLst/>
            <a:rect l="l" t="t" r="r" b="b"/>
            <a:pathLst>
              <a:path w="11224894" h="0">
                <a:moveTo>
                  <a:pt x="0" y="0"/>
                </a:moveTo>
                <a:lnTo>
                  <a:pt x="11224592" y="1"/>
                </a:lnTo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560514" y="7155179"/>
            <a:ext cx="13124180" cy="240284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09"/>
              </a:spcBef>
              <a:buClr>
                <a:srgbClr val="E81D24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Администрации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научные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организации</a:t>
            </a:r>
            <a:r>
              <a:rPr dirty="0" sz="20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наукоградов</a:t>
            </a:r>
            <a:endParaRPr sz="20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315"/>
              </a:spcBef>
              <a:buClr>
                <a:srgbClr val="E81D24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0">
                <a:solidFill>
                  <a:srgbClr val="30333A"/>
                </a:solidFill>
                <a:latin typeface="Microsoft Sans Serif"/>
                <a:cs typeface="Microsoft Sans Serif"/>
              </a:rPr>
              <a:t>Троицкий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научный</a:t>
            </a:r>
            <a:r>
              <a:rPr dirty="0" sz="20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кластер</a:t>
            </a:r>
            <a:r>
              <a:rPr dirty="0" sz="20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30333A"/>
                </a:solidFill>
                <a:latin typeface="Microsoft Sans Serif"/>
                <a:cs typeface="Microsoft Sans Serif"/>
              </a:rPr>
              <a:t>(ФИАН</a:t>
            </a:r>
            <a:r>
              <a:rPr dirty="0" sz="2000" spc="9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им.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П.Н.Лебедева)</a:t>
            </a:r>
            <a:endParaRPr sz="20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90"/>
              </a:spcBef>
              <a:buClr>
                <a:srgbClr val="E81D24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Объединённый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институт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ядерных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исследований</a:t>
            </a:r>
            <a:endParaRPr sz="20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310"/>
              </a:spcBef>
              <a:buClr>
                <a:srgbClr val="E81D24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Центры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компетенций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НТИ</a:t>
            </a:r>
            <a:endParaRPr sz="20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95"/>
              </a:spcBef>
              <a:buClr>
                <a:srgbClr val="E81D24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Ведущие</a:t>
            </a:r>
            <a:r>
              <a:rPr dirty="0" sz="2000" spc="4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вузы*</a:t>
            </a:r>
            <a:endParaRPr sz="20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285"/>
              </a:spcBef>
              <a:buClr>
                <a:srgbClr val="E81D24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95">
                <a:solidFill>
                  <a:srgbClr val="30333A"/>
                </a:solidFill>
                <a:latin typeface="Microsoft Sans Serif"/>
                <a:cs typeface="Microsoft Sans Serif"/>
              </a:rPr>
              <a:t>ГК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«Росатом»</a:t>
            </a:r>
            <a:r>
              <a:rPr dirty="0" sz="20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другие</a:t>
            </a:r>
            <a:r>
              <a:rPr dirty="0" sz="20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системообразующие</a:t>
            </a:r>
            <a:r>
              <a:rPr dirty="0" sz="20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компании,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заинтересованные</a:t>
            </a:r>
            <a:r>
              <a:rPr dirty="0" sz="20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целевой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30333A"/>
                </a:solidFill>
                <a:latin typeface="Microsoft Sans Serif"/>
                <a:cs typeface="Microsoft Sans Serif"/>
              </a:rPr>
              <a:t>подготовке</a:t>
            </a:r>
            <a:r>
              <a:rPr dirty="0" sz="20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кадров</a:t>
            </a:r>
            <a:endParaRPr sz="20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315"/>
              </a:spcBef>
              <a:buClr>
                <a:srgbClr val="E81D24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Исследовательские</a:t>
            </a:r>
            <a:r>
              <a:rPr dirty="0" sz="20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центры,</a:t>
            </a:r>
            <a:r>
              <a:rPr dirty="0" sz="20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входящие</a:t>
            </a:r>
            <a:r>
              <a:rPr dirty="0" sz="20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НИЦ</a:t>
            </a:r>
            <a:r>
              <a:rPr dirty="0" sz="20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30333A"/>
                </a:solidFill>
                <a:latin typeface="Microsoft Sans Serif"/>
                <a:cs typeface="Microsoft Sans Serif"/>
              </a:rPr>
              <a:t>«Курчатовский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институт»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53835" y="6518147"/>
            <a:ext cx="191198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0">
                <a:solidFill>
                  <a:srgbClr val="E91C22"/>
                </a:solidFill>
                <a:latin typeface="Microsoft Sans Serif"/>
                <a:cs typeface="Microsoft Sans Serif"/>
              </a:rPr>
              <a:t>Партнеры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18783" y="6845286"/>
            <a:ext cx="11118850" cy="0"/>
          </a:xfrm>
          <a:custGeom>
            <a:avLst/>
            <a:gdLst/>
            <a:ahLst/>
            <a:cxnLst/>
            <a:rect l="l" t="t" r="r" b="b"/>
            <a:pathLst>
              <a:path w="11118850" h="0">
                <a:moveTo>
                  <a:pt x="0" y="0"/>
                </a:moveTo>
                <a:lnTo>
                  <a:pt x="11118574" y="1"/>
                </a:lnTo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666535" y="9708388"/>
            <a:ext cx="12128500" cy="6350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*</a:t>
            </a:r>
            <a:r>
              <a:rPr dirty="0" sz="1600" spc="8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НИЯУ</a:t>
            </a:r>
            <a:r>
              <a:rPr dirty="0" sz="1600" spc="8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868C9B"/>
                </a:solidFill>
                <a:latin typeface="Microsoft Sans Serif"/>
                <a:cs typeface="Microsoft Sans Serif"/>
              </a:rPr>
              <a:t>МИФИ</a:t>
            </a:r>
            <a:r>
              <a:rPr dirty="0" sz="1600" spc="9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уже</a:t>
            </a:r>
            <a:r>
              <a:rPr dirty="0" sz="1600" spc="8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9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2022</a:t>
            </a:r>
            <a:r>
              <a:rPr dirty="0" sz="1600" spc="8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0">
                <a:solidFill>
                  <a:srgbClr val="868C9B"/>
                </a:solidFill>
                <a:latin typeface="Microsoft Sans Serif"/>
                <a:cs typeface="Microsoft Sans Serif"/>
              </a:rPr>
              <a:t>г.</a:t>
            </a:r>
            <a:r>
              <a:rPr dirty="0" sz="1600" spc="9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готовы</a:t>
            </a:r>
            <a:r>
              <a:rPr dirty="0" sz="1600" spc="9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участвовать</a:t>
            </a:r>
            <a:r>
              <a:rPr dirty="0" sz="1600" spc="9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8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апробации</a:t>
            </a:r>
            <a:r>
              <a:rPr dirty="0" sz="1600" spc="9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1600" spc="9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Сетевого</a:t>
            </a:r>
            <a:r>
              <a:rPr dirty="0" sz="1600" spc="8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университета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Потенциально</a:t>
            </a:r>
            <a:r>
              <a:rPr dirty="0" sz="1600" spc="9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рассматриваются</a:t>
            </a:r>
            <a:r>
              <a:rPr dirty="0" sz="1600" spc="9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9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качестве</a:t>
            </a:r>
            <a:r>
              <a:rPr dirty="0" sz="1600" spc="9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вузов-партнеров</a:t>
            </a:r>
            <a:r>
              <a:rPr dirty="0" sz="1600" spc="9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МИСИС,</a:t>
            </a:r>
            <a:r>
              <a:rPr dirty="0" sz="1600" spc="9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МГТУ</a:t>
            </a:r>
            <a:r>
              <a:rPr dirty="0" sz="1600" spc="9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им.</a:t>
            </a:r>
            <a:r>
              <a:rPr dirty="0" sz="1600" spc="9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Баумана,</a:t>
            </a:r>
            <a:r>
              <a:rPr dirty="0" sz="1600" spc="9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35">
                <a:solidFill>
                  <a:srgbClr val="868C9B"/>
                </a:solidFill>
                <a:latin typeface="Microsoft Sans Serif"/>
                <a:cs typeface="Microsoft Sans Serif"/>
              </a:rPr>
              <a:t>МПГУ,</a:t>
            </a:r>
            <a:r>
              <a:rPr dirty="0" sz="1600" spc="9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0">
                <a:solidFill>
                  <a:srgbClr val="868C9B"/>
                </a:solidFill>
                <a:latin typeface="Microsoft Sans Serif"/>
                <a:cs typeface="Microsoft Sans Serif"/>
              </a:rPr>
              <a:t>МГУ,</a:t>
            </a:r>
            <a:r>
              <a:rPr dirty="0" sz="1600" spc="9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Московский</a:t>
            </a:r>
            <a:r>
              <a:rPr dirty="0" sz="1600" spc="10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Политех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6080" y="362711"/>
            <a:ext cx="1359407" cy="43281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52391" y="371856"/>
            <a:ext cx="996696" cy="493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265" y="783336"/>
            <a:ext cx="1244981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Параметры</a:t>
            </a:r>
            <a:r>
              <a:rPr dirty="0" spc="35"/>
              <a:t> </a:t>
            </a:r>
            <a:r>
              <a:rPr dirty="0" spc="-40"/>
              <a:t>сетевого</a:t>
            </a:r>
            <a:r>
              <a:rPr dirty="0" spc="30"/>
              <a:t> </a:t>
            </a:r>
            <a:r>
              <a:rPr dirty="0" spc="-25"/>
              <a:t>университета</a:t>
            </a:r>
            <a:r>
              <a:rPr dirty="0" spc="45"/>
              <a:t> </a:t>
            </a:r>
            <a:r>
              <a:rPr dirty="0" spc="-15"/>
              <a:t>фундаментальных</a:t>
            </a:r>
            <a:r>
              <a:rPr dirty="0" spc="30"/>
              <a:t> </a:t>
            </a:r>
            <a:r>
              <a:rPr dirty="0" spc="-60"/>
              <a:t>наук</a:t>
            </a:r>
            <a:r>
              <a:rPr dirty="0" spc="40"/>
              <a:t> </a:t>
            </a:r>
            <a:r>
              <a:rPr dirty="0" spc="-5"/>
              <a:t>и</a:t>
            </a:r>
            <a:r>
              <a:rPr dirty="0" spc="35"/>
              <a:t> </a:t>
            </a:r>
            <a:r>
              <a:rPr dirty="0" spc="-20"/>
              <a:t>технологий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8265" y="10637011"/>
            <a:ext cx="116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9D9D9"/>
                </a:solidFill>
                <a:latin typeface="Microsoft Sans Serif"/>
                <a:cs typeface="Microsoft Sans Serif"/>
              </a:rPr>
              <a:t>15.07.2022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86436" y="10637011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D9D9D9"/>
                </a:solidFill>
                <a:latin typeface="Microsoft Sans Serif"/>
                <a:cs typeface="Microsoft Sans Serif"/>
              </a:rPr>
              <a:t>3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1415" y="3226307"/>
            <a:ext cx="3790950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«отраслевого</a:t>
            </a:r>
            <a:r>
              <a:rPr dirty="0" sz="2000" spc="5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университета» </a:t>
            </a:r>
            <a:r>
              <a:rPr dirty="0" sz="2000" spc="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5">
                <a:solidFill>
                  <a:srgbClr val="E91C22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 spc="7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E91C22"/>
                </a:solidFill>
                <a:latin typeface="Microsoft Sans Serif"/>
                <a:cs typeface="Microsoft Sans Serif"/>
              </a:rPr>
              <a:t>«большой</a:t>
            </a:r>
            <a:r>
              <a:rPr dirty="0" sz="2000" spc="6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E91C22"/>
                </a:solidFill>
                <a:latin typeface="Microsoft Sans Serif"/>
                <a:cs typeface="Microsoft Sans Serif"/>
              </a:rPr>
              <a:t>науки»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: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индивидуальные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траектории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5">
                <a:solidFill>
                  <a:srgbClr val="30333A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ученых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исследователей, </a:t>
            </a:r>
            <a:r>
              <a:rPr dirty="0" sz="2000" spc="-5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«выращивание»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команд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инженеров,</a:t>
            </a:r>
            <a:r>
              <a:rPr dirty="0" sz="2000" spc="5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разработчиков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под </a:t>
            </a:r>
            <a:r>
              <a:rPr dirty="0" sz="2000" spc="-5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новые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технологические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вызовы.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970" y="2217419"/>
            <a:ext cx="3262629" cy="1034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5915">
              <a:lnSpc>
                <a:spcPct val="100000"/>
              </a:lnSpc>
              <a:spcBef>
                <a:spcPts val="100"/>
              </a:spcBef>
            </a:pPr>
            <a:r>
              <a:rPr dirty="0" sz="3200" spc="-35">
                <a:solidFill>
                  <a:srgbClr val="E91C22"/>
                </a:solidFill>
                <a:latin typeface="Microsoft Sans Serif"/>
                <a:cs typeface="Microsoft Sans Serif"/>
              </a:rPr>
              <a:t>Целеполагание</a:t>
            </a:r>
            <a:endParaRPr sz="3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  <a:tabLst>
                <a:tab pos="361950" algn="l"/>
              </a:tabLst>
            </a:pPr>
            <a:r>
              <a:rPr dirty="0" sz="2000" spc="525">
                <a:solidFill>
                  <a:srgbClr val="E91C22"/>
                </a:solidFill>
                <a:latin typeface="Microsoft Sans Serif"/>
                <a:cs typeface="Microsoft Sans Serif"/>
              </a:rPr>
              <a:t>–	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Современный</a:t>
            </a:r>
            <a:r>
              <a:rPr dirty="0" sz="2000" spc="4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E91C22"/>
                </a:solidFill>
                <a:latin typeface="Microsoft Sans Serif"/>
                <a:cs typeface="Microsoft Sans Serif"/>
              </a:rPr>
              <a:t>формат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0342" y="2921507"/>
            <a:ext cx="4397375" cy="307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950" marR="1049020" indent="-349885">
              <a:lnSpc>
                <a:spcPct val="100000"/>
              </a:lnSpc>
              <a:spcBef>
                <a:spcPts val="100"/>
              </a:spcBef>
              <a:tabLst>
                <a:tab pos="361950" algn="l"/>
              </a:tabLst>
            </a:pP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1.	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Сетевой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университет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 фундаментальной </a:t>
            </a:r>
            <a:r>
              <a:rPr dirty="0" sz="2000" spc="-10">
                <a:solidFill>
                  <a:srgbClr val="30333A"/>
                </a:solidFill>
                <a:latin typeface="Microsoft Sans Serif"/>
                <a:cs typeface="Microsoft Sans Serif"/>
              </a:rPr>
              <a:t>науки</a:t>
            </a:r>
            <a:endParaRPr sz="2000">
              <a:latin typeface="Microsoft Sans Serif"/>
              <a:cs typeface="Microsoft Sans Serif"/>
            </a:endParaRPr>
          </a:p>
          <a:p>
            <a:pPr marL="361950" marR="5080">
              <a:lnSpc>
                <a:spcPct val="100000"/>
              </a:lnSpc>
            </a:pP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технологий </a:t>
            </a:r>
            <a:r>
              <a:rPr dirty="0" sz="2000" spc="525">
                <a:solidFill>
                  <a:srgbClr val="30333A"/>
                </a:solidFill>
                <a:latin typeface="Microsoft Sans Serif"/>
                <a:cs typeface="Microsoft Sans Serif"/>
              </a:rPr>
              <a:t>– 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платформа, 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предоставляющая</a:t>
            </a:r>
            <a:r>
              <a:rPr dirty="0" sz="2000" spc="7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E91C22"/>
                </a:solidFill>
                <a:latin typeface="Microsoft Sans Serif"/>
                <a:cs typeface="Microsoft Sans Serif"/>
              </a:rPr>
              <a:t>возможности </a:t>
            </a:r>
            <a:r>
              <a:rPr dirty="0" sz="200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обучения</a:t>
            </a:r>
            <a:r>
              <a:rPr dirty="0" sz="2000" spc="7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E91C22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7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базе</a:t>
            </a:r>
            <a:r>
              <a:rPr dirty="0" sz="2000" spc="7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научных 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E91C22"/>
                </a:solidFill>
                <a:latin typeface="Microsoft Sans Serif"/>
                <a:cs typeface="Microsoft Sans Serif"/>
              </a:rPr>
              <a:t>организаций</a:t>
            </a:r>
            <a:r>
              <a:rPr dirty="0" sz="2000" spc="6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вне</a:t>
            </a:r>
            <a:r>
              <a:rPr dirty="0" sz="2000" spc="6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зависимости</a:t>
            </a:r>
            <a:r>
              <a:rPr dirty="0" sz="2000" spc="6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от </a:t>
            </a:r>
            <a:r>
              <a:rPr dirty="0" sz="2000" spc="-5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территориального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расположения </a:t>
            </a:r>
            <a:r>
              <a:rPr dirty="0" sz="2000" spc="-5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(индивидуальные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командные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образовательные 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траектории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5">
                <a:solidFill>
                  <a:srgbClr val="30333A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студентов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магистратуры)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3835" y="2217419"/>
            <a:ext cx="192405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E91C22"/>
                </a:solidFill>
                <a:latin typeface="Microsoft Sans Serif"/>
                <a:cs typeface="Microsoft Sans Serif"/>
              </a:rPr>
              <a:t>М</a:t>
            </a:r>
            <a:r>
              <a:rPr dirty="0" sz="3200" spc="-80">
                <a:solidFill>
                  <a:srgbClr val="E91C22"/>
                </a:solidFill>
                <a:latin typeface="Microsoft Sans Serif"/>
                <a:cs typeface="Microsoft Sans Serif"/>
              </a:rPr>
              <a:t>е</a:t>
            </a:r>
            <a:r>
              <a:rPr dirty="0" sz="3200" spc="-40">
                <a:solidFill>
                  <a:srgbClr val="E91C22"/>
                </a:solidFill>
                <a:latin typeface="Microsoft Sans Serif"/>
                <a:cs typeface="Microsoft Sans Serif"/>
              </a:rPr>
              <a:t>х</a:t>
            </a:r>
            <a:r>
              <a:rPr dirty="0" sz="3200" spc="-10">
                <a:solidFill>
                  <a:srgbClr val="E91C22"/>
                </a:solidFill>
                <a:latin typeface="Microsoft Sans Serif"/>
                <a:cs typeface="Microsoft Sans Serif"/>
              </a:rPr>
              <a:t>а</a:t>
            </a:r>
            <a:r>
              <a:rPr dirty="0" sz="3200" spc="-25">
                <a:solidFill>
                  <a:srgbClr val="E91C22"/>
                </a:solidFill>
                <a:latin typeface="Microsoft Sans Serif"/>
                <a:cs typeface="Microsoft Sans Serif"/>
              </a:rPr>
              <a:t>н</a:t>
            </a:r>
            <a:r>
              <a:rPr dirty="0" sz="3200" spc="-10">
                <a:solidFill>
                  <a:srgbClr val="E91C22"/>
                </a:solidFill>
                <a:latin typeface="Microsoft Sans Serif"/>
                <a:cs typeface="Microsoft Sans Serif"/>
              </a:rPr>
              <a:t>и</a:t>
            </a:r>
            <a:r>
              <a:rPr dirty="0" sz="3200" spc="-140">
                <a:solidFill>
                  <a:srgbClr val="E91C22"/>
                </a:solidFill>
                <a:latin typeface="Microsoft Sans Serif"/>
                <a:cs typeface="Microsoft Sans Serif"/>
              </a:rPr>
              <a:t>з</a:t>
            </a:r>
            <a:r>
              <a:rPr dirty="0" sz="3200" spc="-85">
                <a:solidFill>
                  <a:srgbClr val="E91C22"/>
                </a:solidFill>
                <a:latin typeface="Microsoft Sans Serif"/>
                <a:cs typeface="Microsoft Sans Serif"/>
              </a:rPr>
              <a:t>м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54877" y="2921507"/>
            <a:ext cx="373443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950" marR="589280" indent="-349885">
              <a:lnSpc>
                <a:spcPct val="100000"/>
              </a:lnSpc>
              <a:spcBef>
                <a:spcPts val="100"/>
              </a:spcBef>
              <a:tabLst>
                <a:tab pos="361950" algn="l"/>
              </a:tabLst>
            </a:pP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2.	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Формат</a:t>
            </a:r>
            <a:r>
              <a:rPr dirty="0" sz="2000" spc="6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обучения</a:t>
            </a:r>
            <a:r>
              <a:rPr dirty="0" sz="2000" spc="7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25">
                <a:solidFill>
                  <a:srgbClr val="E91C22"/>
                </a:solidFill>
                <a:latin typeface="Microsoft Sans Serif"/>
                <a:cs typeface="Microsoft Sans Serif"/>
              </a:rPr>
              <a:t>– </a:t>
            </a:r>
            <a:r>
              <a:rPr dirty="0" sz="2000" spc="5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гибридный</a:t>
            </a:r>
            <a:r>
              <a:rPr dirty="0" sz="2000" spc="3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с</a:t>
            </a:r>
            <a:r>
              <a:rPr dirty="0" sz="2000" spc="5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наличием </a:t>
            </a:r>
            <a:r>
              <a:rPr dirty="0" sz="2000" spc="-5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0">
                <a:solidFill>
                  <a:srgbClr val="30333A"/>
                </a:solidFill>
                <a:latin typeface="Microsoft Sans Serif"/>
                <a:cs typeface="Microsoft Sans Serif"/>
              </a:rPr>
              <a:t>как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онлайн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курсов</a:t>
            </a:r>
            <a:endParaRPr sz="2000">
              <a:latin typeface="Microsoft Sans Serif"/>
              <a:cs typeface="Microsoft Sans Serif"/>
            </a:endParaRPr>
          </a:p>
          <a:p>
            <a:pPr marL="361950" marR="5080">
              <a:lnSpc>
                <a:spcPct val="100000"/>
              </a:lnSpc>
            </a:pP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(c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подключением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территориально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удаленных </a:t>
            </a:r>
            <a:r>
              <a:rPr dirty="0" sz="2000" spc="-5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научных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организаций),</a:t>
            </a:r>
            <a:endParaRPr sz="2000">
              <a:latin typeface="Microsoft Sans Serif"/>
              <a:cs typeface="Microsoft Sans Serif"/>
            </a:endParaRPr>
          </a:p>
          <a:p>
            <a:pPr marL="361950" marR="267970">
              <a:lnSpc>
                <a:spcPct val="100000"/>
              </a:lnSpc>
            </a:pPr>
            <a:r>
              <a:rPr dirty="0" sz="2000" spc="-35">
                <a:solidFill>
                  <a:srgbClr val="30333A"/>
                </a:solidFill>
                <a:latin typeface="Microsoft Sans Serif"/>
                <a:cs typeface="Microsoft Sans Serif"/>
              </a:rPr>
              <a:t>так</a:t>
            </a:r>
            <a:r>
              <a:rPr dirty="0" sz="2000" spc="5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5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оффлайн</a:t>
            </a:r>
            <a:r>
              <a:rPr dirty="0" sz="2000" spc="5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обучения, </a:t>
            </a:r>
            <a:r>
              <a:rPr dirty="0" sz="2000" spc="-5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стажировок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объектах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научной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инфраструктуры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19375" y="2921507"/>
            <a:ext cx="442531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950" marR="5080" indent="-349885">
              <a:lnSpc>
                <a:spcPct val="100000"/>
              </a:lnSpc>
              <a:spcBef>
                <a:spcPts val="100"/>
              </a:spcBef>
              <a:tabLst>
                <a:tab pos="361950" algn="l"/>
              </a:tabLst>
            </a:pP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3.	</a:t>
            </a:r>
            <a:r>
              <a:rPr dirty="0" sz="2000" spc="-45">
                <a:solidFill>
                  <a:srgbClr val="30333A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создания</a:t>
            </a:r>
            <a:r>
              <a:rPr dirty="0" sz="20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Сетевого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Университета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30333A"/>
                </a:solidFill>
                <a:latin typeface="Microsoft Sans Serif"/>
                <a:cs typeface="Microsoft Sans Serif"/>
              </a:rPr>
              <a:t>будет </a:t>
            </a:r>
            <a:r>
              <a:rPr dirty="0" sz="2000" spc="-1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использована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цифровая </a:t>
            </a:r>
            <a:r>
              <a:rPr dirty="0" sz="2000" spc="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платформа</a:t>
            </a:r>
            <a:r>
              <a:rPr dirty="0" sz="2000" spc="6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E91C22"/>
                </a:solidFill>
                <a:latin typeface="Microsoft Sans Serif"/>
                <a:cs typeface="Microsoft Sans Serif"/>
              </a:rPr>
              <a:t>Университета</a:t>
            </a:r>
            <a:r>
              <a:rPr dirty="0" sz="2000" spc="7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E91C22"/>
                </a:solidFill>
                <a:latin typeface="Microsoft Sans Serif"/>
                <a:cs typeface="Microsoft Sans Serif"/>
              </a:rPr>
              <a:t>2035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в </a:t>
            </a:r>
            <a:r>
              <a:rPr dirty="0" sz="2000" spc="-5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качестве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материальной</a:t>
            </a:r>
            <a:endParaRPr sz="2000">
              <a:latin typeface="Microsoft Sans Serif"/>
              <a:cs typeface="Microsoft Sans Serif"/>
            </a:endParaRPr>
          </a:p>
          <a:p>
            <a:pPr marL="361950" marR="353695">
              <a:lnSpc>
                <a:spcPct val="100000"/>
              </a:lnSpc>
            </a:pP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30333A"/>
                </a:solidFill>
                <a:latin typeface="Microsoft Sans Serif"/>
                <a:cs typeface="Microsoft Sans Serif"/>
              </a:rPr>
              <a:t>базы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25">
                <a:solidFill>
                  <a:srgbClr val="30333A"/>
                </a:solidFill>
                <a:latin typeface="Microsoft Sans Serif"/>
                <a:cs typeface="Microsoft Sans Serif"/>
              </a:rPr>
              <a:t>– </a:t>
            </a:r>
            <a:r>
              <a:rPr dirty="0" sz="2000" spc="53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E91C22"/>
                </a:solidFill>
                <a:latin typeface="Microsoft Sans Serif"/>
                <a:cs typeface="Microsoft Sans Serif"/>
              </a:rPr>
              <a:t>ресурсы</a:t>
            </a:r>
            <a:r>
              <a:rPr dirty="0" sz="2000" spc="7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ведущих</a:t>
            </a:r>
            <a:r>
              <a:rPr dirty="0" sz="2000" spc="6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E91C22"/>
                </a:solidFill>
                <a:latin typeface="Microsoft Sans Serif"/>
                <a:cs typeface="Microsoft Sans Serif"/>
              </a:rPr>
              <a:t>вузов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,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расположенных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наукоградах </a:t>
            </a:r>
            <a:r>
              <a:rPr dirty="0" sz="2000" spc="-5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(например,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5">
                <a:solidFill>
                  <a:srgbClr val="30333A"/>
                </a:solidFill>
                <a:latin typeface="Microsoft Sans Serif"/>
                <a:cs typeface="Microsoft Sans Serif"/>
              </a:rPr>
              <a:t>филиалы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30333A"/>
                </a:solidFill>
                <a:latin typeface="Microsoft Sans Serif"/>
                <a:cs typeface="Microsoft Sans Serif"/>
              </a:rPr>
              <a:t>МИФИ)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12764" y="2544416"/>
            <a:ext cx="11224895" cy="0"/>
          </a:xfrm>
          <a:custGeom>
            <a:avLst/>
            <a:gdLst/>
            <a:ahLst/>
            <a:cxnLst/>
            <a:rect l="l" t="t" r="r" b="b"/>
            <a:pathLst>
              <a:path w="11224894" h="0">
                <a:moveTo>
                  <a:pt x="0" y="0"/>
                </a:moveTo>
                <a:lnTo>
                  <a:pt x="11224592" y="1"/>
                </a:lnTo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91970" y="7188708"/>
            <a:ext cx="4342130" cy="283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950" marR="378460" indent="-349885">
              <a:lnSpc>
                <a:spcPct val="100000"/>
              </a:lnSpc>
              <a:spcBef>
                <a:spcPts val="100"/>
              </a:spcBef>
              <a:buClr>
                <a:srgbClr val="E91C22"/>
              </a:buClr>
              <a:buAutoNum type="arabicPeriod"/>
              <a:tabLst>
                <a:tab pos="361950" algn="l"/>
                <a:tab pos="362585" algn="l"/>
              </a:tabLst>
            </a:pP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Подготовка</a:t>
            </a:r>
            <a:r>
              <a:rPr dirty="0" sz="2000" spc="4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нового</a:t>
            </a:r>
            <a:r>
              <a:rPr dirty="0" sz="2000" spc="5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поколения </a:t>
            </a:r>
            <a:r>
              <a:rPr dirty="0" sz="2000" spc="-5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ученых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инженеров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25">
                <a:solidFill>
                  <a:srgbClr val="30333A"/>
                </a:solidFill>
                <a:latin typeface="Microsoft Sans Serif"/>
                <a:cs typeface="Microsoft Sans Serif"/>
              </a:rPr>
              <a:t>–</a:t>
            </a:r>
            <a:endParaRPr sz="2000">
              <a:latin typeface="Microsoft Sans Serif"/>
              <a:cs typeface="Microsoft Sans Serif"/>
            </a:endParaRPr>
          </a:p>
          <a:p>
            <a:pPr marL="361950" marR="676275">
              <a:lnSpc>
                <a:spcPct val="100000"/>
              </a:lnSpc>
            </a:pP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под</a:t>
            </a:r>
            <a:r>
              <a:rPr dirty="0" sz="2000" spc="5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5">
                <a:solidFill>
                  <a:srgbClr val="30333A"/>
                </a:solidFill>
                <a:latin typeface="Microsoft Sans Serif"/>
                <a:cs typeface="Microsoft Sans Serif"/>
              </a:rPr>
              <a:t>науку,</a:t>
            </a:r>
            <a:r>
              <a:rPr dirty="0" sz="2000" spc="5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востребованную </a:t>
            </a:r>
            <a:r>
              <a:rPr dirty="0" sz="2000" spc="-5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ближайшие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20-30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лет</a:t>
            </a:r>
            <a:endParaRPr sz="2000">
              <a:latin typeface="Microsoft Sans Serif"/>
              <a:cs typeface="Microsoft Sans Serif"/>
            </a:endParaRPr>
          </a:p>
          <a:p>
            <a:pPr marL="361950" marR="5080" indent="-349885">
              <a:lnSpc>
                <a:spcPct val="100000"/>
              </a:lnSpc>
              <a:spcBef>
                <a:spcPts val="500"/>
              </a:spcBef>
              <a:buClr>
                <a:srgbClr val="E91C22"/>
              </a:buClr>
              <a:buAutoNum type="arabicPeriod" startAt="2"/>
              <a:tabLst>
                <a:tab pos="361950" algn="l"/>
                <a:tab pos="362585" algn="l"/>
              </a:tabLst>
            </a:pP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Обеспечение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положительного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притока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человеческого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капитала </a:t>
            </a:r>
            <a:r>
              <a:rPr dirty="0" sz="2000" spc="-5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наукограды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другие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территории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с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высоким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научно-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технологическим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потенциалом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780" y="6487667"/>
            <a:ext cx="138811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5">
                <a:solidFill>
                  <a:srgbClr val="E91C22"/>
                </a:solidFill>
                <a:latin typeface="Microsoft Sans Serif"/>
                <a:cs typeface="Microsoft Sans Serif"/>
              </a:rPr>
              <a:t>З</a:t>
            </a:r>
            <a:r>
              <a:rPr dirty="0" sz="3200" spc="-55">
                <a:solidFill>
                  <a:srgbClr val="E91C22"/>
                </a:solidFill>
                <a:latin typeface="Microsoft Sans Serif"/>
                <a:cs typeface="Microsoft Sans Serif"/>
              </a:rPr>
              <a:t>а</a:t>
            </a:r>
            <a:r>
              <a:rPr dirty="0" sz="3200" spc="-10">
                <a:solidFill>
                  <a:srgbClr val="E91C22"/>
                </a:solidFill>
                <a:latin typeface="Microsoft Sans Serif"/>
                <a:cs typeface="Microsoft Sans Serif"/>
              </a:rPr>
              <a:t>д</a:t>
            </a:r>
            <a:r>
              <a:rPr dirty="0" sz="3200" spc="-80">
                <a:solidFill>
                  <a:srgbClr val="E91C22"/>
                </a:solidFill>
                <a:latin typeface="Microsoft Sans Serif"/>
                <a:cs typeface="Microsoft Sans Serif"/>
              </a:rPr>
              <a:t>а</a:t>
            </a:r>
            <a:r>
              <a:rPr dirty="0" sz="3200" spc="-45">
                <a:solidFill>
                  <a:srgbClr val="E91C22"/>
                </a:solidFill>
                <a:latin typeface="Microsoft Sans Serif"/>
                <a:cs typeface="Microsoft Sans Serif"/>
              </a:rPr>
              <a:t>ч</a:t>
            </a:r>
            <a:r>
              <a:rPr dirty="0" sz="3200" spc="-5">
                <a:solidFill>
                  <a:srgbClr val="E91C22"/>
                </a:solidFill>
                <a:latin typeface="Microsoft Sans Serif"/>
                <a:cs typeface="Microsoft Sans Serif"/>
              </a:rPr>
              <a:t>и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0342" y="6487667"/>
            <a:ext cx="4699635" cy="3469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5915">
              <a:lnSpc>
                <a:spcPct val="100000"/>
              </a:lnSpc>
              <a:spcBef>
                <a:spcPts val="100"/>
              </a:spcBef>
            </a:pPr>
            <a:r>
              <a:rPr dirty="0" sz="3200" spc="-85">
                <a:solidFill>
                  <a:srgbClr val="E91C22"/>
                </a:solidFill>
                <a:latin typeface="Microsoft Sans Serif"/>
                <a:cs typeface="Microsoft Sans Serif"/>
              </a:rPr>
              <a:t>Результаты</a:t>
            </a:r>
            <a:r>
              <a:rPr dirty="0" sz="32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200">
                <a:solidFill>
                  <a:srgbClr val="E91C22"/>
                </a:solidFill>
                <a:latin typeface="Microsoft Sans Serif"/>
                <a:cs typeface="Microsoft Sans Serif"/>
              </a:rPr>
              <a:t>к</a:t>
            </a:r>
            <a:r>
              <a:rPr dirty="0" sz="3200" spc="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5">
                <a:solidFill>
                  <a:srgbClr val="E91C22"/>
                </a:solidFill>
                <a:latin typeface="Microsoft Sans Serif"/>
                <a:cs typeface="Microsoft Sans Serif"/>
              </a:rPr>
              <a:t>2024</a:t>
            </a:r>
            <a:r>
              <a:rPr dirty="0" sz="32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3200" spc="-55">
                <a:solidFill>
                  <a:srgbClr val="E91C22"/>
                </a:solidFill>
                <a:latin typeface="Microsoft Sans Serif"/>
                <a:cs typeface="Microsoft Sans Serif"/>
              </a:rPr>
              <a:t>году</a:t>
            </a:r>
            <a:endParaRPr sz="3200">
              <a:latin typeface="Microsoft Sans Serif"/>
              <a:cs typeface="Microsoft Sans Serif"/>
            </a:endParaRPr>
          </a:p>
          <a:p>
            <a:pPr marL="361950" marR="542925" indent="-349885">
              <a:lnSpc>
                <a:spcPct val="100000"/>
              </a:lnSpc>
              <a:spcBef>
                <a:spcPts val="1680"/>
              </a:spcBef>
              <a:tabLst>
                <a:tab pos="361950" algn="l"/>
              </a:tabLst>
            </a:pP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1.	</a:t>
            </a:r>
            <a:r>
              <a:rPr dirty="0" u="sng" sz="2000" spc="10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Вовлечение</a:t>
            </a:r>
            <a:r>
              <a:rPr dirty="0" u="sng" sz="2000" spc="60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2000" spc="10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инфраструктурной </a:t>
            </a:r>
            <a:r>
              <a:rPr dirty="0" sz="2000" spc="-5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u="sng" sz="2000" spc="-20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базы</a:t>
            </a:r>
            <a:r>
              <a:rPr dirty="0" u="sng" sz="2000" spc="70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2000" spc="10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российской 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u="sng" sz="2000" spc="15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фундаментальной</a:t>
            </a:r>
            <a:r>
              <a:rPr dirty="0" u="sng" sz="2000" spc="65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2000" spc="-10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науки</a:t>
            </a:r>
            <a:endParaRPr sz="2000">
              <a:latin typeface="Microsoft Sans Serif"/>
              <a:cs typeface="Microsoft Sans Serif"/>
            </a:endParaRPr>
          </a:p>
          <a:p>
            <a:pPr marL="361950" marR="464820">
              <a:lnSpc>
                <a:spcPct val="100000"/>
              </a:lnSpc>
            </a:pP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(не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менее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10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географически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распределенных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30333A"/>
                </a:solidFill>
                <a:latin typeface="Microsoft Sans Serif"/>
                <a:cs typeface="Microsoft Sans Serif"/>
              </a:rPr>
              <a:t>точек, </a:t>
            </a:r>
            <a:r>
              <a:rPr dirty="0" sz="2000" spc="-1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установки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класса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мегасайенс,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высокотехнологичные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предприятия</a:t>
            </a:r>
            <a:r>
              <a:rPr dirty="0" sz="20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наукоградов</a:t>
            </a:r>
            <a:r>
              <a:rPr dirty="0" sz="20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и/или </a:t>
            </a:r>
            <a:r>
              <a:rPr dirty="0" sz="2000" spc="-5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НИИ).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177669" y="6814289"/>
            <a:ext cx="8759825" cy="0"/>
          </a:xfrm>
          <a:custGeom>
            <a:avLst/>
            <a:gdLst/>
            <a:ahLst/>
            <a:cxnLst/>
            <a:rect l="l" t="t" r="r" b="b"/>
            <a:pathLst>
              <a:path w="8759825" h="0">
                <a:moveTo>
                  <a:pt x="0" y="0"/>
                </a:moveTo>
                <a:lnTo>
                  <a:pt x="8759687" y="1"/>
                </a:lnTo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0154877" y="7188708"/>
            <a:ext cx="3360420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950" marR="5080" indent="-349885">
              <a:lnSpc>
                <a:spcPct val="100000"/>
              </a:lnSpc>
              <a:spcBef>
                <a:spcPts val="100"/>
              </a:spcBef>
              <a:tabLst>
                <a:tab pos="361950" algn="l"/>
              </a:tabLst>
            </a:pP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2.	</a:t>
            </a:r>
            <a:r>
              <a:rPr dirty="0" u="sng" sz="2000" spc="15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Не</a:t>
            </a:r>
            <a:r>
              <a:rPr dirty="0" u="sng" sz="2000" spc="55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2000" spc="5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менее</a:t>
            </a:r>
            <a:r>
              <a:rPr dirty="0" u="sng" sz="2000" spc="55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2000" spc="15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200</a:t>
            </a:r>
            <a:r>
              <a:rPr dirty="0" u="sng" sz="2000" spc="55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2000" spc="10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магистров </a:t>
            </a:r>
            <a:r>
              <a:rPr dirty="0" sz="2000" spc="-5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проходят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обучение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по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программам</a:t>
            </a:r>
            <a:r>
              <a:rPr dirty="0" sz="2000" spc="5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передовой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научно-технологической </a:t>
            </a:r>
            <a:r>
              <a:rPr dirty="0" sz="2000" spc="-5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направленности.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41983" y="6814289"/>
            <a:ext cx="1988185" cy="0"/>
          </a:xfrm>
          <a:custGeom>
            <a:avLst/>
            <a:gdLst/>
            <a:ahLst/>
            <a:cxnLst/>
            <a:rect l="l" t="t" r="r" b="b"/>
            <a:pathLst>
              <a:path w="1988185" h="0">
                <a:moveTo>
                  <a:pt x="0" y="0"/>
                </a:moveTo>
                <a:lnTo>
                  <a:pt x="1987826" y="1"/>
                </a:lnTo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55440" y="2544416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 h="0">
                <a:moveTo>
                  <a:pt x="0" y="0"/>
                </a:moveTo>
                <a:lnTo>
                  <a:pt x="774369" y="1"/>
                </a:lnTo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282255" y="7161276"/>
            <a:ext cx="3705860" cy="876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05"/>
              </a:lnSpc>
              <a:spcBef>
                <a:spcPts val="100"/>
              </a:spcBef>
            </a:pPr>
            <a:r>
              <a:rPr dirty="0" u="sng" sz="2000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Качественные</a:t>
            </a:r>
            <a:r>
              <a:rPr dirty="0" u="sng" sz="2000" spc="45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2000" spc="-15">
                <a:solidFill>
                  <a:srgbClr val="E91C22"/>
                </a:solidFill>
                <a:uFill>
                  <a:solidFill>
                    <a:srgbClr val="E91C22"/>
                  </a:solidFill>
                </a:uFill>
                <a:latin typeface="Microsoft Sans Serif"/>
                <a:cs typeface="Microsoft Sans Serif"/>
              </a:rPr>
              <a:t>результаты</a:t>
            </a:r>
            <a:endParaRPr sz="20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ts val="2090"/>
              </a:lnSpc>
              <a:spcBef>
                <a:spcPts val="229"/>
              </a:spcBef>
              <a:buClr>
                <a:srgbClr val="E91C22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Омоложение</a:t>
            </a:r>
            <a:r>
              <a:rPr dirty="0" sz="2000" spc="5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кадров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НИИ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30333A"/>
                </a:solidFill>
                <a:latin typeface="Microsoft Sans Serif"/>
                <a:cs typeface="Microsoft Sans Serif"/>
              </a:rPr>
              <a:t>и </a:t>
            </a:r>
            <a:r>
              <a:rPr dirty="0" sz="2000" spc="-5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институтов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30333A"/>
                </a:solidFill>
                <a:latin typeface="Microsoft Sans Serif"/>
                <a:cs typeface="Microsoft Sans Serif"/>
              </a:rPr>
              <a:t>РАН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82255" y="7987283"/>
            <a:ext cx="4756785" cy="170180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355600" marR="5080" indent="-342900">
              <a:lnSpc>
                <a:spcPts val="2110"/>
              </a:lnSpc>
              <a:spcBef>
                <a:spcPts val="409"/>
              </a:spcBef>
              <a:buClr>
                <a:srgbClr val="E91C22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единой</a:t>
            </a:r>
            <a:r>
              <a:rPr dirty="0" sz="2000" spc="6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экосистемы, </a:t>
            </a:r>
            <a:r>
              <a:rPr dirty="0" sz="2000" spc="-5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поддерживающей</a:t>
            </a:r>
            <a:r>
              <a:rPr dirty="0" sz="2000" spc="4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развитие</a:t>
            </a:r>
            <a:r>
              <a:rPr dirty="0" sz="2000" spc="5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отрасли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ts val="2070"/>
              </a:lnSpc>
            </a:pP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«Большая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наука»</a:t>
            </a:r>
            <a:endParaRPr sz="2000">
              <a:latin typeface="Microsoft Sans Serif"/>
              <a:cs typeface="Microsoft Sans Serif"/>
            </a:endParaRPr>
          </a:p>
          <a:p>
            <a:pPr marL="355600" marR="92075" indent="-342900">
              <a:lnSpc>
                <a:spcPct val="89500"/>
              </a:lnSpc>
              <a:spcBef>
                <a:spcPts val="155"/>
              </a:spcBef>
              <a:buClr>
                <a:srgbClr val="E91C22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Вовлечение</a:t>
            </a:r>
            <a:r>
              <a:rPr dirty="0" sz="2000" spc="6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30333A"/>
                </a:solidFill>
                <a:latin typeface="Microsoft Sans Serif"/>
                <a:cs typeface="Microsoft Sans Serif"/>
              </a:rPr>
              <a:t>индустриальных </a:t>
            </a:r>
            <a:r>
              <a:rPr dirty="0" sz="2000" spc="2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0333A"/>
                </a:solidFill>
                <a:latin typeface="Microsoft Sans Serif"/>
                <a:cs typeface="Microsoft Sans Serif"/>
              </a:rPr>
              <a:t>партнеров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качестве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30333A"/>
                </a:solidFill>
                <a:latin typeface="Microsoft Sans Serif"/>
                <a:cs typeface="Microsoft Sans Serif"/>
              </a:rPr>
              <a:t>«заказчиков» </a:t>
            </a:r>
            <a:r>
              <a:rPr dirty="0" sz="2000" spc="-52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30333A"/>
                </a:solidFill>
                <a:latin typeface="Microsoft Sans Serif"/>
                <a:cs typeface="Microsoft Sans Serif"/>
              </a:rPr>
              <a:t>нового</a:t>
            </a:r>
            <a:r>
              <a:rPr dirty="0" sz="2000" spc="7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30333A"/>
                </a:solidFill>
                <a:latin typeface="Microsoft Sans Serif"/>
                <a:cs typeface="Microsoft Sans Serif"/>
              </a:rPr>
              <a:t>поколения</a:t>
            </a:r>
            <a:r>
              <a:rPr dirty="0" sz="2000" spc="7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30333A"/>
                </a:solidFill>
                <a:latin typeface="Microsoft Sans Serif"/>
                <a:cs typeface="Microsoft Sans Serif"/>
              </a:rPr>
              <a:t>ученых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6080" y="362711"/>
            <a:ext cx="1359407" cy="43281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52391" y="371856"/>
            <a:ext cx="996696" cy="493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58469" y="5249454"/>
            <a:ext cx="2388870" cy="690245"/>
            <a:chOff x="8858469" y="5249454"/>
            <a:chExt cx="2388870" cy="690245"/>
          </a:xfrm>
        </p:grpSpPr>
        <p:sp>
          <p:nvSpPr>
            <p:cNvPr id="3" name="object 3"/>
            <p:cNvSpPr/>
            <p:nvPr/>
          </p:nvSpPr>
          <p:spPr>
            <a:xfrm>
              <a:off x="8861644" y="5252629"/>
              <a:ext cx="2382520" cy="683895"/>
            </a:xfrm>
            <a:custGeom>
              <a:avLst/>
              <a:gdLst/>
              <a:ahLst/>
              <a:cxnLst/>
              <a:rect l="l" t="t" r="r" b="b"/>
              <a:pathLst>
                <a:path w="2382520" h="683895">
                  <a:moveTo>
                    <a:pt x="2328971" y="0"/>
                  </a:moveTo>
                  <a:lnTo>
                    <a:pt x="53426" y="0"/>
                  </a:lnTo>
                  <a:lnTo>
                    <a:pt x="32630" y="4198"/>
                  </a:lnTo>
                  <a:lnTo>
                    <a:pt x="15648" y="15648"/>
                  </a:lnTo>
                  <a:lnTo>
                    <a:pt x="4198" y="32631"/>
                  </a:lnTo>
                  <a:lnTo>
                    <a:pt x="0" y="53427"/>
                  </a:lnTo>
                  <a:lnTo>
                    <a:pt x="0" y="630400"/>
                  </a:lnTo>
                  <a:lnTo>
                    <a:pt x="4198" y="651196"/>
                  </a:lnTo>
                  <a:lnTo>
                    <a:pt x="15648" y="668179"/>
                  </a:lnTo>
                  <a:lnTo>
                    <a:pt x="32630" y="679629"/>
                  </a:lnTo>
                  <a:lnTo>
                    <a:pt x="53426" y="683827"/>
                  </a:lnTo>
                  <a:lnTo>
                    <a:pt x="2328971" y="683827"/>
                  </a:lnTo>
                  <a:lnTo>
                    <a:pt x="2349768" y="679629"/>
                  </a:lnTo>
                  <a:lnTo>
                    <a:pt x="2366750" y="668179"/>
                  </a:lnTo>
                  <a:lnTo>
                    <a:pt x="2378200" y="651196"/>
                  </a:lnTo>
                  <a:lnTo>
                    <a:pt x="2382399" y="630400"/>
                  </a:lnTo>
                  <a:lnTo>
                    <a:pt x="2382399" y="53427"/>
                  </a:lnTo>
                  <a:lnTo>
                    <a:pt x="2378200" y="32631"/>
                  </a:lnTo>
                  <a:lnTo>
                    <a:pt x="2366750" y="15648"/>
                  </a:lnTo>
                  <a:lnTo>
                    <a:pt x="2349768" y="4198"/>
                  </a:lnTo>
                  <a:lnTo>
                    <a:pt x="2328971" y="0"/>
                  </a:lnTo>
                  <a:close/>
                </a:path>
              </a:pathLst>
            </a:custGeom>
            <a:solidFill>
              <a:srgbClr val="E91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861644" y="5252629"/>
              <a:ext cx="2382520" cy="683895"/>
            </a:xfrm>
            <a:custGeom>
              <a:avLst/>
              <a:gdLst/>
              <a:ahLst/>
              <a:cxnLst/>
              <a:rect l="l" t="t" r="r" b="b"/>
              <a:pathLst>
                <a:path w="2382520" h="683895">
                  <a:moveTo>
                    <a:pt x="0" y="53427"/>
                  </a:moveTo>
                  <a:lnTo>
                    <a:pt x="4198" y="32630"/>
                  </a:lnTo>
                  <a:lnTo>
                    <a:pt x="15648" y="15648"/>
                  </a:lnTo>
                  <a:lnTo>
                    <a:pt x="32630" y="4198"/>
                  </a:lnTo>
                  <a:lnTo>
                    <a:pt x="53426" y="0"/>
                  </a:lnTo>
                  <a:lnTo>
                    <a:pt x="2328972" y="0"/>
                  </a:lnTo>
                  <a:lnTo>
                    <a:pt x="2349768" y="4198"/>
                  </a:lnTo>
                  <a:lnTo>
                    <a:pt x="2366750" y="15648"/>
                  </a:lnTo>
                  <a:lnTo>
                    <a:pt x="2378200" y="32630"/>
                  </a:lnTo>
                  <a:lnTo>
                    <a:pt x="2382399" y="53427"/>
                  </a:lnTo>
                  <a:lnTo>
                    <a:pt x="2382399" y="630400"/>
                  </a:lnTo>
                  <a:lnTo>
                    <a:pt x="2378200" y="651196"/>
                  </a:lnTo>
                  <a:lnTo>
                    <a:pt x="2366750" y="668178"/>
                  </a:lnTo>
                  <a:lnTo>
                    <a:pt x="2349768" y="679628"/>
                  </a:lnTo>
                  <a:lnTo>
                    <a:pt x="2328972" y="683827"/>
                  </a:lnTo>
                  <a:lnTo>
                    <a:pt x="53426" y="683827"/>
                  </a:lnTo>
                  <a:lnTo>
                    <a:pt x="32630" y="679628"/>
                  </a:lnTo>
                  <a:lnTo>
                    <a:pt x="15648" y="668178"/>
                  </a:lnTo>
                  <a:lnTo>
                    <a:pt x="4198" y="651196"/>
                  </a:lnTo>
                  <a:lnTo>
                    <a:pt x="0" y="630400"/>
                  </a:lnTo>
                  <a:lnTo>
                    <a:pt x="0" y="53427"/>
                  </a:lnTo>
                  <a:close/>
                </a:path>
              </a:pathLst>
            </a:custGeom>
            <a:ln w="6350">
              <a:solidFill>
                <a:srgbClr val="E91C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5574619" y="5937965"/>
            <a:ext cx="3602990" cy="1912620"/>
          </a:xfrm>
          <a:custGeom>
            <a:avLst/>
            <a:gdLst/>
            <a:ahLst/>
            <a:cxnLst/>
            <a:rect l="l" t="t" r="r" b="b"/>
            <a:pathLst>
              <a:path w="3602990" h="1912620">
                <a:moveTo>
                  <a:pt x="3453345" y="0"/>
                </a:moveTo>
                <a:lnTo>
                  <a:pt x="149402" y="0"/>
                </a:lnTo>
                <a:lnTo>
                  <a:pt x="102180" y="7616"/>
                </a:lnTo>
                <a:lnTo>
                  <a:pt x="61167" y="28826"/>
                </a:lnTo>
                <a:lnTo>
                  <a:pt x="28826" y="61168"/>
                </a:lnTo>
                <a:lnTo>
                  <a:pt x="7616" y="102181"/>
                </a:lnTo>
                <a:lnTo>
                  <a:pt x="0" y="149405"/>
                </a:lnTo>
                <a:lnTo>
                  <a:pt x="0" y="1762847"/>
                </a:lnTo>
                <a:lnTo>
                  <a:pt x="7616" y="1810071"/>
                </a:lnTo>
                <a:lnTo>
                  <a:pt x="28826" y="1851084"/>
                </a:lnTo>
                <a:lnTo>
                  <a:pt x="61167" y="1883426"/>
                </a:lnTo>
                <a:lnTo>
                  <a:pt x="102180" y="1904636"/>
                </a:lnTo>
                <a:lnTo>
                  <a:pt x="149402" y="1912252"/>
                </a:lnTo>
                <a:lnTo>
                  <a:pt x="3453345" y="1912252"/>
                </a:lnTo>
                <a:lnTo>
                  <a:pt x="3500568" y="1904636"/>
                </a:lnTo>
                <a:lnTo>
                  <a:pt x="3541580" y="1883426"/>
                </a:lnTo>
                <a:lnTo>
                  <a:pt x="3573922" y="1851084"/>
                </a:lnTo>
                <a:lnTo>
                  <a:pt x="3595131" y="1810071"/>
                </a:lnTo>
                <a:lnTo>
                  <a:pt x="3602748" y="1762847"/>
                </a:lnTo>
                <a:lnTo>
                  <a:pt x="3602748" y="149405"/>
                </a:lnTo>
                <a:lnTo>
                  <a:pt x="3595131" y="102181"/>
                </a:lnTo>
                <a:lnTo>
                  <a:pt x="3573922" y="61168"/>
                </a:lnTo>
                <a:lnTo>
                  <a:pt x="3541580" y="28826"/>
                </a:lnTo>
                <a:lnTo>
                  <a:pt x="3500568" y="7616"/>
                </a:lnTo>
                <a:lnTo>
                  <a:pt x="345334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953527" y="3729036"/>
            <a:ext cx="16405860" cy="6616065"/>
            <a:chOff x="953527" y="3729036"/>
            <a:chExt cx="16405860" cy="6616065"/>
          </a:xfrm>
        </p:grpSpPr>
        <p:sp>
          <p:nvSpPr>
            <p:cNvPr id="7" name="object 7"/>
            <p:cNvSpPr/>
            <p:nvPr/>
          </p:nvSpPr>
          <p:spPr>
            <a:xfrm>
              <a:off x="8371207" y="5938424"/>
              <a:ext cx="3363595" cy="1894839"/>
            </a:xfrm>
            <a:custGeom>
              <a:avLst/>
              <a:gdLst/>
              <a:ahLst/>
              <a:cxnLst/>
              <a:rect l="l" t="t" r="r" b="b"/>
              <a:pathLst>
                <a:path w="3363595" h="1894840">
                  <a:moveTo>
                    <a:pt x="3215250" y="0"/>
                  </a:moveTo>
                  <a:lnTo>
                    <a:pt x="148022" y="0"/>
                  </a:lnTo>
                  <a:lnTo>
                    <a:pt x="101236" y="7546"/>
                  </a:lnTo>
                  <a:lnTo>
                    <a:pt x="60602" y="28559"/>
                  </a:lnTo>
                  <a:lnTo>
                    <a:pt x="28559" y="60602"/>
                  </a:lnTo>
                  <a:lnTo>
                    <a:pt x="7546" y="101236"/>
                  </a:lnTo>
                  <a:lnTo>
                    <a:pt x="0" y="148022"/>
                  </a:lnTo>
                  <a:lnTo>
                    <a:pt x="0" y="1746526"/>
                  </a:lnTo>
                  <a:lnTo>
                    <a:pt x="7546" y="1793313"/>
                  </a:lnTo>
                  <a:lnTo>
                    <a:pt x="28559" y="1833946"/>
                  </a:lnTo>
                  <a:lnTo>
                    <a:pt x="60602" y="1865989"/>
                  </a:lnTo>
                  <a:lnTo>
                    <a:pt x="101236" y="1887002"/>
                  </a:lnTo>
                  <a:lnTo>
                    <a:pt x="148022" y="1894549"/>
                  </a:lnTo>
                  <a:lnTo>
                    <a:pt x="3215250" y="1894549"/>
                  </a:lnTo>
                  <a:lnTo>
                    <a:pt x="3262036" y="1887002"/>
                  </a:lnTo>
                  <a:lnTo>
                    <a:pt x="3302670" y="1865989"/>
                  </a:lnTo>
                  <a:lnTo>
                    <a:pt x="3334712" y="1833946"/>
                  </a:lnTo>
                  <a:lnTo>
                    <a:pt x="3355726" y="1793313"/>
                  </a:lnTo>
                  <a:lnTo>
                    <a:pt x="3363272" y="1746526"/>
                  </a:lnTo>
                  <a:lnTo>
                    <a:pt x="3363272" y="148022"/>
                  </a:lnTo>
                  <a:lnTo>
                    <a:pt x="3355726" y="101236"/>
                  </a:lnTo>
                  <a:lnTo>
                    <a:pt x="3334712" y="60602"/>
                  </a:lnTo>
                  <a:lnTo>
                    <a:pt x="3302670" y="28559"/>
                  </a:lnTo>
                  <a:lnTo>
                    <a:pt x="3262036" y="7546"/>
                  </a:lnTo>
                  <a:lnTo>
                    <a:pt x="32152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700337" y="3743323"/>
              <a:ext cx="14645005" cy="6587490"/>
            </a:xfrm>
            <a:custGeom>
              <a:avLst/>
              <a:gdLst/>
              <a:ahLst/>
              <a:cxnLst/>
              <a:rect l="l" t="t" r="r" b="b"/>
              <a:pathLst>
                <a:path w="14645005" h="6587490">
                  <a:moveTo>
                    <a:pt x="0" y="265587"/>
                  </a:moveTo>
                  <a:lnTo>
                    <a:pt x="4278" y="217847"/>
                  </a:lnTo>
                  <a:lnTo>
                    <a:pt x="16615" y="172915"/>
                  </a:lnTo>
                  <a:lnTo>
                    <a:pt x="36260" y="131540"/>
                  </a:lnTo>
                  <a:lnTo>
                    <a:pt x="62462" y="94472"/>
                  </a:lnTo>
                  <a:lnTo>
                    <a:pt x="94472" y="62462"/>
                  </a:lnTo>
                  <a:lnTo>
                    <a:pt x="131540" y="36260"/>
                  </a:lnTo>
                  <a:lnTo>
                    <a:pt x="172915" y="16615"/>
                  </a:lnTo>
                  <a:lnTo>
                    <a:pt x="217847" y="4278"/>
                  </a:lnTo>
                  <a:lnTo>
                    <a:pt x="265587" y="0"/>
                  </a:lnTo>
                  <a:lnTo>
                    <a:pt x="14379100" y="0"/>
                  </a:lnTo>
                  <a:lnTo>
                    <a:pt x="14426839" y="4278"/>
                  </a:lnTo>
                  <a:lnTo>
                    <a:pt x="14471772" y="16615"/>
                  </a:lnTo>
                  <a:lnTo>
                    <a:pt x="14513147" y="36260"/>
                  </a:lnTo>
                  <a:lnTo>
                    <a:pt x="14550215" y="62462"/>
                  </a:lnTo>
                  <a:lnTo>
                    <a:pt x="14582225" y="94472"/>
                  </a:lnTo>
                  <a:lnTo>
                    <a:pt x="14608427" y="131540"/>
                  </a:lnTo>
                  <a:lnTo>
                    <a:pt x="14628072" y="172915"/>
                  </a:lnTo>
                  <a:lnTo>
                    <a:pt x="14640409" y="217847"/>
                  </a:lnTo>
                  <a:lnTo>
                    <a:pt x="14644688" y="265587"/>
                  </a:lnTo>
                  <a:lnTo>
                    <a:pt x="14644688" y="6321532"/>
                  </a:lnTo>
                  <a:lnTo>
                    <a:pt x="14640409" y="6369271"/>
                  </a:lnTo>
                  <a:lnTo>
                    <a:pt x="14628072" y="6414204"/>
                  </a:lnTo>
                  <a:lnTo>
                    <a:pt x="14608427" y="6455579"/>
                  </a:lnTo>
                  <a:lnTo>
                    <a:pt x="14582225" y="6492646"/>
                  </a:lnTo>
                  <a:lnTo>
                    <a:pt x="14550215" y="6524656"/>
                  </a:lnTo>
                  <a:lnTo>
                    <a:pt x="14513147" y="6550858"/>
                  </a:lnTo>
                  <a:lnTo>
                    <a:pt x="14471772" y="6570503"/>
                  </a:lnTo>
                  <a:lnTo>
                    <a:pt x="14426839" y="6582840"/>
                  </a:lnTo>
                  <a:lnTo>
                    <a:pt x="14379100" y="6587119"/>
                  </a:lnTo>
                  <a:lnTo>
                    <a:pt x="265587" y="6587119"/>
                  </a:lnTo>
                  <a:lnTo>
                    <a:pt x="217847" y="6582840"/>
                  </a:lnTo>
                  <a:lnTo>
                    <a:pt x="172915" y="6570503"/>
                  </a:lnTo>
                  <a:lnTo>
                    <a:pt x="131540" y="6550858"/>
                  </a:lnTo>
                  <a:lnTo>
                    <a:pt x="94472" y="6524656"/>
                  </a:lnTo>
                  <a:lnTo>
                    <a:pt x="62462" y="6492646"/>
                  </a:lnTo>
                  <a:lnTo>
                    <a:pt x="36260" y="6455579"/>
                  </a:lnTo>
                  <a:lnTo>
                    <a:pt x="16615" y="6414204"/>
                  </a:lnTo>
                  <a:lnTo>
                    <a:pt x="4278" y="6369271"/>
                  </a:lnTo>
                  <a:lnTo>
                    <a:pt x="0" y="6321532"/>
                  </a:lnTo>
                  <a:lnTo>
                    <a:pt x="0" y="265587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53527" y="5920720"/>
              <a:ext cx="3602990" cy="1912620"/>
            </a:xfrm>
            <a:custGeom>
              <a:avLst/>
              <a:gdLst/>
              <a:ahLst/>
              <a:cxnLst/>
              <a:rect l="l" t="t" r="r" b="b"/>
              <a:pathLst>
                <a:path w="3602990" h="1912620">
                  <a:moveTo>
                    <a:pt x="3453342" y="0"/>
                  </a:moveTo>
                  <a:lnTo>
                    <a:pt x="149405" y="0"/>
                  </a:lnTo>
                  <a:lnTo>
                    <a:pt x="102181" y="7616"/>
                  </a:lnTo>
                  <a:lnTo>
                    <a:pt x="61168" y="28826"/>
                  </a:lnTo>
                  <a:lnTo>
                    <a:pt x="28826" y="61168"/>
                  </a:lnTo>
                  <a:lnTo>
                    <a:pt x="7616" y="102181"/>
                  </a:lnTo>
                  <a:lnTo>
                    <a:pt x="0" y="149405"/>
                  </a:lnTo>
                  <a:lnTo>
                    <a:pt x="0" y="1762847"/>
                  </a:lnTo>
                  <a:lnTo>
                    <a:pt x="7616" y="1810071"/>
                  </a:lnTo>
                  <a:lnTo>
                    <a:pt x="28826" y="1851084"/>
                  </a:lnTo>
                  <a:lnTo>
                    <a:pt x="61168" y="1883426"/>
                  </a:lnTo>
                  <a:lnTo>
                    <a:pt x="102181" y="1904636"/>
                  </a:lnTo>
                  <a:lnTo>
                    <a:pt x="149405" y="1912252"/>
                  </a:lnTo>
                  <a:lnTo>
                    <a:pt x="3453342" y="1912252"/>
                  </a:lnTo>
                  <a:lnTo>
                    <a:pt x="3500566" y="1904636"/>
                  </a:lnTo>
                  <a:lnTo>
                    <a:pt x="3541579" y="1883426"/>
                  </a:lnTo>
                  <a:lnTo>
                    <a:pt x="3573921" y="1851084"/>
                  </a:lnTo>
                  <a:lnTo>
                    <a:pt x="3595131" y="1810071"/>
                  </a:lnTo>
                  <a:lnTo>
                    <a:pt x="3602747" y="1762847"/>
                  </a:lnTo>
                  <a:lnTo>
                    <a:pt x="3602747" y="149405"/>
                  </a:lnTo>
                  <a:lnTo>
                    <a:pt x="3595131" y="102181"/>
                  </a:lnTo>
                  <a:lnTo>
                    <a:pt x="3573921" y="61168"/>
                  </a:lnTo>
                  <a:lnTo>
                    <a:pt x="3541579" y="28826"/>
                  </a:lnTo>
                  <a:lnTo>
                    <a:pt x="3500566" y="7616"/>
                  </a:lnTo>
                  <a:lnTo>
                    <a:pt x="345334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79273" y="4795422"/>
              <a:ext cx="2879725" cy="1148080"/>
            </a:xfrm>
            <a:custGeom>
              <a:avLst/>
              <a:gdLst/>
              <a:ahLst/>
              <a:cxnLst/>
              <a:rect l="l" t="t" r="r" b="b"/>
              <a:pathLst>
                <a:path w="2879725" h="1148079">
                  <a:moveTo>
                    <a:pt x="2789474" y="0"/>
                  </a:moveTo>
                  <a:lnTo>
                    <a:pt x="89650" y="0"/>
                  </a:lnTo>
                  <a:lnTo>
                    <a:pt x="54754" y="7045"/>
                  </a:lnTo>
                  <a:lnTo>
                    <a:pt x="26258" y="26258"/>
                  </a:lnTo>
                  <a:lnTo>
                    <a:pt x="7045" y="54754"/>
                  </a:lnTo>
                  <a:lnTo>
                    <a:pt x="0" y="89650"/>
                  </a:lnTo>
                  <a:lnTo>
                    <a:pt x="0" y="1057827"/>
                  </a:lnTo>
                  <a:lnTo>
                    <a:pt x="7045" y="1092723"/>
                  </a:lnTo>
                  <a:lnTo>
                    <a:pt x="26258" y="1121219"/>
                  </a:lnTo>
                  <a:lnTo>
                    <a:pt x="54754" y="1140432"/>
                  </a:lnTo>
                  <a:lnTo>
                    <a:pt x="89650" y="1147478"/>
                  </a:lnTo>
                  <a:lnTo>
                    <a:pt x="2789474" y="1147478"/>
                  </a:lnTo>
                  <a:lnTo>
                    <a:pt x="2824371" y="1140432"/>
                  </a:lnTo>
                  <a:lnTo>
                    <a:pt x="2852868" y="1121219"/>
                  </a:lnTo>
                  <a:lnTo>
                    <a:pt x="2872081" y="1092723"/>
                  </a:lnTo>
                  <a:lnTo>
                    <a:pt x="2879126" y="1057827"/>
                  </a:lnTo>
                  <a:lnTo>
                    <a:pt x="2879126" y="89650"/>
                  </a:lnTo>
                  <a:lnTo>
                    <a:pt x="2872081" y="54754"/>
                  </a:lnTo>
                  <a:lnTo>
                    <a:pt x="2852868" y="26258"/>
                  </a:lnTo>
                  <a:lnTo>
                    <a:pt x="2824371" y="7045"/>
                  </a:lnTo>
                  <a:lnTo>
                    <a:pt x="2789474" y="0"/>
                  </a:lnTo>
                  <a:close/>
                </a:path>
              </a:pathLst>
            </a:custGeom>
            <a:solidFill>
              <a:srgbClr val="E91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79273" y="4795422"/>
              <a:ext cx="2879725" cy="1148080"/>
            </a:xfrm>
            <a:custGeom>
              <a:avLst/>
              <a:gdLst/>
              <a:ahLst/>
              <a:cxnLst/>
              <a:rect l="l" t="t" r="r" b="b"/>
              <a:pathLst>
                <a:path w="2879725" h="1148079">
                  <a:moveTo>
                    <a:pt x="0" y="89651"/>
                  </a:moveTo>
                  <a:lnTo>
                    <a:pt x="7045" y="54755"/>
                  </a:lnTo>
                  <a:lnTo>
                    <a:pt x="26258" y="26258"/>
                  </a:lnTo>
                  <a:lnTo>
                    <a:pt x="54755" y="7045"/>
                  </a:lnTo>
                  <a:lnTo>
                    <a:pt x="89651" y="0"/>
                  </a:lnTo>
                  <a:lnTo>
                    <a:pt x="2789475" y="0"/>
                  </a:lnTo>
                  <a:lnTo>
                    <a:pt x="2824371" y="7045"/>
                  </a:lnTo>
                  <a:lnTo>
                    <a:pt x="2852868" y="26258"/>
                  </a:lnTo>
                  <a:lnTo>
                    <a:pt x="2872081" y="54755"/>
                  </a:lnTo>
                  <a:lnTo>
                    <a:pt x="2879127" y="89651"/>
                  </a:lnTo>
                  <a:lnTo>
                    <a:pt x="2879127" y="1057827"/>
                  </a:lnTo>
                  <a:lnTo>
                    <a:pt x="2872081" y="1092723"/>
                  </a:lnTo>
                  <a:lnTo>
                    <a:pt x="2852868" y="1121220"/>
                  </a:lnTo>
                  <a:lnTo>
                    <a:pt x="2824371" y="1140433"/>
                  </a:lnTo>
                  <a:lnTo>
                    <a:pt x="2789475" y="1147479"/>
                  </a:lnTo>
                  <a:lnTo>
                    <a:pt x="89651" y="1147479"/>
                  </a:lnTo>
                  <a:lnTo>
                    <a:pt x="54755" y="1140433"/>
                  </a:lnTo>
                  <a:lnTo>
                    <a:pt x="26258" y="1121220"/>
                  </a:lnTo>
                  <a:lnTo>
                    <a:pt x="7045" y="1092723"/>
                  </a:lnTo>
                  <a:lnTo>
                    <a:pt x="0" y="1057827"/>
                  </a:lnTo>
                  <a:lnTo>
                    <a:pt x="0" y="89651"/>
                  </a:lnTo>
                  <a:close/>
                </a:path>
              </a:pathLst>
            </a:custGeom>
            <a:ln w="6350">
              <a:solidFill>
                <a:srgbClr val="E91C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38265" y="783336"/>
            <a:ext cx="964882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Модель</a:t>
            </a:r>
            <a:r>
              <a:rPr dirty="0" spc="30"/>
              <a:t> </a:t>
            </a:r>
            <a:r>
              <a:rPr dirty="0" spc="-40"/>
              <a:t>сетевого</a:t>
            </a:r>
            <a:r>
              <a:rPr dirty="0" spc="25"/>
              <a:t> </a:t>
            </a:r>
            <a:r>
              <a:rPr dirty="0" spc="-25"/>
              <a:t>университета</a:t>
            </a:r>
            <a:r>
              <a:rPr dirty="0" spc="25"/>
              <a:t> </a:t>
            </a:r>
            <a:r>
              <a:rPr dirty="0" spc="-15"/>
              <a:t>фундаментальной</a:t>
            </a:r>
            <a:r>
              <a:rPr dirty="0" spc="35"/>
              <a:t> </a:t>
            </a:r>
            <a:r>
              <a:rPr dirty="0" spc="-50"/>
              <a:t>науки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786436" y="10637011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D9D9D9"/>
                </a:solidFill>
                <a:latin typeface="Microsoft Sans Serif"/>
                <a:cs typeface="Microsoft Sans Serif"/>
              </a:rPr>
              <a:t>4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1792" y="1780539"/>
            <a:ext cx="6437630" cy="121412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dirty="0" sz="2800" spc="-30">
                <a:solidFill>
                  <a:srgbClr val="E91C22"/>
                </a:solidFill>
                <a:latin typeface="Microsoft Sans Serif"/>
                <a:cs typeface="Microsoft Sans Serif"/>
              </a:rPr>
              <a:t>Университет</a:t>
            </a:r>
            <a:r>
              <a:rPr dirty="0" sz="28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E91C22"/>
                </a:solidFill>
                <a:latin typeface="Microsoft Sans Serif"/>
                <a:cs typeface="Microsoft Sans Serif"/>
              </a:rPr>
              <a:t>новой</a:t>
            </a:r>
            <a:r>
              <a:rPr dirty="0" sz="2800" spc="2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E91C22"/>
                </a:solidFill>
                <a:latin typeface="Microsoft Sans Serif"/>
                <a:cs typeface="Microsoft Sans Serif"/>
              </a:rPr>
              <a:t>формации</a:t>
            </a:r>
            <a:r>
              <a:rPr dirty="0" sz="2800" spc="2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735">
                <a:solidFill>
                  <a:srgbClr val="E91C22"/>
                </a:solidFill>
                <a:latin typeface="Microsoft Sans Serif"/>
                <a:cs typeface="Microsoft Sans Serif"/>
              </a:rPr>
              <a:t>– </a:t>
            </a:r>
            <a:r>
              <a:rPr dirty="0" sz="2800" spc="74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E91C22"/>
                </a:solidFill>
                <a:latin typeface="Microsoft Sans Serif"/>
                <a:cs typeface="Microsoft Sans Serif"/>
              </a:rPr>
              <a:t>система</a:t>
            </a:r>
            <a:r>
              <a:rPr dirty="0" sz="2800" spc="2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E91C22"/>
                </a:solidFill>
                <a:latin typeface="Microsoft Sans Serif"/>
                <a:cs typeface="Microsoft Sans Serif"/>
              </a:rPr>
              <a:t>профессиональной</a:t>
            </a:r>
            <a:r>
              <a:rPr dirty="0" sz="2800" spc="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E91C22"/>
                </a:solidFill>
                <a:latin typeface="Microsoft Sans Serif"/>
                <a:cs typeface="Microsoft Sans Serif"/>
              </a:rPr>
              <a:t>научной</a:t>
            </a:r>
            <a:r>
              <a:rPr dirty="0" sz="2800" spc="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E91C22"/>
                </a:solidFill>
                <a:latin typeface="Microsoft Sans Serif"/>
                <a:cs typeface="Microsoft Sans Serif"/>
              </a:rPr>
              <a:t>и </a:t>
            </a:r>
            <a:r>
              <a:rPr dirty="0" sz="2800" spc="-7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5">
                <a:solidFill>
                  <a:srgbClr val="E91C22"/>
                </a:solidFill>
                <a:latin typeface="Microsoft Sans Serif"/>
                <a:cs typeface="Microsoft Sans Serif"/>
              </a:rPr>
              <a:t>технологической</a:t>
            </a:r>
            <a:r>
              <a:rPr dirty="0" sz="2800" spc="2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E91C22"/>
                </a:solidFill>
                <a:latin typeface="Microsoft Sans Serif"/>
                <a:cs typeface="Microsoft Sans Serif"/>
              </a:rPr>
              <a:t>навигации</a:t>
            </a:r>
            <a:r>
              <a:rPr dirty="0" sz="2800" spc="2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E91C22"/>
                </a:solidFill>
                <a:latin typeface="Microsoft Sans Serif"/>
                <a:cs typeface="Microsoft Sans Serif"/>
              </a:rPr>
              <a:t>студентов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38398" y="1767840"/>
            <a:ext cx="7057390" cy="135128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ct val="80600"/>
              </a:lnSpc>
              <a:spcBef>
                <a:spcPts val="495"/>
              </a:spcBef>
            </a:pPr>
            <a:r>
              <a:rPr dirty="0" sz="1700">
                <a:solidFill>
                  <a:srgbClr val="30333A"/>
                </a:solidFill>
                <a:latin typeface="Microsoft Sans Serif"/>
                <a:cs typeface="Microsoft Sans Serif"/>
              </a:rPr>
              <a:t>Подготовка</a:t>
            </a:r>
            <a:r>
              <a:rPr dirty="0" sz="1700" spc="9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">
                <a:solidFill>
                  <a:srgbClr val="30333A"/>
                </a:solidFill>
                <a:latin typeface="Microsoft Sans Serif"/>
                <a:cs typeface="Microsoft Sans Serif"/>
              </a:rPr>
              <a:t>научных,</a:t>
            </a:r>
            <a:r>
              <a:rPr dirty="0" sz="1700" spc="9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">
                <a:solidFill>
                  <a:srgbClr val="30333A"/>
                </a:solidFill>
                <a:latin typeface="Microsoft Sans Serif"/>
                <a:cs typeface="Microsoft Sans Serif"/>
              </a:rPr>
              <a:t>инженерных</a:t>
            </a:r>
            <a:r>
              <a:rPr dirty="0" sz="17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5">
                <a:solidFill>
                  <a:srgbClr val="30333A"/>
                </a:solidFill>
                <a:latin typeface="Microsoft Sans Serif"/>
                <a:cs typeface="Microsoft Sans Serif"/>
              </a:rPr>
              <a:t>и</a:t>
            </a:r>
            <a:r>
              <a:rPr dirty="0" sz="17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">
                <a:solidFill>
                  <a:srgbClr val="30333A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dirty="0" sz="1700" spc="9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">
                <a:solidFill>
                  <a:srgbClr val="30333A"/>
                </a:solidFill>
                <a:latin typeface="Microsoft Sans Serif"/>
                <a:cs typeface="Microsoft Sans Serif"/>
              </a:rPr>
              <a:t>кадров</a:t>
            </a:r>
            <a:r>
              <a:rPr dirty="0" sz="17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20">
                <a:solidFill>
                  <a:srgbClr val="30333A"/>
                </a:solidFill>
                <a:latin typeface="Microsoft Sans Serif"/>
                <a:cs typeface="Microsoft Sans Serif"/>
              </a:rPr>
              <a:t>высшей </a:t>
            </a:r>
            <a:r>
              <a:rPr dirty="0" sz="1700" spc="-434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">
                <a:solidFill>
                  <a:srgbClr val="30333A"/>
                </a:solidFill>
                <a:latin typeface="Microsoft Sans Serif"/>
                <a:cs typeface="Microsoft Sans Serif"/>
              </a:rPr>
              <a:t>квалификации</a:t>
            </a:r>
            <a:r>
              <a:rPr dirty="0" sz="17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20">
                <a:solidFill>
                  <a:srgbClr val="30333A"/>
                </a:solidFill>
                <a:latin typeface="Microsoft Sans Serif"/>
                <a:cs typeface="Microsoft Sans Serif"/>
              </a:rPr>
              <a:t>для</a:t>
            </a:r>
            <a:r>
              <a:rPr dirty="0" sz="17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">
                <a:solidFill>
                  <a:srgbClr val="30333A"/>
                </a:solidFill>
                <a:latin typeface="Microsoft Sans Serif"/>
                <a:cs typeface="Microsoft Sans Serif"/>
              </a:rPr>
              <a:t>обеспечения</a:t>
            </a:r>
            <a:r>
              <a:rPr dirty="0" sz="1700" spc="9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">
                <a:solidFill>
                  <a:srgbClr val="30333A"/>
                </a:solidFill>
                <a:latin typeface="Microsoft Sans Serif"/>
                <a:cs typeface="Microsoft Sans Serif"/>
              </a:rPr>
              <a:t>технологического</a:t>
            </a:r>
            <a:r>
              <a:rPr dirty="0" sz="17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">
                <a:solidFill>
                  <a:srgbClr val="30333A"/>
                </a:solidFill>
                <a:latin typeface="Microsoft Sans Serif"/>
                <a:cs typeface="Microsoft Sans Serif"/>
              </a:rPr>
              <a:t>суверенитета</a:t>
            </a:r>
            <a:r>
              <a:rPr dirty="0" sz="1700" spc="9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5">
                <a:solidFill>
                  <a:srgbClr val="30333A"/>
                </a:solidFill>
                <a:latin typeface="Microsoft Sans Serif"/>
                <a:cs typeface="Microsoft Sans Serif"/>
              </a:rPr>
              <a:t>и </a:t>
            </a:r>
            <a:r>
              <a:rPr dirty="0" sz="170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20">
                <a:solidFill>
                  <a:srgbClr val="30333A"/>
                </a:solidFill>
                <a:latin typeface="Microsoft Sans Serif"/>
                <a:cs typeface="Microsoft Sans Serif"/>
              </a:rPr>
              <a:t>решения</a:t>
            </a:r>
            <a:r>
              <a:rPr dirty="0" sz="17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5">
                <a:solidFill>
                  <a:srgbClr val="30333A"/>
                </a:solidFill>
                <a:latin typeface="Microsoft Sans Serif"/>
                <a:cs typeface="Microsoft Sans Serif"/>
              </a:rPr>
              <a:t>задач</a:t>
            </a:r>
            <a:r>
              <a:rPr dirty="0" sz="17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">
                <a:solidFill>
                  <a:srgbClr val="30333A"/>
                </a:solidFill>
                <a:latin typeface="Microsoft Sans Serif"/>
                <a:cs typeface="Microsoft Sans Serif"/>
              </a:rPr>
              <a:t>развития</a:t>
            </a:r>
            <a:r>
              <a:rPr dirty="0" sz="17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5">
                <a:solidFill>
                  <a:srgbClr val="30333A"/>
                </a:solidFill>
                <a:latin typeface="Microsoft Sans Serif"/>
                <a:cs typeface="Microsoft Sans Serif"/>
              </a:rPr>
              <a:t>науки</a:t>
            </a:r>
            <a:r>
              <a:rPr dirty="0" sz="1700" spc="8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">
                <a:solidFill>
                  <a:srgbClr val="30333A"/>
                </a:solidFill>
                <a:latin typeface="Microsoft Sans Serif"/>
                <a:cs typeface="Microsoft Sans Serif"/>
              </a:rPr>
              <a:t>нового</a:t>
            </a:r>
            <a:r>
              <a:rPr dirty="0" sz="17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">
                <a:solidFill>
                  <a:srgbClr val="30333A"/>
                </a:solidFill>
                <a:latin typeface="Microsoft Sans Serif"/>
                <a:cs typeface="Microsoft Sans Serif"/>
              </a:rPr>
              <a:t>технологического</a:t>
            </a:r>
            <a:r>
              <a:rPr dirty="0" sz="17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">
                <a:solidFill>
                  <a:srgbClr val="30333A"/>
                </a:solidFill>
                <a:latin typeface="Microsoft Sans Serif"/>
                <a:cs typeface="Microsoft Sans Serif"/>
              </a:rPr>
              <a:t>уклада</a:t>
            </a:r>
            <a:endParaRPr sz="1700">
              <a:latin typeface="Microsoft Sans Serif"/>
              <a:cs typeface="Microsoft Sans Serif"/>
            </a:endParaRPr>
          </a:p>
          <a:p>
            <a:pPr marL="12700" marR="120650">
              <a:lnSpc>
                <a:spcPct val="80000"/>
              </a:lnSpc>
              <a:spcBef>
                <a:spcPts val="1650"/>
              </a:spcBef>
            </a:pPr>
            <a:r>
              <a:rPr dirty="0" sz="1200" spc="20" i="1">
                <a:solidFill>
                  <a:srgbClr val="868C9B"/>
                </a:solidFill>
                <a:latin typeface="Arial"/>
                <a:cs typeface="Arial"/>
              </a:rPr>
              <a:t>Пример:</a:t>
            </a:r>
            <a:r>
              <a:rPr dirty="0" sz="1200" spc="70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15" i="1">
                <a:solidFill>
                  <a:srgbClr val="868C9B"/>
                </a:solidFill>
                <a:latin typeface="Arial"/>
                <a:cs typeface="Arial"/>
              </a:rPr>
              <a:t>технологии</a:t>
            </a:r>
            <a:r>
              <a:rPr dirty="0" sz="1200" spc="60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15" i="1">
                <a:solidFill>
                  <a:srgbClr val="868C9B"/>
                </a:solidFill>
                <a:latin typeface="Arial"/>
                <a:cs typeface="Arial"/>
              </a:rPr>
              <a:t>энергоперехода,</a:t>
            </a:r>
            <a:r>
              <a:rPr dirty="0" sz="1200" spc="70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20" i="1">
                <a:solidFill>
                  <a:srgbClr val="868C9B"/>
                </a:solidFill>
                <a:latin typeface="Arial"/>
                <a:cs typeface="Arial"/>
              </a:rPr>
              <a:t>ядерная</a:t>
            </a:r>
            <a:r>
              <a:rPr dirty="0" sz="1200" spc="65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20" i="1">
                <a:solidFill>
                  <a:srgbClr val="868C9B"/>
                </a:solidFill>
                <a:latin typeface="Arial"/>
                <a:cs typeface="Arial"/>
              </a:rPr>
              <a:t>физика,</a:t>
            </a:r>
            <a:r>
              <a:rPr dirty="0" sz="1200" spc="70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15" i="1">
                <a:solidFill>
                  <a:srgbClr val="868C9B"/>
                </a:solidFill>
                <a:latin typeface="Arial"/>
                <a:cs typeface="Arial"/>
              </a:rPr>
              <a:t>лазеры,</a:t>
            </a:r>
            <a:r>
              <a:rPr dirty="0" sz="1200" spc="70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20" i="1">
                <a:solidFill>
                  <a:srgbClr val="868C9B"/>
                </a:solidFill>
                <a:latin typeface="Arial"/>
                <a:cs typeface="Arial"/>
              </a:rPr>
              <a:t>фотоника,</a:t>
            </a:r>
            <a:r>
              <a:rPr dirty="0" sz="1200" spc="70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15" i="1">
                <a:solidFill>
                  <a:srgbClr val="868C9B"/>
                </a:solidFill>
                <a:latin typeface="Arial"/>
                <a:cs typeface="Arial"/>
              </a:rPr>
              <a:t>метрология</a:t>
            </a:r>
            <a:r>
              <a:rPr dirty="0" sz="1200" spc="65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868C9B"/>
                </a:solidFill>
                <a:latin typeface="Arial"/>
                <a:cs typeface="Arial"/>
              </a:rPr>
              <a:t>и </a:t>
            </a:r>
            <a:r>
              <a:rPr dirty="0" sz="1200" spc="5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20" i="1">
                <a:solidFill>
                  <a:srgbClr val="868C9B"/>
                </a:solidFill>
                <a:latin typeface="Arial"/>
                <a:cs typeface="Arial"/>
              </a:rPr>
              <a:t>навигационные</a:t>
            </a:r>
            <a:r>
              <a:rPr dirty="0" sz="1200" spc="65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20" i="1">
                <a:solidFill>
                  <a:srgbClr val="868C9B"/>
                </a:solidFill>
                <a:latin typeface="Arial"/>
                <a:cs typeface="Arial"/>
              </a:rPr>
              <a:t>системы,</a:t>
            </a:r>
            <a:r>
              <a:rPr dirty="0" sz="1200" spc="75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20" i="1">
                <a:solidFill>
                  <a:srgbClr val="868C9B"/>
                </a:solidFill>
                <a:latin typeface="Arial"/>
                <a:cs typeface="Arial"/>
              </a:rPr>
              <a:t>сенсорика,</a:t>
            </a:r>
            <a:r>
              <a:rPr dirty="0" sz="1200" spc="75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20" i="1">
                <a:solidFill>
                  <a:srgbClr val="868C9B"/>
                </a:solidFill>
                <a:latin typeface="Arial"/>
                <a:cs typeface="Arial"/>
              </a:rPr>
              <a:t>медицинская</a:t>
            </a:r>
            <a:r>
              <a:rPr dirty="0" sz="1200" spc="70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20" i="1">
                <a:solidFill>
                  <a:srgbClr val="868C9B"/>
                </a:solidFill>
                <a:latin typeface="Arial"/>
                <a:cs typeface="Arial"/>
              </a:rPr>
              <a:t>физика,</a:t>
            </a:r>
            <a:r>
              <a:rPr dirty="0" sz="1200" spc="75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15" i="1">
                <a:solidFill>
                  <a:srgbClr val="868C9B"/>
                </a:solidFill>
                <a:latin typeface="Arial"/>
                <a:cs typeface="Arial"/>
              </a:rPr>
              <a:t>квантовая</a:t>
            </a:r>
            <a:r>
              <a:rPr dirty="0" sz="1200" spc="70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20" i="1">
                <a:solidFill>
                  <a:srgbClr val="868C9B"/>
                </a:solidFill>
                <a:latin typeface="Arial"/>
                <a:cs typeface="Arial"/>
              </a:rPr>
              <a:t>оптика</a:t>
            </a:r>
            <a:r>
              <a:rPr dirty="0" sz="1200" spc="65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868C9B"/>
                </a:solidFill>
                <a:latin typeface="Arial"/>
                <a:cs typeface="Arial"/>
              </a:rPr>
              <a:t>и</a:t>
            </a:r>
            <a:r>
              <a:rPr dirty="0" sz="1200" spc="65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20" i="1">
                <a:solidFill>
                  <a:srgbClr val="868C9B"/>
                </a:solidFill>
                <a:latin typeface="Arial"/>
                <a:cs typeface="Arial"/>
              </a:rPr>
              <a:t>квантовые </a:t>
            </a:r>
            <a:r>
              <a:rPr dirty="0" sz="1200" spc="-320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15" i="1">
                <a:solidFill>
                  <a:srgbClr val="868C9B"/>
                </a:solidFill>
                <a:latin typeface="Arial"/>
                <a:cs typeface="Arial"/>
              </a:rPr>
              <a:t>алмазные</a:t>
            </a:r>
            <a:r>
              <a:rPr dirty="0" sz="1200" spc="50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200" spc="10" i="1">
                <a:solidFill>
                  <a:srgbClr val="868C9B"/>
                </a:solidFill>
                <a:latin typeface="Arial"/>
                <a:cs typeface="Arial"/>
              </a:rPr>
              <a:t>технологии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0229" y="4796028"/>
            <a:ext cx="215773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15">
                <a:solidFill>
                  <a:srgbClr val="FFFFFF"/>
                </a:solidFill>
                <a:latin typeface="Microsoft Sans Serif"/>
                <a:cs typeface="Microsoft Sans Serif"/>
              </a:rPr>
              <a:t>Ведущие </a:t>
            </a:r>
            <a:r>
              <a:rPr dirty="0" sz="20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FFFFFF"/>
                </a:solidFill>
                <a:latin typeface="Microsoft Sans Serif"/>
                <a:cs typeface="Microsoft Sans Serif"/>
              </a:rPr>
              <a:t>инженерные</a:t>
            </a:r>
            <a:r>
              <a:rPr dirty="0" sz="2000" spc="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dirty="0" sz="2000">
                <a:solidFill>
                  <a:srgbClr val="FFFFFF"/>
                </a:solidFill>
                <a:latin typeface="Microsoft Sans Serif"/>
                <a:cs typeface="Microsoft Sans Serif"/>
              </a:rPr>
              <a:t> технические</a:t>
            </a:r>
            <a:r>
              <a:rPr dirty="0" sz="20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Microsoft Sans Serif"/>
                <a:cs typeface="Microsoft Sans Serif"/>
              </a:rPr>
              <a:t>вузы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60791" y="5728503"/>
            <a:ext cx="16572865" cy="2925445"/>
            <a:chOff x="2460791" y="5728503"/>
            <a:chExt cx="16572865" cy="2925445"/>
          </a:xfrm>
        </p:grpSpPr>
        <p:sp>
          <p:nvSpPr>
            <p:cNvPr id="18" name="object 18"/>
            <p:cNvSpPr/>
            <p:nvPr/>
          </p:nvSpPr>
          <p:spPr>
            <a:xfrm>
              <a:off x="2460791" y="5728503"/>
              <a:ext cx="497205" cy="428625"/>
            </a:xfrm>
            <a:custGeom>
              <a:avLst/>
              <a:gdLst/>
              <a:ahLst/>
              <a:cxnLst/>
              <a:rect l="l" t="t" r="r" b="b"/>
              <a:pathLst>
                <a:path w="497205" h="428625">
                  <a:moveTo>
                    <a:pt x="496943" y="0"/>
                  </a:moveTo>
                  <a:lnTo>
                    <a:pt x="0" y="0"/>
                  </a:lnTo>
                  <a:lnTo>
                    <a:pt x="248471" y="428400"/>
                  </a:lnTo>
                  <a:lnTo>
                    <a:pt x="496943" y="0"/>
                  </a:lnTo>
                  <a:close/>
                </a:path>
              </a:pathLst>
            </a:custGeom>
            <a:solidFill>
              <a:srgbClr val="E81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656699" y="7857821"/>
              <a:ext cx="3376929" cy="796290"/>
            </a:xfrm>
            <a:custGeom>
              <a:avLst/>
              <a:gdLst/>
              <a:ahLst/>
              <a:cxnLst/>
              <a:rect l="l" t="t" r="r" b="b"/>
              <a:pathLst>
                <a:path w="3376930" h="796290">
                  <a:moveTo>
                    <a:pt x="3376650" y="0"/>
                  </a:moveTo>
                  <a:lnTo>
                    <a:pt x="0" y="0"/>
                  </a:lnTo>
                  <a:lnTo>
                    <a:pt x="0" y="796053"/>
                  </a:lnTo>
                  <a:lnTo>
                    <a:pt x="3376650" y="796053"/>
                  </a:lnTo>
                  <a:lnTo>
                    <a:pt x="3376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138839" y="6218428"/>
            <a:ext cx="3161665" cy="136398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295"/>
              </a:spcBef>
            </a:pP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Отбор</a:t>
            </a:r>
            <a:r>
              <a:rPr dirty="0" sz="1600" spc="7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групп</a:t>
            </a:r>
            <a:r>
              <a:rPr dirty="0" sz="1600" spc="7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талантливых </a:t>
            </a:r>
            <a:r>
              <a:rPr dirty="0" sz="1600" spc="3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студентов</a:t>
            </a:r>
            <a:r>
              <a:rPr dirty="0" sz="1600" spc="8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естественнонаучных, </a:t>
            </a:r>
            <a:r>
              <a:rPr dirty="0" sz="1600" spc="-409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инженерных</a:t>
            </a:r>
            <a:r>
              <a:rPr dirty="0" sz="1600" spc="7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868C9B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8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технических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специальностей</a:t>
            </a:r>
            <a:r>
              <a:rPr dirty="0" sz="1600" spc="7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868C9B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8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обучение</a:t>
            </a:r>
            <a:r>
              <a:rPr dirty="0" sz="1600" spc="7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по </a:t>
            </a: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 программам</a:t>
            </a:r>
            <a:r>
              <a:rPr dirty="0" sz="1600" spc="12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12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модульной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логике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748139" y="7889747"/>
            <a:ext cx="3187065" cy="6597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dirty="0" sz="1400" spc="15" i="1">
                <a:solidFill>
                  <a:srgbClr val="40444D"/>
                </a:solidFill>
                <a:latin typeface="Arial"/>
                <a:cs typeface="Arial"/>
              </a:rPr>
              <a:t>*Троицк,</a:t>
            </a:r>
            <a:r>
              <a:rPr dirty="0" sz="1400" spc="50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30" i="1">
                <a:solidFill>
                  <a:srgbClr val="40444D"/>
                </a:solidFill>
                <a:latin typeface="Arial"/>
                <a:cs typeface="Arial"/>
              </a:rPr>
              <a:t>Дубна,</a:t>
            </a:r>
            <a:r>
              <a:rPr dirty="0" sz="1400" spc="50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20" i="1">
                <a:solidFill>
                  <a:srgbClr val="40444D"/>
                </a:solidFill>
                <a:latin typeface="Arial"/>
                <a:cs typeface="Arial"/>
              </a:rPr>
              <a:t>Пущино,</a:t>
            </a:r>
            <a:r>
              <a:rPr dirty="0" sz="1400" spc="50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20" i="1">
                <a:solidFill>
                  <a:srgbClr val="40444D"/>
                </a:solidFill>
                <a:latin typeface="Arial"/>
                <a:cs typeface="Arial"/>
              </a:rPr>
              <a:t>Протвино, </a:t>
            </a:r>
            <a:r>
              <a:rPr dirty="0" sz="1400" spc="-375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20" i="1">
                <a:solidFill>
                  <a:srgbClr val="40444D"/>
                </a:solidFill>
                <a:latin typeface="Arial"/>
                <a:cs typeface="Arial"/>
              </a:rPr>
              <a:t>Саров,</a:t>
            </a:r>
            <a:r>
              <a:rPr dirty="0" sz="1400" spc="105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20" i="1">
                <a:solidFill>
                  <a:srgbClr val="40444D"/>
                </a:solidFill>
                <a:latin typeface="Arial"/>
                <a:cs typeface="Arial"/>
              </a:rPr>
              <a:t>Новосибирск,</a:t>
            </a:r>
            <a:r>
              <a:rPr dirty="0" sz="1400" spc="105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15" i="1">
                <a:solidFill>
                  <a:srgbClr val="40444D"/>
                </a:solidFill>
                <a:latin typeface="Arial"/>
                <a:cs typeface="Arial"/>
              </a:rPr>
              <a:t>Черноголовка </a:t>
            </a:r>
            <a:r>
              <a:rPr dirty="0" sz="1400" spc="20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40444D"/>
                </a:solidFill>
                <a:latin typeface="Arial"/>
                <a:cs typeface="Arial"/>
              </a:rPr>
              <a:t>и</a:t>
            </a:r>
            <a:r>
              <a:rPr dirty="0" sz="1400" spc="45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25" i="1">
                <a:solidFill>
                  <a:srgbClr val="40444D"/>
                </a:solidFill>
                <a:latin typeface="Arial"/>
                <a:cs typeface="Arial"/>
              </a:rPr>
              <a:t>др.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15474" y="6245859"/>
            <a:ext cx="3197225" cy="121983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Вовлечение</a:t>
            </a:r>
            <a:r>
              <a:rPr dirty="0" sz="1600" spc="6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студентов</a:t>
            </a:r>
            <a:r>
              <a:rPr dirty="0" sz="1600" spc="6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6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868C9B"/>
                </a:solidFill>
                <a:latin typeface="Microsoft Sans Serif"/>
                <a:cs typeface="Microsoft Sans Serif"/>
              </a:rPr>
              <a:t>НИОКР </a:t>
            </a:r>
            <a:r>
              <a:rPr dirty="0" sz="1600" spc="-409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868C9B"/>
                </a:solidFill>
                <a:latin typeface="Microsoft Sans Serif"/>
                <a:cs typeface="Microsoft Sans Serif"/>
              </a:rPr>
              <a:t>под</a:t>
            </a:r>
            <a:r>
              <a:rPr dirty="0" sz="1600" spc="8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руководством</a:t>
            </a:r>
            <a:r>
              <a:rPr dirty="0" sz="1600" spc="7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ученых 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мирового</a:t>
            </a:r>
            <a:r>
              <a:rPr dirty="0" sz="1600" spc="8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уровня</a:t>
            </a:r>
            <a:r>
              <a:rPr dirty="0" sz="1600" spc="8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на</a:t>
            </a:r>
            <a:r>
              <a:rPr dirty="0" sz="1600" spc="8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уникальной </a:t>
            </a:r>
            <a:r>
              <a:rPr dirty="0" sz="1600" spc="-409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научной</a:t>
            </a:r>
            <a:r>
              <a:rPr dirty="0" sz="1600" spc="8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инфраструктуре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100" spc="5" i="1">
                <a:solidFill>
                  <a:srgbClr val="868C9B"/>
                </a:solidFill>
                <a:latin typeface="Arial"/>
                <a:cs typeface="Arial"/>
              </a:rPr>
              <a:t>(в </a:t>
            </a:r>
            <a:r>
              <a:rPr dirty="0" sz="1100" spc="-5" i="1">
                <a:solidFill>
                  <a:srgbClr val="868C9B"/>
                </a:solidFill>
                <a:latin typeface="Arial"/>
                <a:cs typeface="Arial"/>
              </a:rPr>
              <a:t>т.ч.</a:t>
            </a:r>
            <a:r>
              <a:rPr dirty="0" sz="1100" spc="15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100" spc="-5" i="1">
                <a:solidFill>
                  <a:srgbClr val="868C9B"/>
                </a:solidFill>
                <a:latin typeface="Arial"/>
                <a:cs typeface="Arial"/>
              </a:rPr>
              <a:t>на</a:t>
            </a:r>
            <a:r>
              <a:rPr dirty="0" sz="1100" spc="5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868C9B"/>
                </a:solidFill>
                <a:latin typeface="Arial"/>
                <a:cs typeface="Arial"/>
              </a:rPr>
              <a:t>установках</a:t>
            </a:r>
            <a:r>
              <a:rPr dirty="0" sz="1100" spc="10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868C9B"/>
                </a:solidFill>
                <a:latin typeface="Arial"/>
                <a:cs typeface="Arial"/>
              </a:rPr>
              <a:t>класса</a:t>
            </a:r>
            <a:r>
              <a:rPr dirty="0" sz="1100" spc="5" i="1">
                <a:solidFill>
                  <a:srgbClr val="868C9B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868C9B"/>
                </a:solidFill>
                <a:latin typeface="Arial"/>
                <a:cs typeface="Arial"/>
              </a:rPr>
              <a:t>«Мегасайенс»)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51875" y="6779259"/>
            <a:ext cx="2810510" cy="7543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600" spc="-5">
                <a:solidFill>
                  <a:srgbClr val="868C9B"/>
                </a:solidFill>
                <a:latin typeface="Microsoft Sans Serif"/>
                <a:cs typeface="Microsoft Sans Serif"/>
              </a:rPr>
              <a:t>Доступ </a:t>
            </a:r>
            <a:r>
              <a:rPr dirty="0" sz="1600" spc="-100">
                <a:solidFill>
                  <a:srgbClr val="868C9B"/>
                </a:solidFill>
                <a:latin typeface="Microsoft Sans Serif"/>
                <a:cs typeface="Microsoft Sans Serif"/>
              </a:rPr>
              <a:t>к</a:t>
            </a:r>
            <a:r>
              <a:rPr dirty="0" sz="1600" spc="-9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уникальному 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интеллектуальному</a:t>
            </a:r>
            <a:r>
              <a:rPr dirty="0" sz="1600" spc="7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868C9B"/>
                </a:solidFill>
                <a:latin typeface="Microsoft Sans Serif"/>
                <a:cs typeface="Microsoft Sans Serif"/>
              </a:rPr>
              <a:t>и 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инфраструктурному</a:t>
            </a:r>
            <a:r>
              <a:rPr dirty="0" sz="1600" spc="5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ресурсу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62791" y="3481901"/>
            <a:ext cx="9780270" cy="590550"/>
          </a:xfrm>
          <a:custGeom>
            <a:avLst/>
            <a:gdLst/>
            <a:ahLst/>
            <a:cxnLst/>
            <a:rect l="l" t="t" r="r" b="b"/>
            <a:pathLst>
              <a:path w="9780269" h="590550">
                <a:moveTo>
                  <a:pt x="9780104" y="0"/>
                </a:moveTo>
                <a:lnTo>
                  <a:pt x="0" y="0"/>
                </a:lnTo>
                <a:lnTo>
                  <a:pt x="0" y="590035"/>
                </a:lnTo>
                <a:lnTo>
                  <a:pt x="9780104" y="590035"/>
                </a:lnTo>
                <a:lnTo>
                  <a:pt x="97801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157596" y="3426968"/>
            <a:ext cx="9801860" cy="932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810">
              <a:lnSpc>
                <a:spcPct val="100000"/>
              </a:lnSpc>
              <a:spcBef>
                <a:spcPts val="100"/>
              </a:spcBef>
            </a:pPr>
            <a:r>
              <a:rPr dirty="0" sz="2700" spc="-25">
                <a:solidFill>
                  <a:srgbClr val="E91C22"/>
                </a:solidFill>
                <a:latin typeface="Microsoft Sans Serif"/>
                <a:cs typeface="Microsoft Sans Serif"/>
              </a:rPr>
              <a:t>Сетевой</a:t>
            </a:r>
            <a:r>
              <a:rPr dirty="0" sz="2700" spc="3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20">
                <a:solidFill>
                  <a:srgbClr val="E91C22"/>
                </a:solidFill>
                <a:latin typeface="Microsoft Sans Serif"/>
                <a:cs typeface="Microsoft Sans Serif"/>
              </a:rPr>
              <a:t>университет</a:t>
            </a:r>
            <a:r>
              <a:rPr dirty="0" sz="26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E91C22"/>
                </a:solidFill>
                <a:latin typeface="Microsoft Sans Serif"/>
                <a:cs typeface="Microsoft Sans Serif"/>
              </a:rPr>
              <a:t>фундаментальных</a:t>
            </a:r>
            <a:r>
              <a:rPr dirty="0" sz="26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5">
                <a:solidFill>
                  <a:srgbClr val="E91C22"/>
                </a:solidFill>
                <a:latin typeface="Microsoft Sans Serif"/>
                <a:cs typeface="Microsoft Sans Serif"/>
              </a:rPr>
              <a:t>наук</a:t>
            </a:r>
            <a:r>
              <a:rPr dirty="0" sz="2700" spc="3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E91C22"/>
                </a:solidFill>
                <a:latin typeface="Microsoft Sans Serif"/>
                <a:cs typeface="Microsoft Sans Serif"/>
              </a:rPr>
              <a:t>и</a:t>
            </a:r>
            <a:r>
              <a:rPr dirty="0" sz="2700" spc="3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20">
                <a:solidFill>
                  <a:srgbClr val="E91C22"/>
                </a:solidFill>
                <a:latin typeface="Microsoft Sans Serif"/>
                <a:cs typeface="Microsoft Sans Serif"/>
              </a:rPr>
              <a:t>технологий</a:t>
            </a:r>
            <a:endParaRPr sz="27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740"/>
              </a:spcBef>
            </a:pPr>
            <a:r>
              <a:rPr dirty="0" sz="1800" spc="5">
                <a:solidFill>
                  <a:srgbClr val="30333A"/>
                </a:solidFill>
                <a:latin typeface="Microsoft Sans Serif"/>
                <a:cs typeface="Microsoft Sans Serif"/>
              </a:rPr>
              <a:t>Университет</a:t>
            </a:r>
            <a:r>
              <a:rPr dirty="0" sz="1800" spc="9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0333A"/>
                </a:solidFill>
                <a:latin typeface="Microsoft Sans Serif"/>
                <a:cs typeface="Microsoft Sans Serif"/>
              </a:rPr>
              <a:t>географически</a:t>
            </a:r>
            <a:r>
              <a:rPr dirty="0" sz="18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0333A"/>
                </a:solidFill>
                <a:latin typeface="Microsoft Sans Serif"/>
                <a:cs typeface="Microsoft Sans Serif"/>
              </a:rPr>
              <a:t>распределен</a:t>
            </a:r>
            <a:r>
              <a:rPr dirty="0" sz="1800" spc="9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30333A"/>
                </a:solidFill>
                <a:latin typeface="Microsoft Sans Serif"/>
                <a:cs typeface="Microsoft Sans Serif"/>
              </a:rPr>
              <a:t>между</a:t>
            </a:r>
            <a:r>
              <a:rPr dirty="0" sz="1800" spc="90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0333A"/>
                </a:solidFill>
                <a:latin typeface="Microsoft Sans Serif"/>
                <a:cs typeface="Microsoft Sans Serif"/>
              </a:rPr>
              <a:t>ключевыми</a:t>
            </a:r>
            <a:r>
              <a:rPr dirty="0" sz="18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0333A"/>
                </a:solidFill>
                <a:latin typeface="Microsoft Sans Serif"/>
                <a:cs typeface="Microsoft Sans Serif"/>
              </a:rPr>
              <a:t>научными</a:t>
            </a:r>
            <a:r>
              <a:rPr dirty="0" sz="18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0333A"/>
                </a:solidFill>
                <a:latin typeface="Microsoft Sans Serif"/>
                <a:cs typeface="Microsoft Sans Serif"/>
              </a:rPr>
              <a:t>центрами</a:t>
            </a:r>
            <a:r>
              <a:rPr dirty="0" sz="1800" spc="85">
                <a:solidFill>
                  <a:srgbClr val="30333A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">
                <a:solidFill>
                  <a:srgbClr val="30333A"/>
                </a:solidFill>
                <a:latin typeface="Microsoft Sans Serif"/>
                <a:cs typeface="Microsoft Sans Serif"/>
              </a:rPr>
              <a:t>страны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344169" y="7593076"/>
            <a:ext cx="110236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Цифровые </a:t>
            </a:r>
            <a:r>
              <a:rPr dirty="0" sz="1600" spc="-409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по</a:t>
            </a:r>
            <a:r>
              <a:rPr dirty="0" sz="1600" spc="-10">
                <a:solidFill>
                  <a:srgbClr val="868C9B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30">
                <a:solidFill>
                  <a:srgbClr val="868C9B"/>
                </a:solidFill>
                <a:latin typeface="Microsoft Sans Serif"/>
                <a:cs typeface="Microsoft Sans Serif"/>
              </a:rPr>
              <a:t>т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ф</a:t>
            </a:r>
            <a:r>
              <a:rPr dirty="0" sz="1600" spc="-15">
                <a:solidFill>
                  <a:srgbClr val="868C9B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50">
                <a:solidFill>
                  <a:srgbClr val="868C9B"/>
                </a:solidFill>
                <a:latin typeface="Microsoft Sans Serif"/>
                <a:cs typeface="Microsoft Sans Serif"/>
              </a:rPr>
              <a:t>л</a:t>
            </a:r>
            <a:r>
              <a:rPr dirty="0" sz="1600" spc="30">
                <a:solidFill>
                  <a:srgbClr val="868C9B"/>
                </a:solidFill>
                <a:latin typeface="Microsoft Sans Serif"/>
                <a:cs typeface="Microsoft Sans Serif"/>
              </a:rPr>
              <a:t>и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о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43642" y="4682235"/>
            <a:ext cx="1710689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 indent="668655">
              <a:lnSpc>
                <a:spcPts val="1900"/>
              </a:lnSpc>
              <a:spcBef>
                <a:spcPts val="180"/>
              </a:spcBef>
            </a:pP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Ц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ф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ро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5">
                <a:solidFill>
                  <a:srgbClr val="868C9B"/>
                </a:solidFill>
                <a:latin typeface="Microsoft Sans Serif"/>
                <a:cs typeface="Microsoft Sans Serif"/>
              </a:rPr>
              <a:t>я  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об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55">
                <a:solidFill>
                  <a:srgbClr val="868C9B"/>
                </a:solidFill>
                <a:latin typeface="Microsoft Sans Serif"/>
                <a:cs typeface="Microsoft Sans Serif"/>
              </a:rPr>
              <a:t>з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10">
                <a:solidFill>
                  <a:srgbClr val="868C9B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т</a:t>
            </a:r>
            <a:r>
              <a:rPr dirty="0" sz="1600" spc="-30">
                <a:solidFill>
                  <a:srgbClr val="868C9B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50">
                <a:solidFill>
                  <a:srgbClr val="868C9B"/>
                </a:solidFill>
                <a:latin typeface="Microsoft Sans Serif"/>
                <a:cs typeface="Microsoft Sans Serif"/>
              </a:rPr>
              <a:t>л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ь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ая 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инфраструктура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56916" y="4649386"/>
            <a:ext cx="5980430" cy="4882515"/>
            <a:chOff x="7056916" y="4649386"/>
            <a:chExt cx="5980430" cy="4882515"/>
          </a:xfrm>
        </p:grpSpPr>
        <p:sp>
          <p:nvSpPr>
            <p:cNvPr id="29" name="object 29"/>
            <p:cNvSpPr/>
            <p:nvPr/>
          </p:nvSpPr>
          <p:spPr>
            <a:xfrm>
              <a:off x="12432152" y="7560932"/>
              <a:ext cx="552450" cy="400050"/>
            </a:xfrm>
            <a:custGeom>
              <a:avLst/>
              <a:gdLst/>
              <a:ahLst/>
              <a:cxnLst/>
              <a:rect l="l" t="t" r="r" b="b"/>
              <a:pathLst>
                <a:path w="552450" h="400050">
                  <a:moveTo>
                    <a:pt x="377190" y="400050"/>
                  </a:moveTo>
                  <a:lnTo>
                    <a:pt x="47625" y="400050"/>
                  </a:lnTo>
                  <a:lnTo>
                    <a:pt x="28932" y="396359"/>
                  </a:lnTo>
                  <a:lnTo>
                    <a:pt x="13811" y="386238"/>
                  </a:lnTo>
                  <a:lnTo>
                    <a:pt x="3690" y="371117"/>
                  </a:lnTo>
                  <a:lnTo>
                    <a:pt x="0" y="352425"/>
                  </a:lnTo>
                  <a:lnTo>
                    <a:pt x="0" y="47625"/>
                  </a:lnTo>
                  <a:lnTo>
                    <a:pt x="3690" y="28932"/>
                  </a:lnTo>
                  <a:lnTo>
                    <a:pt x="13811" y="13811"/>
                  </a:lnTo>
                  <a:lnTo>
                    <a:pt x="28932" y="3690"/>
                  </a:lnTo>
                  <a:lnTo>
                    <a:pt x="47625" y="0"/>
                  </a:lnTo>
                  <a:lnTo>
                    <a:pt x="504825" y="0"/>
                  </a:lnTo>
                  <a:lnTo>
                    <a:pt x="523517" y="3690"/>
                  </a:lnTo>
                  <a:lnTo>
                    <a:pt x="538638" y="13811"/>
                  </a:lnTo>
                  <a:lnTo>
                    <a:pt x="548759" y="28932"/>
                  </a:lnTo>
                  <a:lnTo>
                    <a:pt x="552450" y="47625"/>
                  </a:lnTo>
                  <a:lnTo>
                    <a:pt x="552450" y="252413"/>
                  </a:lnTo>
                </a:path>
              </a:pathLst>
            </a:custGeom>
            <a:ln w="9525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98839" y="7980033"/>
              <a:ext cx="219075" cy="9620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484539" y="7684758"/>
              <a:ext cx="238125" cy="152400"/>
            </a:xfrm>
            <a:custGeom>
              <a:avLst/>
              <a:gdLst/>
              <a:ahLst/>
              <a:cxnLst/>
              <a:rect l="l" t="t" r="r" b="b"/>
              <a:pathLst>
                <a:path w="238125" h="152400">
                  <a:moveTo>
                    <a:pt x="190500" y="57150"/>
                  </a:moveTo>
                  <a:lnTo>
                    <a:pt x="47625" y="57150"/>
                  </a:lnTo>
                  <a:lnTo>
                    <a:pt x="28932" y="60840"/>
                  </a:lnTo>
                  <a:lnTo>
                    <a:pt x="13811" y="70961"/>
                  </a:lnTo>
                  <a:lnTo>
                    <a:pt x="3690" y="86082"/>
                  </a:lnTo>
                  <a:lnTo>
                    <a:pt x="0" y="104775"/>
                  </a:lnTo>
                  <a:lnTo>
                    <a:pt x="3690" y="123467"/>
                  </a:lnTo>
                  <a:lnTo>
                    <a:pt x="13811" y="138588"/>
                  </a:lnTo>
                  <a:lnTo>
                    <a:pt x="28932" y="148709"/>
                  </a:lnTo>
                  <a:lnTo>
                    <a:pt x="47625" y="152400"/>
                  </a:lnTo>
                  <a:lnTo>
                    <a:pt x="190500" y="152400"/>
                  </a:lnTo>
                  <a:lnTo>
                    <a:pt x="209195" y="148709"/>
                  </a:lnTo>
                  <a:lnTo>
                    <a:pt x="224318" y="138588"/>
                  </a:lnTo>
                  <a:lnTo>
                    <a:pt x="234439" y="123467"/>
                  </a:lnTo>
                  <a:lnTo>
                    <a:pt x="238130" y="104775"/>
                  </a:lnTo>
                  <a:lnTo>
                    <a:pt x="234439" y="86082"/>
                  </a:lnTo>
                  <a:lnTo>
                    <a:pt x="224318" y="70961"/>
                  </a:lnTo>
                  <a:lnTo>
                    <a:pt x="209195" y="60840"/>
                  </a:lnTo>
                  <a:lnTo>
                    <a:pt x="190500" y="57150"/>
                  </a:lnTo>
                  <a:close/>
                </a:path>
                <a:path w="238125" h="152400">
                  <a:moveTo>
                    <a:pt x="119063" y="0"/>
                  </a:moveTo>
                  <a:lnTo>
                    <a:pt x="96872" y="4509"/>
                  </a:lnTo>
                  <a:lnTo>
                    <a:pt x="78701" y="16787"/>
                  </a:lnTo>
                  <a:lnTo>
                    <a:pt x="66423" y="34959"/>
                  </a:lnTo>
                  <a:lnTo>
                    <a:pt x="61913" y="57150"/>
                  </a:lnTo>
                  <a:lnTo>
                    <a:pt x="176213" y="57150"/>
                  </a:lnTo>
                  <a:lnTo>
                    <a:pt x="171704" y="34959"/>
                  </a:lnTo>
                  <a:lnTo>
                    <a:pt x="159425" y="16787"/>
                  </a:lnTo>
                  <a:lnTo>
                    <a:pt x="141253" y="4509"/>
                  </a:lnTo>
                  <a:lnTo>
                    <a:pt x="119063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2484539" y="7684758"/>
              <a:ext cx="238125" cy="152400"/>
            </a:xfrm>
            <a:custGeom>
              <a:avLst/>
              <a:gdLst/>
              <a:ahLst/>
              <a:cxnLst/>
              <a:rect l="l" t="t" r="r" b="b"/>
              <a:pathLst>
                <a:path w="238125" h="152400">
                  <a:moveTo>
                    <a:pt x="190500" y="152400"/>
                  </a:moveTo>
                  <a:lnTo>
                    <a:pt x="209192" y="148709"/>
                  </a:lnTo>
                  <a:lnTo>
                    <a:pt x="224313" y="138588"/>
                  </a:lnTo>
                  <a:lnTo>
                    <a:pt x="234434" y="123467"/>
                  </a:lnTo>
                  <a:lnTo>
                    <a:pt x="238125" y="104775"/>
                  </a:lnTo>
                  <a:lnTo>
                    <a:pt x="234434" y="86082"/>
                  </a:lnTo>
                  <a:lnTo>
                    <a:pt x="224313" y="70961"/>
                  </a:lnTo>
                  <a:lnTo>
                    <a:pt x="209192" y="60840"/>
                  </a:lnTo>
                  <a:lnTo>
                    <a:pt x="190500" y="57150"/>
                  </a:lnTo>
                  <a:lnTo>
                    <a:pt x="176213" y="57150"/>
                  </a:lnTo>
                  <a:lnTo>
                    <a:pt x="171703" y="34959"/>
                  </a:lnTo>
                  <a:lnTo>
                    <a:pt x="159425" y="16787"/>
                  </a:lnTo>
                  <a:lnTo>
                    <a:pt x="141253" y="4509"/>
                  </a:lnTo>
                  <a:lnTo>
                    <a:pt x="119063" y="0"/>
                  </a:lnTo>
                  <a:lnTo>
                    <a:pt x="96872" y="4509"/>
                  </a:lnTo>
                  <a:lnTo>
                    <a:pt x="78700" y="16787"/>
                  </a:lnTo>
                  <a:lnTo>
                    <a:pt x="66422" y="34959"/>
                  </a:lnTo>
                  <a:lnTo>
                    <a:pt x="61913" y="57150"/>
                  </a:lnTo>
                  <a:lnTo>
                    <a:pt x="47625" y="57150"/>
                  </a:lnTo>
                  <a:lnTo>
                    <a:pt x="28932" y="60840"/>
                  </a:lnTo>
                  <a:lnTo>
                    <a:pt x="13811" y="70961"/>
                  </a:lnTo>
                  <a:lnTo>
                    <a:pt x="3690" y="86082"/>
                  </a:lnTo>
                  <a:lnTo>
                    <a:pt x="0" y="104775"/>
                  </a:lnTo>
                  <a:lnTo>
                    <a:pt x="3690" y="123467"/>
                  </a:lnTo>
                  <a:lnTo>
                    <a:pt x="13811" y="138588"/>
                  </a:lnTo>
                  <a:lnTo>
                    <a:pt x="28932" y="148709"/>
                  </a:lnTo>
                  <a:lnTo>
                    <a:pt x="47625" y="152400"/>
                  </a:lnTo>
                  <a:lnTo>
                    <a:pt x="190500" y="152400"/>
                  </a:lnTo>
                  <a:close/>
                </a:path>
              </a:pathLst>
            </a:custGeom>
            <a:ln w="9525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2584552" y="7661898"/>
              <a:ext cx="190500" cy="95250"/>
            </a:xfrm>
            <a:custGeom>
              <a:avLst/>
              <a:gdLst/>
              <a:ahLst/>
              <a:cxnLst/>
              <a:rect l="l" t="t" r="r" b="b"/>
              <a:pathLst>
                <a:path w="190500" h="95250">
                  <a:moveTo>
                    <a:pt x="0" y="95250"/>
                  </a:moveTo>
                  <a:lnTo>
                    <a:pt x="95250" y="0"/>
                  </a:lnTo>
                  <a:lnTo>
                    <a:pt x="190500" y="0"/>
                  </a:lnTo>
                </a:path>
              </a:pathLst>
            </a:custGeom>
            <a:ln w="9525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2803632" y="7646658"/>
              <a:ext cx="95250" cy="28575"/>
            </a:xfrm>
            <a:custGeom>
              <a:avLst/>
              <a:gdLst/>
              <a:ahLst/>
              <a:cxnLst/>
              <a:rect l="l" t="t" r="r" b="b"/>
              <a:pathLst>
                <a:path w="95250" h="28575">
                  <a:moveTo>
                    <a:pt x="9525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95250" y="28575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52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2803632" y="7646658"/>
              <a:ext cx="95250" cy="28575"/>
            </a:xfrm>
            <a:custGeom>
              <a:avLst/>
              <a:gdLst/>
              <a:ahLst/>
              <a:cxnLst/>
              <a:rect l="l" t="t" r="r" b="b"/>
              <a:pathLst>
                <a:path w="95250" h="28575">
                  <a:moveTo>
                    <a:pt x="0" y="0"/>
                  </a:moveTo>
                  <a:lnTo>
                    <a:pt x="95250" y="0"/>
                  </a:lnTo>
                  <a:lnTo>
                    <a:pt x="95250" y="28575"/>
                  </a:lnTo>
                  <a:lnTo>
                    <a:pt x="0" y="285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2803632" y="7750481"/>
              <a:ext cx="95250" cy="28575"/>
            </a:xfrm>
            <a:custGeom>
              <a:avLst/>
              <a:gdLst/>
              <a:ahLst/>
              <a:cxnLst/>
              <a:rect l="l" t="t" r="r" b="b"/>
              <a:pathLst>
                <a:path w="95250" h="28575">
                  <a:moveTo>
                    <a:pt x="0" y="0"/>
                  </a:moveTo>
                  <a:lnTo>
                    <a:pt x="95250" y="0"/>
                  </a:lnTo>
                  <a:lnTo>
                    <a:pt x="95250" y="28575"/>
                  </a:lnTo>
                  <a:lnTo>
                    <a:pt x="0" y="285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2641702" y="7764768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 h="0">
                  <a:moveTo>
                    <a:pt x="0" y="0"/>
                  </a:moveTo>
                  <a:lnTo>
                    <a:pt x="133350" y="0"/>
                  </a:lnTo>
                </a:path>
              </a:pathLst>
            </a:custGeom>
            <a:ln w="9525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2432152" y="7903833"/>
              <a:ext cx="373380" cy="0"/>
            </a:xfrm>
            <a:custGeom>
              <a:avLst/>
              <a:gdLst/>
              <a:ahLst/>
              <a:cxnLst/>
              <a:rect l="l" t="t" r="r" b="b"/>
              <a:pathLst>
                <a:path w="373379" h="0">
                  <a:moveTo>
                    <a:pt x="0" y="0"/>
                  </a:moveTo>
                  <a:lnTo>
                    <a:pt x="373380" y="0"/>
                  </a:lnTo>
                </a:path>
              </a:pathLst>
            </a:custGeom>
            <a:ln w="9525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2822682" y="7818108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>
                  <a:moveTo>
                    <a:pt x="209550" y="104775"/>
                  </a:moveTo>
                  <a:lnTo>
                    <a:pt x="201316" y="145558"/>
                  </a:lnTo>
                  <a:lnTo>
                    <a:pt x="178862" y="178862"/>
                  </a:lnTo>
                  <a:lnTo>
                    <a:pt x="145558" y="201316"/>
                  </a:lnTo>
                  <a:lnTo>
                    <a:pt x="104775" y="209550"/>
                  </a:lnTo>
                  <a:lnTo>
                    <a:pt x="63991" y="201316"/>
                  </a:lnTo>
                  <a:lnTo>
                    <a:pt x="30687" y="178862"/>
                  </a:lnTo>
                  <a:lnTo>
                    <a:pt x="8233" y="145558"/>
                  </a:lnTo>
                  <a:lnTo>
                    <a:pt x="0" y="104775"/>
                  </a:lnTo>
                  <a:lnTo>
                    <a:pt x="8233" y="63991"/>
                  </a:lnTo>
                  <a:lnTo>
                    <a:pt x="30687" y="30687"/>
                  </a:lnTo>
                  <a:lnTo>
                    <a:pt x="63991" y="8233"/>
                  </a:lnTo>
                  <a:lnTo>
                    <a:pt x="104775" y="0"/>
                  </a:lnTo>
                  <a:lnTo>
                    <a:pt x="145558" y="8233"/>
                  </a:lnTo>
                  <a:lnTo>
                    <a:pt x="178862" y="30687"/>
                  </a:lnTo>
                  <a:lnTo>
                    <a:pt x="201316" y="63991"/>
                  </a:lnTo>
                  <a:lnTo>
                    <a:pt x="209550" y="104775"/>
                  </a:lnTo>
                  <a:close/>
                </a:path>
              </a:pathLst>
            </a:custGeom>
            <a:ln w="9525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2841732" y="7837158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64752" y="119211"/>
                  </a:lnTo>
                  <a:lnTo>
                    <a:pt x="146446" y="146446"/>
                  </a:lnTo>
                  <a:lnTo>
                    <a:pt x="119211" y="164752"/>
                  </a:lnTo>
                  <a:lnTo>
                    <a:pt x="85725" y="171450"/>
                  </a:lnTo>
                  <a:lnTo>
                    <a:pt x="52238" y="164752"/>
                  </a:lnTo>
                  <a:lnTo>
                    <a:pt x="25003" y="146446"/>
                  </a:lnTo>
                  <a:lnTo>
                    <a:pt x="6697" y="119211"/>
                  </a:lnTo>
                  <a:lnTo>
                    <a:pt x="0" y="85725"/>
                  </a:lnTo>
                  <a:lnTo>
                    <a:pt x="6697" y="52238"/>
                  </a:lnTo>
                  <a:lnTo>
                    <a:pt x="25003" y="25003"/>
                  </a:lnTo>
                  <a:lnTo>
                    <a:pt x="52238" y="6697"/>
                  </a:lnTo>
                  <a:lnTo>
                    <a:pt x="85725" y="0"/>
                  </a:lnTo>
                </a:path>
              </a:pathLst>
            </a:custGeom>
            <a:ln w="9525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2946507" y="7840016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0" y="0"/>
                  </a:moveTo>
                  <a:lnTo>
                    <a:pt x="2857" y="952"/>
                  </a:lnTo>
                  <a:lnTo>
                    <a:pt x="6668" y="1905"/>
                  </a:lnTo>
                  <a:lnTo>
                    <a:pt x="9525" y="2857"/>
                  </a:lnTo>
                </a:path>
              </a:pathLst>
            </a:custGeom>
            <a:ln w="9525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2889357" y="788478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4"/>
                  </a:lnTo>
                  <a:lnTo>
                    <a:pt x="11158" y="11159"/>
                  </a:lnTo>
                  <a:lnTo>
                    <a:pt x="2993" y="23270"/>
                  </a:lnTo>
                  <a:lnTo>
                    <a:pt x="0" y="38100"/>
                  </a:lnTo>
                  <a:lnTo>
                    <a:pt x="2993" y="52930"/>
                  </a:lnTo>
                  <a:lnTo>
                    <a:pt x="11158" y="65040"/>
                  </a:lnTo>
                  <a:lnTo>
                    <a:pt x="23268" y="73205"/>
                  </a:lnTo>
                  <a:lnTo>
                    <a:pt x="38100" y="76200"/>
                  </a:lnTo>
                  <a:lnTo>
                    <a:pt x="52925" y="73205"/>
                  </a:lnTo>
                  <a:lnTo>
                    <a:pt x="65036" y="65040"/>
                  </a:lnTo>
                  <a:lnTo>
                    <a:pt x="73204" y="52930"/>
                  </a:lnTo>
                  <a:lnTo>
                    <a:pt x="76200" y="38100"/>
                  </a:lnTo>
                  <a:lnTo>
                    <a:pt x="73204" y="23270"/>
                  </a:lnTo>
                  <a:lnTo>
                    <a:pt x="65036" y="11159"/>
                  </a:lnTo>
                  <a:lnTo>
                    <a:pt x="52925" y="29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2889357" y="788478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38100"/>
                  </a:moveTo>
                  <a:lnTo>
                    <a:pt x="73205" y="52930"/>
                  </a:lnTo>
                  <a:lnTo>
                    <a:pt x="65040" y="65040"/>
                  </a:lnTo>
                  <a:lnTo>
                    <a:pt x="52930" y="73205"/>
                  </a:lnTo>
                  <a:lnTo>
                    <a:pt x="38100" y="76200"/>
                  </a:lnTo>
                  <a:lnTo>
                    <a:pt x="23269" y="73205"/>
                  </a:lnTo>
                  <a:lnTo>
                    <a:pt x="11159" y="65040"/>
                  </a:lnTo>
                  <a:lnTo>
                    <a:pt x="2994" y="52930"/>
                  </a:lnTo>
                  <a:lnTo>
                    <a:pt x="0" y="38100"/>
                  </a:lnTo>
                  <a:lnTo>
                    <a:pt x="2994" y="23269"/>
                  </a:lnTo>
                  <a:lnTo>
                    <a:pt x="11159" y="11159"/>
                  </a:lnTo>
                  <a:lnTo>
                    <a:pt x="23269" y="2994"/>
                  </a:lnTo>
                  <a:lnTo>
                    <a:pt x="38100" y="0"/>
                  </a:lnTo>
                  <a:lnTo>
                    <a:pt x="52930" y="2994"/>
                  </a:lnTo>
                  <a:lnTo>
                    <a:pt x="65040" y="11159"/>
                  </a:lnTo>
                  <a:lnTo>
                    <a:pt x="73205" y="23269"/>
                  </a:lnTo>
                  <a:lnTo>
                    <a:pt x="76200" y="38100"/>
                  </a:lnTo>
                  <a:close/>
                </a:path>
              </a:pathLst>
            </a:custGeom>
            <a:ln w="9525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56019" y="7584744"/>
              <a:ext cx="104775" cy="10477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3013182" y="760474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-4762" y="4762"/>
                  </a:moveTo>
                  <a:lnTo>
                    <a:pt x="4762" y="4762"/>
                  </a:lnTo>
                </a:path>
              </a:pathLst>
            </a:custGeom>
            <a:ln w="9525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3013182" y="7633323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w="0" h="180975">
                  <a:moveTo>
                    <a:pt x="0" y="18097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1373" y="4697011"/>
              <a:ext cx="66675" cy="23812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470436" y="4784220"/>
              <a:ext cx="114300" cy="38100"/>
            </a:xfrm>
            <a:custGeom>
              <a:avLst/>
              <a:gdLst/>
              <a:ahLst/>
              <a:cxnLst/>
              <a:rect l="l" t="t" r="r" b="b"/>
              <a:pathLst>
                <a:path w="114300" h="38100">
                  <a:moveTo>
                    <a:pt x="1143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465673" y="4779458"/>
              <a:ext cx="123825" cy="47625"/>
            </a:xfrm>
            <a:custGeom>
              <a:avLst/>
              <a:gdLst/>
              <a:ahLst/>
              <a:cxnLst/>
              <a:rect l="l" t="t" r="r" b="b"/>
              <a:pathLst>
                <a:path w="123825" h="47625">
                  <a:moveTo>
                    <a:pt x="121691" y="0"/>
                  </a:moveTo>
                  <a:lnTo>
                    <a:pt x="2134" y="0"/>
                  </a:lnTo>
                  <a:lnTo>
                    <a:pt x="10" y="2124"/>
                  </a:lnTo>
                  <a:lnTo>
                    <a:pt x="0" y="45491"/>
                  </a:lnTo>
                  <a:lnTo>
                    <a:pt x="2134" y="47625"/>
                  </a:lnTo>
                  <a:lnTo>
                    <a:pt x="121691" y="47625"/>
                  </a:lnTo>
                  <a:lnTo>
                    <a:pt x="123825" y="45491"/>
                  </a:lnTo>
                  <a:lnTo>
                    <a:pt x="123825" y="38100"/>
                  </a:lnTo>
                  <a:lnTo>
                    <a:pt x="9525" y="38100"/>
                  </a:lnTo>
                  <a:lnTo>
                    <a:pt x="9525" y="9525"/>
                  </a:lnTo>
                  <a:lnTo>
                    <a:pt x="123825" y="9525"/>
                  </a:lnTo>
                  <a:lnTo>
                    <a:pt x="123825" y="2124"/>
                  </a:lnTo>
                  <a:lnTo>
                    <a:pt x="121691" y="0"/>
                  </a:lnTo>
                  <a:close/>
                </a:path>
                <a:path w="123825" h="47625">
                  <a:moveTo>
                    <a:pt x="123825" y="9525"/>
                  </a:moveTo>
                  <a:lnTo>
                    <a:pt x="114300" y="9525"/>
                  </a:lnTo>
                  <a:lnTo>
                    <a:pt x="114300" y="38100"/>
                  </a:lnTo>
                  <a:lnTo>
                    <a:pt x="123825" y="38100"/>
                  </a:lnTo>
                  <a:lnTo>
                    <a:pt x="123825" y="9525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189448" y="4987522"/>
              <a:ext cx="390525" cy="247650"/>
            </a:xfrm>
            <a:custGeom>
              <a:avLst/>
              <a:gdLst/>
              <a:ahLst/>
              <a:cxnLst/>
              <a:rect l="l" t="t" r="r" b="b"/>
              <a:pathLst>
                <a:path w="390525" h="247650">
                  <a:moveTo>
                    <a:pt x="314325" y="95250"/>
                  </a:moveTo>
                  <a:lnTo>
                    <a:pt x="76200" y="95250"/>
                  </a:lnTo>
                  <a:lnTo>
                    <a:pt x="46541" y="101238"/>
                  </a:lnTo>
                  <a:lnTo>
                    <a:pt x="22319" y="117569"/>
                  </a:lnTo>
                  <a:lnTo>
                    <a:pt x="5988" y="141791"/>
                  </a:lnTo>
                  <a:lnTo>
                    <a:pt x="0" y="171450"/>
                  </a:lnTo>
                  <a:lnTo>
                    <a:pt x="5988" y="201109"/>
                  </a:lnTo>
                  <a:lnTo>
                    <a:pt x="22319" y="225330"/>
                  </a:lnTo>
                  <a:lnTo>
                    <a:pt x="46541" y="241661"/>
                  </a:lnTo>
                  <a:lnTo>
                    <a:pt x="76200" y="247650"/>
                  </a:lnTo>
                  <a:lnTo>
                    <a:pt x="314325" y="247650"/>
                  </a:lnTo>
                  <a:lnTo>
                    <a:pt x="343984" y="241661"/>
                  </a:lnTo>
                  <a:lnTo>
                    <a:pt x="368205" y="225330"/>
                  </a:lnTo>
                  <a:lnTo>
                    <a:pt x="384536" y="201109"/>
                  </a:lnTo>
                  <a:lnTo>
                    <a:pt x="390525" y="171450"/>
                  </a:lnTo>
                  <a:lnTo>
                    <a:pt x="384536" y="141791"/>
                  </a:lnTo>
                  <a:lnTo>
                    <a:pt x="368205" y="117569"/>
                  </a:lnTo>
                  <a:lnTo>
                    <a:pt x="343984" y="101238"/>
                  </a:lnTo>
                  <a:lnTo>
                    <a:pt x="314325" y="95250"/>
                  </a:lnTo>
                  <a:close/>
                </a:path>
                <a:path w="390525" h="247650">
                  <a:moveTo>
                    <a:pt x="195263" y="0"/>
                  </a:moveTo>
                  <a:lnTo>
                    <a:pt x="158187" y="7484"/>
                  </a:lnTo>
                  <a:lnTo>
                    <a:pt x="127911" y="27897"/>
                  </a:lnTo>
                  <a:lnTo>
                    <a:pt x="107498" y="58173"/>
                  </a:lnTo>
                  <a:lnTo>
                    <a:pt x="100013" y="95250"/>
                  </a:lnTo>
                  <a:lnTo>
                    <a:pt x="290513" y="95250"/>
                  </a:lnTo>
                  <a:lnTo>
                    <a:pt x="283028" y="58173"/>
                  </a:lnTo>
                  <a:lnTo>
                    <a:pt x="262615" y="27897"/>
                  </a:lnTo>
                  <a:lnTo>
                    <a:pt x="232339" y="7484"/>
                  </a:lnTo>
                  <a:lnTo>
                    <a:pt x="195263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184682" y="4982768"/>
              <a:ext cx="400050" cy="257175"/>
            </a:xfrm>
            <a:custGeom>
              <a:avLst/>
              <a:gdLst/>
              <a:ahLst/>
              <a:cxnLst/>
              <a:rect l="l" t="t" r="r" b="b"/>
              <a:pathLst>
                <a:path w="400050" h="257175">
                  <a:moveTo>
                    <a:pt x="171450" y="249783"/>
                  </a:moveTo>
                  <a:lnTo>
                    <a:pt x="169316" y="247650"/>
                  </a:lnTo>
                  <a:lnTo>
                    <a:pt x="166687" y="247650"/>
                  </a:lnTo>
                  <a:lnTo>
                    <a:pt x="135483" y="247650"/>
                  </a:lnTo>
                  <a:lnTo>
                    <a:pt x="133350" y="249783"/>
                  </a:lnTo>
                  <a:lnTo>
                    <a:pt x="133350" y="255041"/>
                  </a:lnTo>
                  <a:lnTo>
                    <a:pt x="135483" y="257175"/>
                  </a:lnTo>
                  <a:lnTo>
                    <a:pt x="169316" y="257175"/>
                  </a:lnTo>
                  <a:lnTo>
                    <a:pt x="171450" y="255041"/>
                  </a:lnTo>
                  <a:lnTo>
                    <a:pt x="171450" y="249783"/>
                  </a:lnTo>
                  <a:close/>
                </a:path>
                <a:path w="400050" h="257175">
                  <a:moveTo>
                    <a:pt x="271462" y="100012"/>
                  </a:moveTo>
                  <a:lnTo>
                    <a:pt x="265836" y="72224"/>
                  </a:lnTo>
                  <a:lnTo>
                    <a:pt x="250520" y="49517"/>
                  </a:lnTo>
                  <a:lnTo>
                    <a:pt x="227799" y="34201"/>
                  </a:lnTo>
                  <a:lnTo>
                    <a:pt x="200025" y="28575"/>
                  </a:lnTo>
                  <a:lnTo>
                    <a:pt x="197396" y="28575"/>
                  </a:lnTo>
                  <a:lnTo>
                    <a:pt x="195262" y="30708"/>
                  </a:lnTo>
                  <a:lnTo>
                    <a:pt x="195262" y="35966"/>
                  </a:lnTo>
                  <a:lnTo>
                    <a:pt x="197396" y="38100"/>
                  </a:lnTo>
                  <a:lnTo>
                    <a:pt x="200025" y="38100"/>
                  </a:lnTo>
                  <a:lnTo>
                    <a:pt x="224104" y="42976"/>
                  </a:lnTo>
                  <a:lnTo>
                    <a:pt x="243776" y="56248"/>
                  </a:lnTo>
                  <a:lnTo>
                    <a:pt x="257060" y="75933"/>
                  </a:lnTo>
                  <a:lnTo>
                    <a:pt x="261937" y="100012"/>
                  </a:lnTo>
                  <a:lnTo>
                    <a:pt x="261937" y="102641"/>
                  </a:lnTo>
                  <a:lnTo>
                    <a:pt x="264071" y="104775"/>
                  </a:lnTo>
                  <a:lnTo>
                    <a:pt x="269328" y="104775"/>
                  </a:lnTo>
                  <a:lnTo>
                    <a:pt x="271462" y="102641"/>
                  </a:lnTo>
                  <a:lnTo>
                    <a:pt x="271462" y="100012"/>
                  </a:lnTo>
                  <a:close/>
                </a:path>
                <a:path w="400050" h="257175">
                  <a:moveTo>
                    <a:pt x="400050" y="176212"/>
                  </a:moveTo>
                  <a:lnTo>
                    <a:pt x="393674" y="144729"/>
                  </a:lnTo>
                  <a:lnTo>
                    <a:pt x="376313" y="118986"/>
                  </a:lnTo>
                  <a:lnTo>
                    <a:pt x="350570" y="101625"/>
                  </a:lnTo>
                  <a:lnTo>
                    <a:pt x="319087" y="95250"/>
                  </a:lnTo>
                  <a:lnTo>
                    <a:pt x="299923" y="95250"/>
                  </a:lnTo>
                  <a:lnTo>
                    <a:pt x="290791" y="58026"/>
                  </a:lnTo>
                  <a:lnTo>
                    <a:pt x="269125" y="27762"/>
                  </a:lnTo>
                  <a:lnTo>
                    <a:pt x="237871" y="7429"/>
                  </a:lnTo>
                  <a:lnTo>
                    <a:pt x="200025" y="0"/>
                  </a:lnTo>
                  <a:lnTo>
                    <a:pt x="162166" y="7429"/>
                  </a:lnTo>
                  <a:lnTo>
                    <a:pt x="130924" y="27762"/>
                  </a:lnTo>
                  <a:lnTo>
                    <a:pt x="109258" y="58026"/>
                  </a:lnTo>
                  <a:lnTo>
                    <a:pt x="100126" y="95250"/>
                  </a:lnTo>
                  <a:lnTo>
                    <a:pt x="80962" y="95250"/>
                  </a:lnTo>
                  <a:lnTo>
                    <a:pt x="49479" y="101625"/>
                  </a:lnTo>
                  <a:lnTo>
                    <a:pt x="23736" y="118986"/>
                  </a:lnTo>
                  <a:lnTo>
                    <a:pt x="6375" y="144729"/>
                  </a:lnTo>
                  <a:lnTo>
                    <a:pt x="0" y="176212"/>
                  </a:lnTo>
                  <a:lnTo>
                    <a:pt x="6375" y="207695"/>
                  </a:lnTo>
                  <a:lnTo>
                    <a:pt x="23736" y="233438"/>
                  </a:lnTo>
                  <a:lnTo>
                    <a:pt x="49479" y="250799"/>
                  </a:lnTo>
                  <a:lnTo>
                    <a:pt x="80962" y="257175"/>
                  </a:lnTo>
                  <a:lnTo>
                    <a:pt x="112166" y="257175"/>
                  </a:lnTo>
                  <a:lnTo>
                    <a:pt x="114300" y="255041"/>
                  </a:lnTo>
                  <a:lnTo>
                    <a:pt x="114300" y="249783"/>
                  </a:lnTo>
                  <a:lnTo>
                    <a:pt x="112166" y="247650"/>
                  </a:lnTo>
                  <a:lnTo>
                    <a:pt x="80962" y="247650"/>
                  </a:lnTo>
                  <a:lnTo>
                    <a:pt x="53174" y="242023"/>
                  </a:lnTo>
                  <a:lnTo>
                    <a:pt x="30467" y="226707"/>
                  </a:lnTo>
                  <a:lnTo>
                    <a:pt x="15138" y="203987"/>
                  </a:lnTo>
                  <a:lnTo>
                    <a:pt x="9525" y="176212"/>
                  </a:lnTo>
                  <a:lnTo>
                    <a:pt x="15138" y="148424"/>
                  </a:lnTo>
                  <a:lnTo>
                    <a:pt x="30467" y="125717"/>
                  </a:lnTo>
                  <a:lnTo>
                    <a:pt x="53174" y="110401"/>
                  </a:lnTo>
                  <a:lnTo>
                    <a:pt x="80962" y="104775"/>
                  </a:lnTo>
                  <a:lnTo>
                    <a:pt x="107403" y="104775"/>
                  </a:lnTo>
                  <a:lnTo>
                    <a:pt x="109537" y="102641"/>
                  </a:lnTo>
                  <a:lnTo>
                    <a:pt x="109537" y="100012"/>
                  </a:lnTo>
                  <a:lnTo>
                    <a:pt x="116662" y="64820"/>
                  </a:lnTo>
                  <a:lnTo>
                    <a:pt x="136067" y="36055"/>
                  </a:lnTo>
                  <a:lnTo>
                    <a:pt x="164833" y="16649"/>
                  </a:lnTo>
                  <a:lnTo>
                    <a:pt x="200025" y="9525"/>
                  </a:lnTo>
                  <a:lnTo>
                    <a:pt x="235204" y="16649"/>
                  </a:lnTo>
                  <a:lnTo>
                    <a:pt x="263982" y="36055"/>
                  </a:lnTo>
                  <a:lnTo>
                    <a:pt x="283387" y="64820"/>
                  </a:lnTo>
                  <a:lnTo>
                    <a:pt x="290512" y="100012"/>
                  </a:lnTo>
                  <a:lnTo>
                    <a:pt x="290512" y="102641"/>
                  </a:lnTo>
                  <a:lnTo>
                    <a:pt x="292646" y="104775"/>
                  </a:lnTo>
                  <a:lnTo>
                    <a:pt x="319087" y="104775"/>
                  </a:lnTo>
                  <a:lnTo>
                    <a:pt x="346862" y="110401"/>
                  </a:lnTo>
                  <a:lnTo>
                    <a:pt x="369582" y="125717"/>
                  </a:lnTo>
                  <a:lnTo>
                    <a:pt x="384898" y="148424"/>
                  </a:lnTo>
                  <a:lnTo>
                    <a:pt x="390525" y="176212"/>
                  </a:lnTo>
                  <a:lnTo>
                    <a:pt x="384898" y="203987"/>
                  </a:lnTo>
                  <a:lnTo>
                    <a:pt x="369582" y="226707"/>
                  </a:lnTo>
                  <a:lnTo>
                    <a:pt x="346862" y="242023"/>
                  </a:lnTo>
                  <a:lnTo>
                    <a:pt x="319087" y="247650"/>
                  </a:lnTo>
                  <a:lnTo>
                    <a:pt x="192633" y="247650"/>
                  </a:lnTo>
                  <a:lnTo>
                    <a:pt x="190500" y="249783"/>
                  </a:lnTo>
                  <a:lnTo>
                    <a:pt x="190500" y="255041"/>
                  </a:lnTo>
                  <a:lnTo>
                    <a:pt x="192633" y="257175"/>
                  </a:lnTo>
                  <a:lnTo>
                    <a:pt x="319087" y="257175"/>
                  </a:lnTo>
                  <a:lnTo>
                    <a:pt x="350570" y="250799"/>
                  </a:lnTo>
                  <a:lnTo>
                    <a:pt x="376313" y="233438"/>
                  </a:lnTo>
                  <a:lnTo>
                    <a:pt x="393674" y="207695"/>
                  </a:lnTo>
                  <a:lnTo>
                    <a:pt x="400050" y="176212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474923" y="5012820"/>
              <a:ext cx="109855" cy="38100"/>
            </a:xfrm>
            <a:custGeom>
              <a:avLst/>
              <a:gdLst/>
              <a:ahLst/>
              <a:cxnLst/>
              <a:rect l="l" t="t" r="r" b="b"/>
              <a:pathLst>
                <a:path w="109854" h="38100">
                  <a:moveTo>
                    <a:pt x="109814" y="0"/>
                  </a:moveTo>
                  <a:lnTo>
                    <a:pt x="0" y="0"/>
                  </a:lnTo>
                  <a:lnTo>
                    <a:pt x="19479" y="38100"/>
                  </a:lnTo>
                  <a:lnTo>
                    <a:pt x="109814" y="38100"/>
                  </a:lnTo>
                  <a:lnTo>
                    <a:pt x="109814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179920" y="4649393"/>
              <a:ext cx="409575" cy="452120"/>
            </a:xfrm>
            <a:custGeom>
              <a:avLst/>
              <a:gdLst/>
              <a:ahLst/>
              <a:cxnLst/>
              <a:rect l="l" t="t" r="r" b="b"/>
              <a:pathLst>
                <a:path w="409575" h="452120">
                  <a:moveTo>
                    <a:pt x="123825" y="114300"/>
                  </a:moveTo>
                  <a:lnTo>
                    <a:pt x="121577" y="103187"/>
                  </a:lnTo>
                  <a:lnTo>
                    <a:pt x="115443" y="94107"/>
                  </a:lnTo>
                  <a:lnTo>
                    <a:pt x="106362" y="87972"/>
                  </a:lnTo>
                  <a:lnTo>
                    <a:pt x="95250" y="85725"/>
                  </a:lnTo>
                  <a:lnTo>
                    <a:pt x="28575" y="85725"/>
                  </a:lnTo>
                  <a:lnTo>
                    <a:pt x="17462" y="87972"/>
                  </a:lnTo>
                  <a:lnTo>
                    <a:pt x="8382" y="94107"/>
                  </a:lnTo>
                  <a:lnTo>
                    <a:pt x="2247" y="103187"/>
                  </a:lnTo>
                  <a:lnTo>
                    <a:pt x="0" y="114300"/>
                  </a:lnTo>
                  <a:lnTo>
                    <a:pt x="0" y="437324"/>
                  </a:lnTo>
                  <a:lnTo>
                    <a:pt x="3975" y="445477"/>
                  </a:lnTo>
                  <a:lnTo>
                    <a:pt x="11798" y="451662"/>
                  </a:lnTo>
                  <a:lnTo>
                    <a:pt x="12839" y="451993"/>
                  </a:lnTo>
                  <a:lnTo>
                    <a:pt x="15290" y="451993"/>
                  </a:lnTo>
                  <a:lnTo>
                    <a:pt x="16687" y="451383"/>
                  </a:lnTo>
                  <a:lnTo>
                    <a:pt x="19253" y="448132"/>
                  </a:lnTo>
                  <a:lnTo>
                    <a:pt x="18910" y="445135"/>
                  </a:lnTo>
                  <a:lnTo>
                    <a:pt x="12192" y="439826"/>
                  </a:lnTo>
                  <a:lnTo>
                    <a:pt x="9525" y="434390"/>
                  </a:lnTo>
                  <a:lnTo>
                    <a:pt x="9525" y="114300"/>
                  </a:lnTo>
                  <a:lnTo>
                    <a:pt x="11023" y="106895"/>
                  </a:lnTo>
                  <a:lnTo>
                    <a:pt x="15113" y="100838"/>
                  </a:lnTo>
                  <a:lnTo>
                    <a:pt x="21158" y="96748"/>
                  </a:lnTo>
                  <a:lnTo>
                    <a:pt x="28575" y="95250"/>
                  </a:lnTo>
                  <a:lnTo>
                    <a:pt x="95250" y="95250"/>
                  </a:lnTo>
                  <a:lnTo>
                    <a:pt x="102654" y="96748"/>
                  </a:lnTo>
                  <a:lnTo>
                    <a:pt x="108712" y="100838"/>
                  </a:lnTo>
                  <a:lnTo>
                    <a:pt x="112801" y="106895"/>
                  </a:lnTo>
                  <a:lnTo>
                    <a:pt x="114300" y="114300"/>
                  </a:lnTo>
                  <a:lnTo>
                    <a:pt x="114300" y="360629"/>
                  </a:lnTo>
                  <a:lnTo>
                    <a:pt x="116433" y="362762"/>
                  </a:lnTo>
                  <a:lnTo>
                    <a:pt x="121691" y="362762"/>
                  </a:lnTo>
                  <a:lnTo>
                    <a:pt x="123825" y="360629"/>
                  </a:lnTo>
                  <a:lnTo>
                    <a:pt x="123825" y="114300"/>
                  </a:lnTo>
                  <a:close/>
                </a:path>
                <a:path w="409575" h="452120">
                  <a:moveTo>
                    <a:pt x="266700" y="28575"/>
                  </a:moveTo>
                  <a:lnTo>
                    <a:pt x="264452" y="17462"/>
                  </a:lnTo>
                  <a:lnTo>
                    <a:pt x="258318" y="8382"/>
                  </a:lnTo>
                  <a:lnTo>
                    <a:pt x="249237" y="2247"/>
                  </a:lnTo>
                  <a:lnTo>
                    <a:pt x="238125" y="0"/>
                  </a:lnTo>
                  <a:lnTo>
                    <a:pt x="171450" y="0"/>
                  </a:lnTo>
                  <a:lnTo>
                    <a:pt x="160337" y="2247"/>
                  </a:lnTo>
                  <a:lnTo>
                    <a:pt x="151257" y="8382"/>
                  </a:lnTo>
                  <a:lnTo>
                    <a:pt x="145122" y="17462"/>
                  </a:lnTo>
                  <a:lnTo>
                    <a:pt x="142875" y="28575"/>
                  </a:lnTo>
                  <a:lnTo>
                    <a:pt x="142875" y="337108"/>
                  </a:lnTo>
                  <a:lnTo>
                    <a:pt x="145008" y="339242"/>
                  </a:lnTo>
                  <a:lnTo>
                    <a:pt x="150266" y="339242"/>
                  </a:lnTo>
                  <a:lnTo>
                    <a:pt x="152400" y="337108"/>
                  </a:lnTo>
                  <a:lnTo>
                    <a:pt x="152400" y="28575"/>
                  </a:lnTo>
                  <a:lnTo>
                    <a:pt x="153898" y="21170"/>
                  </a:lnTo>
                  <a:lnTo>
                    <a:pt x="157988" y="15113"/>
                  </a:lnTo>
                  <a:lnTo>
                    <a:pt x="164033" y="11023"/>
                  </a:lnTo>
                  <a:lnTo>
                    <a:pt x="171450" y="9525"/>
                  </a:lnTo>
                  <a:lnTo>
                    <a:pt x="238125" y="9525"/>
                  </a:lnTo>
                  <a:lnTo>
                    <a:pt x="245529" y="11023"/>
                  </a:lnTo>
                  <a:lnTo>
                    <a:pt x="251587" y="15113"/>
                  </a:lnTo>
                  <a:lnTo>
                    <a:pt x="255676" y="21170"/>
                  </a:lnTo>
                  <a:lnTo>
                    <a:pt x="257175" y="28575"/>
                  </a:lnTo>
                  <a:lnTo>
                    <a:pt x="257175" y="337108"/>
                  </a:lnTo>
                  <a:lnTo>
                    <a:pt x="259308" y="339242"/>
                  </a:lnTo>
                  <a:lnTo>
                    <a:pt x="264566" y="339242"/>
                  </a:lnTo>
                  <a:lnTo>
                    <a:pt x="266700" y="337108"/>
                  </a:lnTo>
                  <a:lnTo>
                    <a:pt x="266700" y="28575"/>
                  </a:lnTo>
                  <a:close/>
                </a:path>
                <a:path w="409575" h="452120">
                  <a:moveTo>
                    <a:pt x="409575" y="111010"/>
                  </a:moveTo>
                  <a:lnTo>
                    <a:pt x="407327" y="99898"/>
                  </a:lnTo>
                  <a:lnTo>
                    <a:pt x="401193" y="90817"/>
                  </a:lnTo>
                  <a:lnTo>
                    <a:pt x="400050" y="90055"/>
                  </a:lnTo>
                  <a:lnTo>
                    <a:pt x="400050" y="111023"/>
                  </a:lnTo>
                  <a:lnTo>
                    <a:pt x="400050" y="358673"/>
                  </a:lnTo>
                  <a:lnTo>
                    <a:pt x="295275" y="358673"/>
                  </a:lnTo>
                  <a:lnTo>
                    <a:pt x="295275" y="111023"/>
                  </a:lnTo>
                  <a:lnTo>
                    <a:pt x="296773" y="103606"/>
                  </a:lnTo>
                  <a:lnTo>
                    <a:pt x="300863" y="97561"/>
                  </a:lnTo>
                  <a:lnTo>
                    <a:pt x="306908" y="93472"/>
                  </a:lnTo>
                  <a:lnTo>
                    <a:pt x="314325" y="91973"/>
                  </a:lnTo>
                  <a:lnTo>
                    <a:pt x="381000" y="91973"/>
                  </a:lnTo>
                  <a:lnTo>
                    <a:pt x="388404" y="93472"/>
                  </a:lnTo>
                  <a:lnTo>
                    <a:pt x="394462" y="97561"/>
                  </a:lnTo>
                  <a:lnTo>
                    <a:pt x="398551" y="103606"/>
                  </a:lnTo>
                  <a:lnTo>
                    <a:pt x="400050" y="111023"/>
                  </a:lnTo>
                  <a:lnTo>
                    <a:pt x="400050" y="90055"/>
                  </a:lnTo>
                  <a:lnTo>
                    <a:pt x="392112" y="84696"/>
                  </a:lnTo>
                  <a:lnTo>
                    <a:pt x="381000" y="82448"/>
                  </a:lnTo>
                  <a:lnTo>
                    <a:pt x="314325" y="82448"/>
                  </a:lnTo>
                  <a:lnTo>
                    <a:pt x="303212" y="84696"/>
                  </a:lnTo>
                  <a:lnTo>
                    <a:pt x="294132" y="90830"/>
                  </a:lnTo>
                  <a:lnTo>
                    <a:pt x="287997" y="99910"/>
                  </a:lnTo>
                  <a:lnTo>
                    <a:pt x="285750" y="111023"/>
                  </a:lnTo>
                  <a:lnTo>
                    <a:pt x="285750" y="360629"/>
                  </a:lnTo>
                  <a:lnTo>
                    <a:pt x="287883" y="362762"/>
                  </a:lnTo>
                  <a:lnTo>
                    <a:pt x="290233" y="362762"/>
                  </a:lnTo>
                  <a:lnTo>
                    <a:pt x="290233" y="366064"/>
                  </a:lnTo>
                  <a:lnTo>
                    <a:pt x="292366" y="368198"/>
                  </a:lnTo>
                  <a:lnTo>
                    <a:pt x="400050" y="368198"/>
                  </a:lnTo>
                  <a:lnTo>
                    <a:pt x="400050" y="396773"/>
                  </a:lnTo>
                  <a:lnTo>
                    <a:pt x="311848" y="396773"/>
                  </a:lnTo>
                  <a:lnTo>
                    <a:pt x="309714" y="398907"/>
                  </a:lnTo>
                  <a:lnTo>
                    <a:pt x="309714" y="404164"/>
                  </a:lnTo>
                  <a:lnTo>
                    <a:pt x="311848" y="406298"/>
                  </a:lnTo>
                  <a:lnTo>
                    <a:pt x="400050" y="406298"/>
                  </a:lnTo>
                  <a:lnTo>
                    <a:pt x="400050" y="431800"/>
                  </a:lnTo>
                  <a:lnTo>
                    <a:pt x="396786" y="437769"/>
                  </a:lnTo>
                  <a:lnTo>
                    <a:pt x="389128" y="442734"/>
                  </a:lnTo>
                  <a:lnTo>
                    <a:pt x="388505" y="445681"/>
                  </a:lnTo>
                  <a:lnTo>
                    <a:pt x="390855" y="449287"/>
                  </a:lnTo>
                  <a:lnTo>
                    <a:pt x="392379" y="450049"/>
                  </a:lnTo>
                  <a:lnTo>
                    <a:pt x="394830" y="450049"/>
                  </a:lnTo>
                  <a:lnTo>
                    <a:pt x="409575" y="425335"/>
                  </a:lnTo>
                  <a:lnTo>
                    <a:pt x="409575" y="404164"/>
                  </a:lnTo>
                  <a:lnTo>
                    <a:pt x="409575" y="360794"/>
                  </a:lnTo>
                  <a:lnTo>
                    <a:pt x="409575" y="111010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222786" y="4739872"/>
              <a:ext cx="38100" cy="114300"/>
            </a:xfrm>
            <a:custGeom>
              <a:avLst/>
              <a:gdLst/>
              <a:ahLst/>
              <a:cxnLst/>
              <a:rect l="l" t="t" r="r" b="b"/>
              <a:pathLst>
                <a:path w="38100" h="114300">
                  <a:moveTo>
                    <a:pt x="381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9050" y="95250"/>
                  </a:lnTo>
                  <a:lnTo>
                    <a:pt x="38100" y="1143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EF53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218023" y="4735111"/>
              <a:ext cx="47625" cy="124460"/>
            </a:xfrm>
            <a:custGeom>
              <a:avLst/>
              <a:gdLst/>
              <a:ahLst/>
              <a:cxnLst/>
              <a:rect l="l" t="t" r="r" b="b"/>
              <a:pathLst>
                <a:path w="47625" h="124460">
                  <a:moveTo>
                    <a:pt x="45491" y="0"/>
                  </a:moveTo>
                  <a:lnTo>
                    <a:pt x="2134" y="0"/>
                  </a:lnTo>
                  <a:lnTo>
                    <a:pt x="0" y="2133"/>
                  </a:lnTo>
                  <a:lnTo>
                    <a:pt x="0" y="120986"/>
                  </a:lnTo>
                  <a:lnTo>
                    <a:pt x="1162" y="122730"/>
                  </a:lnTo>
                  <a:lnTo>
                    <a:pt x="4715" y="124216"/>
                  </a:lnTo>
                  <a:lnTo>
                    <a:pt x="6764" y="123795"/>
                  </a:lnTo>
                  <a:lnTo>
                    <a:pt x="22994" y="107566"/>
                  </a:lnTo>
                  <a:lnTo>
                    <a:pt x="9525" y="107566"/>
                  </a:lnTo>
                  <a:lnTo>
                    <a:pt x="9525" y="9525"/>
                  </a:lnTo>
                  <a:lnTo>
                    <a:pt x="47625" y="9525"/>
                  </a:lnTo>
                  <a:lnTo>
                    <a:pt x="47625" y="2133"/>
                  </a:lnTo>
                  <a:lnTo>
                    <a:pt x="45491" y="0"/>
                  </a:lnTo>
                  <a:close/>
                </a:path>
                <a:path w="47625" h="124460">
                  <a:moveTo>
                    <a:pt x="37280" y="106747"/>
                  </a:moveTo>
                  <a:lnTo>
                    <a:pt x="23813" y="106747"/>
                  </a:lnTo>
                  <a:lnTo>
                    <a:pt x="40405" y="123338"/>
                  </a:lnTo>
                  <a:lnTo>
                    <a:pt x="41624" y="123825"/>
                  </a:lnTo>
                  <a:lnTo>
                    <a:pt x="43472" y="123825"/>
                  </a:lnTo>
                  <a:lnTo>
                    <a:pt x="44102" y="123710"/>
                  </a:lnTo>
                  <a:lnTo>
                    <a:pt x="46464" y="122730"/>
                  </a:lnTo>
                  <a:lnTo>
                    <a:pt x="47625" y="120986"/>
                  </a:lnTo>
                  <a:lnTo>
                    <a:pt x="47625" y="107566"/>
                  </a:lnTo>
                  <a:lnTo>
                    <a:pt x="38100" y="107566"/>
                  </a:lnTo>
                  <a:lnTo>
                    <a:pt x="37280" y="106747"/>
                  </a:lnTo>
                  <a:close/>
                </a:path>
                <a:path w="47625" h="124460">
                  <a:moveTo>
                    <a:pt x="25032" y="95250"/>
                  </a:moveTo>
                  <a:lnTo>
                    <a:pt x="22593" y="95250"/>
                  </a:lnTo>
                  <a:lnTo>
                    <a:pt x="21374" y="95717"/>
                  </a:lnTo>
                  <a:lnTo>
                    <a:pt x="9525" y="107566"/>
                  </a:lnTo>
                  <a:lnTo>
                    <a:pt x="22994" y="107566"/>
                  </a:lnTo>
                  <a:lnTo>
                    <a:pt x="23813" y="106747"/>
                  </a:lnTo>
                  <a:lnTo>
                    <a:pt x="37280" y="106747"/>
                  </a:lnTo>
                  <a:lnTo>
                    <a:pt x="26252" y="95717"/>
                  </a:lnTo>
                  <a:lnTo>
                    <a:pt x="25032" y="95250"/>
                  </a:lnTo>
                  <a:close/>
                </a:path>
                <a:path w="47625" h="124460">
                  <a:moveTo>
                    <a:pt x="47625" y="9525"/>
                  </a:moveTo>
                  <a:lnTo>
                    <a:pt x="38100" y="9525"/>
                  </a:lnTo>
                  <a:lnTo>
                    <a:pt x="38100" y="107566"/>
                  </a:lnTo>
                  <a:lnTo>
                    <a:pt x="47625" y="107566"/>
                  </a:lnTo>
                  <a:lnTo>
                    <a:pt x="47625" y="9525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56916" y="8959909"/>
              <a:ext cx="655587" cy="571503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5103469" y="5904484"/>
            <a:ext cx="1743710" cy="99186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 indent="245110">
              <a:lnSpc>
                <a:spcPts val="1900"/>
              </a:lnSpc>
              <a:spcBef>
                <a:spcPts val="180"/>
              </a:spcBef>
            </a:pPr>
            <a:r>
              <a:rPr dirty="0" sz="1600" spc="-110">
                <a:solidFill>
                  <a:srgbClr val="868C9B"/>
                </a:solidFill>
                <a:latin typeface="Microsoft Sans Serif"/>
                <a:cs typeface="Microsoft Sans Serif"/>
              </a:rPr>
              <a:t>Г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о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г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ра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ф</a:t>
            </a:r>
            <a:r>
              <a:rPr dirty="0" sz="1600" spc="30">
                <a:solidFill>
                  <a:srgbClr val="868C9B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ч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30">
                <a:solidFill>
                  <a:srgbClr val="868C9B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75">
                <a:solidFill>
                  <a:srgbClr val="868C9B"/>
                </a:solidFill>
                <a:latin typeface="Microsoft Sans Serif"/>
                <a:cs typeface="Microsoft Sans Serif"/>
              </a:rPr>
              <a:t>к</a:t>
            </a:r>
            <a:r>
              <a:rPr dirty="0" sz="1600" spc="-5">
                <a:solidFill>
                  <a:srgbClr val="868C9B"/>
                </a:solidFill>
                <a:latin typeface="Microsoft Sans Serif"/>
                <a:cs typeface="Microsoft Sans Serif"/>
              </a:rPr>
              <a:t>и 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распределенные 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об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55">
                <a:solidFill>
                  <a:srgbClr val="868C9B"/>
                </a:solidFill>
                <a:latin typeface="Microsoft Sans Serif"/>
                <a:cs typeface="Microsoft Sans Serif"/>
              </a:rPr>
              <a:t>з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10">
                <a:solidFill>
                  <a:srgbClr val="868C9B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т</a:t>
            </a:r>
            <a:r>
              <a:rPr dirty="0" sz="1600" spc="-30">
                <a:solidFill>
                  <a:srgbClr val="868C9B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50">
                <a:solidFill>
                  <a:srgbClr val="868C9B"/>
                </a:solidFill>
                <a:latin typeface="Microsoft Sans Serif"/>
                <a:cs typeface="Microsoft Sans Serif"/>
              </a:rPr>
              <a:t>л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ь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ы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е</a:t>
            </a:r>
            <a:endParaRPr sz="1600">
              <a:latin typeface="Microsoft Sans Serif"/>
              <a:cs typeface="Microsoft Sans Serif"/>
            </a:endParaRPr>
          </a:p>
          <a:p>
            <a:pPr marL="638810">
              <a:lnSpc>
                <a:spcPts val="1830"/>
              </a:lnSpc>
            </a:pP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программы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344169" y="5834379"/>
            <a:ext cx="198882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Долгосрочное </a:t>
            </a: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вовлечение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молодых</a:t>
            </a:r>
            <a:r>
              <a:rPr dirty="0" sz="1600" spc="7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ученых</a:t>
            </a:r>
            <a:r>
              <a:rPr dirty="0" sz="1600" spc="7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в </a:t>
            </a: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передовые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научные </a:t>
            </a:r>
            <a:r>
              <a:rPr dirty="0" sz="1600" spc="-409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868C9B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7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инновационные 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проекты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344169" y="4658359"/>
            <a:ext cx="1892935" cy="8636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ct val="88900"/>
              </a:lnSpc>
              <a:spcBef>
                <a:spcPts val="300"/>
              </a:spcBef>
            </a:pPr>
            <a:r>
              <a:rPr dirty="0" sz="1500" spc="15">
                <a:solidFill>
                  <a:srgbClr val="868C9B"/>
                </a:solidFill>
                <a:latin typeface="Microsoft Sans Serif"/>
                <a:cs typeface="Microsoft Sans Serif"/>
              </a:rPr>
              <a:t>Анализ</a:t>
            </a:r>
            <a:r>
              <a:rPr dirty="0" sz="1500" spc="5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5">
                <a:solidFill>
                  <a:srgbClr val="868C9B"/>
                </a:solidFill>
                <a:latin typeface="Microsoft Sans Serif"/>
                <a:cs typeface="Microsoft Sans Serif"/>
              </a:rPr>
              <a:t>цифрового </a:t>
            </a:r>
            <a:r>
              <a:rPr dirty="0" sz="1500" spc="20">
                <a:solidFill>
                  <a:srgbClr val="868C9B"/>
                </a:solidFill>
                <a:latin typeface="Microsoft Sans Serif"/>
                <a:cs typeface="Microsoft Sans Serif"/>
              </a:rPr>
              <a:t> следа</a:t>
            </a:r>
            <a:r>
              <a:rPr dirty="0" sz="1500" spc="6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868C9B"/>
                </a:solidFill>
                <a:latin typeface="Microsoft Sans Serif"/>
                <a:cs typeface="Microsoft Sans Serif"/>
              </a:rPr>
              <a:t>и</a:t>
            </a:r>
            <a:r>
              <a:rPr dirty="0" sz="1500" spc="6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868C9B"/>
                </a:solidFill>
                <a:latin typeface="Microsoft Sans Serif"/>
                <a:cs typeface="Microsoft Sans Serif"/>
              </a:rPr>
              <a:t>оценка </a:t>
            </a:r>
            <a:r>
              <a:rPr dirty="0" sz="1500" spc="1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868C9B"/>
                </a:solidFill>
                <a:latin typeface="Microsoft Sans Serif"/>
                <a:cs typeface="Microsoft Sans Serif"/>
              </a:rPr>
              <a:t>качества командной </a:t>
            </a:r>
            <a:r>
              <a:rPr dirty="0" sz="1500" spc="-38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868C9B"/>
                </a:solidFill>
                <a:latin typeface="Microsoft Sans Serif"/>
                <a:cs typeface="Microsoft Sans Serif"/>
              </a:rPr>
              <a:t>работы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161871" y="7593076"/>
            <a:ext cx="1731010" cy="7543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L="12700" marR="5080" indent="410845">
              <a:lnSpc>
                <a:spcPct val="99400"/>
              </a:lnSpc>
              <a:spcBef>
                <a:spcPts val="110"/>
              </a:spcBef>
            </a:pPr>
            <a:r>
              <a:rPr dirty="0" sz="1600" spc="-40">
                <a:solidFill>
                  <a:srgbClr val="868C9B"/>
                </a:solidFill>
                <a:latin typeface="Microsoft Sans Serif"/>
                <a:cs typeface="Microsoft Sans Serif"/>
              </a:rPr>
              <a:t>К</a:t>
            </a:r>
            <a:r>
              <a:rPr dirty="0" sz="1600" spc="-40">
                <a:solidFill>
                  <a:srgbClr val="868C9B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10">
                <a:solidFill>
                  <a:srgbClr val="868C9B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30">
                <a:solidFill>
                  <a:srgbClr val="868C9B"/>
                </a:solidFill>
                <a:latin typeface="Microsoft Sans Serif"/>
                <a:cs typeface="Microsoft Sans Serif"/>
              </a:rPr>
              <a:t>д</a:t>
            </a:r>
            <a:r>
              <a:rPr dirty="0" sz="1600" spc="35">
                <a:solidFill>
                  <a:srgbClr val="868C9B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ц</a:t>
            </a:r>
            <a:r>
              <a:rPr dirty="0" sz="1600" spc="30">
                <a:solidFill>
                  <a:srgbClr val="868C9B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-5">
                <a:solidFill>
                  <a:srgbClr val="868C9B"/>
                </a:solidFill>
                <a:latin typeface="Microsoft Sans Serif"/>
                <a:cs typeface="Microsoft Sans Serif"/>
              </a:rPr>
              <a:t>я  </a:t>
            </a:r>
            <a:r>
              <a:rPr dirty="0" sz="1600" spc="-5">
                <a:solidFill>
                  <a:srgbClr val="868C9B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55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сопровождение </a:t>
            </a:r>
            <a:r>
              <a:rPr dirty="0" sz="1600" spc="-409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">
                <a:solidFill>
                  <a:srgbClr val="868C9B"/>
                </a:solidFill>
                <a:latin typeface="Microsoft Sans Serif"/>
                <a:cs typeface="Microsoft Sans Serif"/>
              </a:rPr>
              <a:t>обучающихся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29690" y="8992107"/>
            <a:ext cx="141668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531495">
              <a:lnSpc>
                <a:spcPts val="1900"/>
              </a:lnSpc>
              <a:spcBef>
                <a:spcPts val="180"/>
              </a:spcBef>
            </a:pP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у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ч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30">
                <a:solidFill>
                  <a:srgbClr val="868C9B"/>
                </a:solidFill>
                <a:latin typeface="Microsoft Sans Serif"/>
                <a:cs typeface="Microsoft Sans Serif"/>
              </a:rPr>
              <a:t>ы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е  </a:t>
            </a:r>
            <a:r>
              <a:rPr dirty="0" sz="1600" spc="-5">
                <a:solidFill>
                  <a:srgbClr val="868C9B"/>
                </a:solidFill>
                <a:latin typeface="Microsoft Sans Serif"/>
                <a:cs typeface="Microsoft Sans Serif"/>
              </a:rPr>
              <a:t>к</a:t>
            </a:r>
            <a:r>
              <a:rPr dirty="0" sz="1600" spc="-65">
                <a:solidFill>
                  <a:srgbClr val="868C9B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50">
                <a:solidFill>
                  <a:srgbClr val="868C9B"/>
                </a:solidFill>
                <a:latin typeface="Microsoft Sans Serif"/>
                <a:cs typeface="Microsoft Sans Serif"/>
              </a:rPr>
              <a:t>лл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б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ора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ц</a:t>
            </a:r>
            <a:r>
              <a:rPr dirty="0" sz="1600" spc="30">
                <a:solidFill>
                  <a:srgbClr val="868C9B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-5">
                <a:solidFill>
                  <a:srgbClr val="868C9B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344169" y="8992107"/>
            <a:ext cx="154940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П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10">
                <a:solidFill>
                  <a:srgbClr val="868C9B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5">
                <a:solidFill>
                  <a:srgbClr val="868C9B"/>
                </a:solidFill>
                <a:latin typeface="Microsoft Sans Serif"/>
                <a:cs typeface="Microsoft Sans Serif"/>
              </a:rPr>
              <a:t>п</a:t>
            </a:r>
            <a:r>
              <a:rPr dirty="0" sz="1600" spc="25">
                <a:solidFill>
                  <a:srgbClr val="868C9B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-55">
                <a:solidFill>
                  <a:srgbClr val="868C9B"/>
                </a:solidFill>
                <a:latin typeface="Microsoft Sans Serif"/>
                <a:cs typeface="Microsoft Sans Serif"/>
              </a:rPr>
              <a:t>к</a:t>
            </a:r>
            <a:r>
              <a:rPr dirty="0" sz="1600" spc="30">
                <a:solidFill>
                  <a:srgbClr val="868C9B"/>
                </a:solidFill>
                <a:latin typeface="Microsoft Sans Serif"/>
                <a:cs typeface="Microsoft Sans Serif"/>
              </a:rPr>
              <a:t>т</a:t>
            </a:r>
            <a:r>
              <a:rPr dirty="0" sz="1600" spc="30">
                <a:solidFill>
                  <a:srgbClr val="868C9B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30">
                <a:solidFill>
                  <a:srgbClr val="868C9B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20">
                <a:solidFill>
                  <a:srgbClr val="868C9B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30">
                <a:solidFill>
                  <a:srgbClr val="868C9B"/>
                </a:solidFill>
                <a:latin typeface="Microsoft Sans Serif"/>
                <a:cs typeface="Microsoft Sans Serif"/>
              </a:rPr>
              <a:t>ые  </a:t>
            </a:r>
            <a:r>
              <a:rPr dirty="0" sz="1600">
                <a:solidFill>
                  <a:srgbClr val="868C9B"/>
                </a:solidFill>
                <a:latin typeface="Microsoft Sans Serif"/>
                <a:cs typeface="Microsoft Sans Serif"/>
              </a:rPr>
              <a:t>разработки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349882" y="4649386"/>
            <a:ext cx="9687560" cy="6024880"/>
            <a:chOff x="3349882" y="4649386"/>
            <a:chExt cx="9687560" cy="6024880"/>
          </a:xfrm>
        </p:grpSpPr>
        <p:sp>
          <p:nvSpPr>
            <p:cNvPr id="64" name="object 64"/>
            <p:cNvSpPr/>
            <p:nvPr/>
          </p:nvSpPr>
          <p:spPr>
            <a:xfrm>
              <a:off x="7354492" y="7601977"/>
              <a:ext cx="60960" cy="484505"/>
            </a:xfrm>
            <a:custGeom>
              <a:avLst/>
              <a:gdLst/>
              <a:ahLst/>
              <a:cxnLst/>
              <a:rect l="l" t="t" r="r" b="b"/>
              <a:pathLst>
                <a:path w="60959" h="484504">
                  <a:moveTo>
                    <a:pt x="58502" y="0"/>
                  </a:moveTo>
                  <a:lnTo>
                    <a:pt x="1934" y="0"/>
                  </a:lnTo>
                  <a:lnTo>
                    <a:pt x="0" y="1838"/>
                  </a:lnTo>
                  <a:lnTo>
                    <a:pt x="0" y="482497"/>
                  </a:lnTo>
                  <a:lnTo>
                    <a:pt x="1934" y="484336"/>
                  </a:lnTo>
                  <a:lnTo>
                    <a:pt x="6699" y="484336"/>
                  </a:lnTo>
                  <a:lnTo>
                    <a:pt x="8633" y="482497"/>
                  </a:lnTo>
                  <a:lnTo>
                    <a:pt x="8633" y="8209"/>
                  </a:lnTo>
                  <a:lnTo>
                    <a:pt x="51803" y="8209"/>
                  </a:lnTo>
                  <a:lnTo>
                    <a:pt x="51803" y="482497"/>
                  </a:lnTo>
                  <a:lnTo>
                    <a:pt x="53737" y="484336"/>
                  </a:lnTo>
                  <a:lnTo>
                    <a:pt x="56121" y="484336"/>
                  </a:lnTo>
                  <a:lnTo>
                    <a:pt x="58502" y="484336"/>
                  </a:lnTo>
                  <a:lnTo>
                    <a:pt x="60438" y="482497"/>
                  </a:lnTo>
                  <a:lnTo>
                    <a:pt x="60438" y="1838"/>
                  </a:lnTo>
                  <a:lnTo>
                    <a:pt x="58502" y="0"/>
                  </a:lnTo>
                  <a:close/>
                </a:path>
              </a:pathLst>
            </a:custGeom>
            <a:solidFill>
              <a:srgbClr val="2632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12741" y="7725115"/>
              <a:ext cx="233116" cy="9029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3563" y="7643023"/>
              <a:ext cx="189946" cy="9029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3563" y="7807204"/>
              <a:ext cx="233116" cy="9030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138632" y="7560932"/>
              <a:ext cx="5898515" cy="2004060"/>
            </a:xfrm>
            <a:custGeom>
              <a:avLst/>
              <a:gdLst/>
              <a:ahLst/>
              <a:cxnLst/>
              <a:rect l="l" t="t" r="r" b="b"/>
              <a:pathLst>
                <a:path w="5898515" h="2004059">
                  <a:moveTo>
                    <a:pt x="25908" y="395884"/>
                  </a:moveTo>
                  <a:lnTo>
                    <a:pt x="23977" y="394042"/>
                  </a:lnTo>
                  <a:lnTo>
                    <a:pt x="1943" y="394042"/>
                  </a:lnTo>
                  <a:lnTo>
                    <a:pt x="0" y="395884"/>
                  </a:lnTo>
                  <a:lnTo>
                    <a:pt x="0" y="400418"/>
                  </a:lnTo>
                  <a:lnTo>
                    <a:pt x="1943" y="402247"/>
                  </a:lnTo>
                  <a:lnTo>
                    <a:pt x="21590" y="402247"/>
                  </a:lnTo>
                  <a:lnTo>
                    <a:pt x="23977" y="402247"/>
                  </a:lnTo>
                  <a:lnTo>
                    <a:pt x="25908" y="400418"/>
                  </a:lnTo>
                  <a:lnTo>
                    <a:pt x="25908" y="395884"/>
                  </a:lnTo>
                  <a:close/>
                </a:path>
                <a:path w="5898515" h="2004059">
                  <a:moveTo>
                    <a:pt x="86347" y="34683"/>
                  </a:moveTo>
                  <a:lnTo>
                    <a:pt x="84416" y="32842"/>
                  </a:lnTo>
                  <a:lnTo>
                    <a:pt x="69075" y="32842"/>
                  </a:lnTo>
                  <a:lnTo>
                    <a:pt x="69075" y="18262"/>
                  </a:lnTo>
                  <a:lnTo>
                    <a:pt x="67144" y="16421"/>
                  </a:lnTo>
                  <a:lnTo>
                    <a:pt x="62382" y="16421"/>
                  </a:lnTo>
                  <a:lnTo>
                    <a:pt x="60439" y="18262"/>
                  </a:lnTo>
                  <a:lnTo>
                    <a:pt x="60439" y="32842"/>
                  </a:lnTo>
                  <a:lnTo>
                    <a:pt x="45110" y="32842"/>
                  </a:lnTo>
                  <a:lnTo>
                    <a:pt x="43180" y="34683"/>
                  </a:lnTo>
                  <a:lnTo>
                    <a:pt x="43180" y="39217"/>
                  </a:lnTo>
                  <a:lnTo>
                    <a:pt x="45110" y="41046"/>
                  </a:lnTo>
                  <a:lnTo>
                    <a:pt x="60439" y="41046"/>
                  </a:lnTo>
                  <a:lnTo>
                    <a:pt x="60439" y="55626"/>
                  </a:lnTo>
                  <a:lnTo>
                    <a:pt x="62382" y="57467"/>
                  </a:lnTo>
                  <a:lnTo>
                    <a:pt x="64757" y="57467"/>
                  </a:lnTo>
                  <a:lnTo>
                    <a:pt x="67144" y="57467"/>
                  </a:lnTo>
                  <a:lnTo>
                    <a:pt x="69075" y="55626"/>
                  </a:lnTo>
                  <a:lnTo>
                    <a:pt x="69075" y="41046"/>
                  </a:lnTo>
                  <a:lnTo>
                    <a:pt x="82029" y="41046"/>
                  </a:lnTo>
                  <a:lnTo>
                    <a:pt x="84416" y="41046"/>
                  </a:lnTo>
                  <a:lnTo>
                    <a:pt x="86347" y="39217"/>
                  </a:lnTo>
                  <a:lnTo>
                    <a:pt x="86347" y="34683"/>
                  </a:lnTo>
                  <a:close/>
                </a:path>
                <a:path w="5898515" h="2004059">
                  <a:moveTo>
                    <a:pt x="138150" y="75730"/>
                  </a:moveTo>
                  <a:lnTo>
                    <a:pt x="136220" y="73888"/>
                  </a:lnTo>
                  <a:lnTo>
                    <a:pt x="120878" y="73888"/>
                  </a:lnTo>
                  <a:lnTo>
                    <a:pt x="120878" y="59309"/>
                  </a:lnTo>
                  <a:lnTo>
                    <a:pt x="118948" y="57467"/>
                  </a:lnTo>
                  <a:lnTo>
                    <a:pt x="114185" y="57467"/>
                  </a:lnTo>
                  <a:lnTo>
                    <a:pt x="112242" y="59309"/>
                  </a:lnTo>
                  <a:lnTo>
                    <a:pt x="112242" y="73888"/>
                  </a:lnTo>
                  <a:lnTo>
                    <a:pt x="96913" y="73888"/>
                  </a:lnTo>
                  <a:lnTo>
                    <a:pt x="94983" y="75730"/>
                  </a:lnTo>
                  <a:lnTo>
                    <a:pt x="94983" y="80264"/>
                  </a:lnTo>
                  <a:lnTo>
                    <a:pt x="96913" y="82092"/>
                  </a:lnTo>
                  <a:lnTo>
                    <a:pt x="112242" y="82092"/>
                  </a:lnTo>
                  <a:lnTo>
                    <a:pt x="112242" y="96672"/>
                  </a:lnTo>
                  <a:lnTo>
                    <a:pt x="114185" y="98513"/>
                  </a:lnTo>
                  <a:lnTo>
                    <a:pt x="116560" y="98513"/>
                  </a:lnTo>
                  <a:lnTo>
                    <a:pt x="118948" y="98513"/>
                  </a:lnTo>
                  <a:lnTo>
                    <a:pt x="120878" y="96672"/>
                  </a:lnTo>
                  <a:lnTo>
                    <a:pt x="120878" y="82092"/>
                  </a:lnTo>
                  <a:lnTo>
                    <a:pt x="133832" y="82092"/>
                  </a:lnTo>
                  <a:lnTo>
                    <a:pt x="136220" y="82092"/>
                  </a:lnTo>
                  <a:lnTo>
                    <a:pt x="138150" y="80264"/>
                  </a:lnTo>
                  <a:lnTo>
                    <a:pt x="138150" y="75730"/>
                  </a:lnTo>
                  <a:close/>
                </a:path>
                <a:path w="5898515" h="2004059">
                  <a:moveTo>
                    <a:pt x="142468" y="395884"/>
                  </a:moveTo>
                  <a:lnTo>
                    <a:pt x="140538" y="394042"/>
                  </a:lnTo>
                  <a:lnTo>
                    <a:pt x="36474" y="394042"/>
                  </a:lnTo>
                  <a:lnTo>
                    <a:pt x="34544" y="395884"/>
                  </a:lnTo>
                  <a:lnTo>
                    <a:pt x="34544" y="400418"/>
                  </a:lnTo>
                  <a:lnTo>
                    <a:pt x="36474" y="402247"/>
                  </a:lnTo>
                  <a:lnTo>
                    <a:pt x="138150" y="402247"/>
                  </a:lnTo>
                  <a:lnTo>
                    <a:pt x="140538" y="402247"/>
                  </a:lnTo>
                  <a:lnTo>
                    <a:pt x="142468" y="400418"/>
                  </a:lnTo>
                  <a:lnTo>
                    <a:pt x="142468" y="395884"/>
                  </a:lnTo>
                  <a:close/>
                </a:path>
                <a:path w="5898515" h="2004059">
                  <a:moveTo>
                    <a:pt x="289242" y="5524"/>
                  </a:moveTo>
                  <a:lnTo>
                    <a:pt x="283438" y="0"/>
                  </a:lnTo>
                  <a:lnTo>
                    <a:pt x="280606" y="0"/>
                  </a:lnTo>
                  <a:lnTo>
                    <a:pt x="280606" y="10058"/>
                  </a:lnTo>
                  <a:lnTo>
                    <a:pt x="280606" y="39204"/>
                  </a:lnTo>
                  <a:lnTo>
                    <a:pt x="278663" y="41046"/>
                  </a:lnTo>
                  <a:lnTo>
                    <a:pt x="213474" y="41046"/>
                  </a:lnTo>
                  <a:lnTo>
                    <a:pt x="211543" y="39204"/>
                  </a:lnTo>
                  <a:lnTo>
                    <a:pt x="211543" y="10058"/>
                  </a:lnTo>
                  <a:lnTo>
                    <a:pt x="213474" y="8216"/>
                  </a:lnTo>
                  <a:lnTo>
                    <a:pt x="278663" y="8216"/>
                  </a:lnTo>
                  <a:lnTo>
                    <a:pt x="280606" y="10058"/>
                  </a:lnTo>
                  <a:lnTo>
                    <a:pt x="280606" y="0"/>
                  </a:lnTo>
                  <a:lnTo>
                    <a:pt x="208711" y="0"/>
                  </a:lnTo>
                  <a:lnTo>
                    <a:pt x="202907" y="5524"/>
                  </a:lnTo>
                  <a:lnTo>
                    <a:pt x="202907" y="43738"/>
                  </a:lnTo>
                  <a:lnTo>
                    <a:pt x="208711" y="49263"/>
                  </a:lnTo>
                  <a:lnTo>
                    <a:pt x="283438" y="49263"/>
                  </a:lnTo>
                  <a:lnTo>
                    <a:pt x="289242" y="43738"/>
                  </a:lnTo>
                  <a:lnTo>
                    <a:pt x="289242" y="41046"/>
                  </a:lnTo>
                  <a:lnTo>
                    <a:pt x="289242" y="8216"/>
                  </a:lnTo>
                  <a:lnTo>
                    <a:pt x="289242" y="5524"/>
                  </a:lnTo>
                  <a:close/>
                </a:path>
                <a:path w="5898515" h="2004059">
                  <a:moveTo>
                    <a:pt x="457606" y="395884"/>
                  </a:moveTo>
                  <a:lnTo>
                    <a:pt x="455676" y="394042"/>
                  </a:lnTo>
                  <a:lnTo>
                    <a:pt x="351612" y="394042"/>
                  </a:lnTo>
                  <a:lnTo>
                    <a:pt x="349681" y="395884"/>
                  </a:lnTo>
                  <a:lnTo>
                    <a:pt x="349681" y="400418"/>
                  </a:lnTo>
                  <a:lnTo>
                    <a:pt x="351612" y="402247"/>
                  </a:lnTo>
                  <a:lnTo>
                    <a:pt x="453288" y="402247"/>
                  </a:lnTo>
                  <a:lnTo>
                    <a:pt x="455676" y="402247"/>
                  </a:lnTo>
                  <a:lnTo>
                    <a:pt x="457606" y="400418"/>
                  </a:lnTo>
                  <a:lnTo>
                    <a:pt x="457606" y="395884"/>
                  </a:lnTo>
                  <a:close/>
                </a:path>
                <a:path w="5898515" h="2004059">
                  <a:moveTo>
                    <a:pt x="492137" y="395884"/>
                  </a:moveTo>
                  <a:lnTo>
                    <a:pt x="490207" y="394042"/>
                  </a:lnTo>
                  <a:lnTo>
                    <a:pt x="468172" y="394042"/>
                  </a:lnTo>
                  <a:lnTo>
                    <a:pt x="466242" y="395884"/>
                  </a:lnTo>
                  <a:lnTo>
                    <a:pt x="466242" y="400418"/>
                  </a:lnTo>
                  <a:lnTo>
                    <a:pt x="468172" y="402247"/>
                  </a:lnTo>
                  <a:lnTo>
                    <a:pt x="487819" y="402247"/>
                  </a:lnTo>
                  <a:lnTo>
                    <a:pt x="490207" y="402247"/>
                  </a:lnTo>
                  <a:lnTo>
                    <a:pt x="492137" y="400418"/>
                  </a:lnTo>
                  <a:lnTo>
                    <a:pt x="492137" y="395884"/>
                  </a:lnTo>
                  <a:close/>
                </a:path>
                <a:path w="5898515" h="2004059">
                  <a:moveTo>
                    <a:pt x="5555450" y="1996427"/>
                  </a:moveTo>
                  <a:lnTo>
                    <a:pt x="5553316" y="1994293"/>
                  </a:lnTo>
                  <a:lnTo>
                    <a:pt x="5469217" y="1994293"/>
                  </a:lnTo>
                  <a:lnTo>
                    <a:pt x="5474208" y="1991550"/>
                  </a:lnTo>
                  <a:lnTo>
                    <a:pt x="5506059" y="1967966"/>
                  </a:lnTo>
                  <a:lnTo>
                    <a:pt x="5530126" y="1937321"/>
                  </a:lnTo>
                  <a:lnTo>
                    <a:pt x="5545366" y="1901469"/>
                  </a:lnTo>
                  <a:lnTo>
                    <a:pt x="5550687" y="1862188"/>
                  </a:lnTo>
                  <a:lnTo>
                    <a:pt x="5550687" y="1837347"/>
                  </a:lnTo>
                  <a:lnTo>
                    <a:pt x="5548554" y="1835213"/>
                  </a:lnTo>
                  <a:lnTo>
                    <a:pt x="5543296" y="1835213"/>
                  </a:lnTo>
                  <a:lnTo>
                    <a:pt x="5541162" y="1837347"/>
                  </a:lnTo>
                  <a:lnTo>
                    <a:pt x="5541162" y="1862188"/>
                  </a:lnTo>
                  <a:lnTo>
                    <a:pt x="5536184" y="1898929"/>
                  </a:lnTo>
                  <a:lnTo>
                    <a:pt x="5521934" y="1932482"/>
                  </a:lnTo>
                  <a:lnTo>
                    <a:pt x="5499405" y="1961146"/>
                  </a:lnTo>
                  <a:lnTo>
                    <a:pt x="5469610" y="1983206"/>
                  </a:lnTo>
                  <a:lnTo>
                    <a:pt x="5449443" y="1994293"/>
                  </a:lnTo>
                  <a:lnTo>
                    <a:pt x="5413527" y="1994293"/>
                  </a:lnTo>
                  <a:lnTo>
                    <a:pt x="5421185" y="1956473"/>
                  </a:lnTo>
                  <a:lnTo>
                    <a:pt x="5444680" y="1921649"/>
                  </a:lnTo>
                  <a:lnTo>
                    <a:pt x="5479504" y="1898154"/>
                  </a:lnTo>
                  <a:lnTo>
                    <a:pt x="5522099" y="1889531"/>
                  </a:lnTo>
                  <a:lnTo>
                    <a:pt x="5527268" y="1889658"/>
                  </a:lnTo>
                  <a:lnTo>
                    <a:pt x="5528932" y="1887588"/>
                  </a:lnTo>
                  <a:lnTo>
                    <a:pt x="5529084" y="1882368"/>
                  </a:lnTo>
                  <a:lnTo>
                    <a:pt x="5526532" y="1880146"/>
                  </a:lnTo>
                  <a:lnTo>
                    <a:pt x="5522709" y="1879993"/>
                  </a:lnTo>
                  <a:lnTo>
                    <a:pt x="5475808" y="1889366"/>
                  </a:lnTo>
                  <a:lnTo>
                    <a:pt x="5437949" y="1914906"/>
                  </a:lnTo>
                  <a:lnTo>
                    <a:pt x="5412410" y="1952752"/>
                  </a:lnTo>
                  <a:lnTo>
                    <a:pt x="5404002" y="1994293"/>
                  </a:lnTo>
                  <a:lnTo>
                    <a:pt x="5318264" y="1994293"/>
                  </a:lnTo>
                  <a:lnTo>
                    <a:pt x="5323687" y="1967572"/>
                  </a:lnTo>
                  <a:lnTo>
                    <a:pt x="5341048" y="1941830"/>
                  </a:lnTo>
                  <a:lnTo>
                    <a:pt x="5366791" y="1924469"/>
                  </a:lnTo>
                  <a:lnTo>
                    <a:pt x="5398274" y="1918093"/>
                  </a:lnTo>
                  <a:lnTo>
                    <a:pt x="5404523" y="1918093"/>
                  </a:lnTo>
                  <a:lnTo>
                    <a:pt x="5410847" y="1918855"/>
                  </a:lnTo>
                  <a:lnTo>
                    <a:pt x="5419725" y="1920963"/>
                  </a:lnTo>
                  <a:lnTo>
                    <a:pt x="5422189" y="1919376"/>
                  </a:lnTo>
                  <a:lnTo>
                    <a:pt x="5423433" y="1914271"/>
                  </a:lnTo>
                  <a:lnTo>
                    <a:pt x="5421858" y="1911705"/>
                  </a:lnTo>
                  <a:lnTo>
                    <a:pt x="5412346" y="1909419"/>
                  </a:lnTo>
                  <a:lnTo>
                    <a:pt x="5405272" y="1908568"/>
                  </a:lnTo>
                  <a:lnTo>
                    <a:pt x="5398287" y="1908568"/>
                  </a:lnTo>
                  <a:lnTo>
                    <a:pt x="5363095" y="1915693"/>
                  </a:lnTo>
                  <a:lnTo>
                    <a:pt x="5334330" y="1935111"/>
                  </a:lnTo>
                  <a:lnTo>
                    <a:pt x="5314924" y="1963877"/>
                  </a:lnTo>
                  <a:lnTo>
                    <a:pt x="5308752" y="1994293"/>
                  </a:lnTo>
                  <a:lnTo>
                    <a:pt x="5290896" y="1994293"/>
                  </a:lnTo>
                  <a:lnTo>
                    <a:pt x="5288750" y="1996427"/>
                  </a:lnTo>
                  <a:lnTo>
                    <a:pt x="5288750" y="2001685"/>
                  </a:lnTo>
                  <a:lnTo>
                    <a:pt x="5290896" y="2003818"/>
                  </a:lnTo>
                  <a:lnTo>
                    <a:pt x="5309933" y="2003818"/>
                  </a:lnTo>
                  <a:lnTo>
                    <a:pt x="5312562" y="2003818"/>
                  </a:lnTo>
                  <a:lnTo>
                    <a:pt x="5553316" y="2003818"/>
                  </a:lnTo>
                  <a:lnTo>
                    <a:pt x="5555450" y="2001685"/>
                  </a:lnTo>
                  <a:lnTo>
                    <a:pt x="5555450" y="1996427"/>
                  </a:lnTo>
                  <a:close/>
                </a:path>
                <a:path w="5898515" h="2004059">
                  <a:moveTo>
                    <a:pt x="5612600" y="1996427"/>
                  </a:moveTo>
                  <a:lnTo>
                    <a:pt x="5610466" y="1994293"/>
                  </a:lnTo>
                  <a:lnTo>
                    <a:pt x="5576633" y="1994293"/>
                  </a:lnTo>
                  <a:lnTo>
                    <a:pt x="5574500" y="1996427"/>
                  </a:lnTo>
                  <a:lnTo>
                    <a:pt x="5574500" y="2001685"/>
                  </a:lnTo>
                  <a:lnTo>
                    <a:pt x="5576633" y="2003818"/>
                  </a:lnTo>
                  <a:lnTo>
                    <a:pt x="5607837" y="2003818"/>
                  </a:lnTo>
                  <a:lnTo>
                    <a:pt x="5610466" y="2003818"/>
                  </a:lnTo>
                  <a:lnTo>
                    <a:pt x="5612600" y="2001685"/>
                  </a:lnTo>
                  <a:lnTo>
                    <a:pt x="5612600" y="1996427"/>
                  </a:lnTo>
                  <a:close/>
                </a:path>
                <a:path w="5898515" h="2004059">
                  <a:moveTo>
                    <a:pt x="5664987" y="1533867"/>
                  </a:moveTo>
                  <a:lnTo>
                    <a:pt x="5662282" y="1501698"/>
                  </a:lnTo>
                  <a:lnTo>
                    <a:pt x="5655462" y="1474825"/>
                  </a:lnTo>
                  <a:lnTo>
                    <a:pt x="5655462" y="1778063"/>
                  </a:lnTo>
                  <a:lnTo>
                    <a:pt x="5531637" y="1778063"/>
                  </a:lnTo>
                  <a:lnTo>
                    <a:pt x="5531637" y="1533867"/>
                  </a:lnTo>
                  <a:lnTo>
                    <a:pt x="5534215" y="1503273"/>
                  </a:lnTo>
                  <a:lnTo>
                    <a:pt x="5554103" y="1445437"/>
                  </a:lnTo>
                  <a:lnTo>
                    <a:pt x="5576443" y="1412532"/>
                  </a:lnTo>
                  <a:lnTo>
                    <a:pt x="5584660" y="1408506"/>
                  </a:lnTo>
                  <a:lnTo>
                    <a:pt x="5602452" y="1408506"/>
                  </a:lnTo>
                  <a:lnTo>
                    <a:pt x="5633097" y="1445564"/>
                  </a:lnTo>
                  <a:lnTo>
                    <a:pt x="5652897" y="1503286"/>
                  </a:lnTo>
                  <a:lnTo>
                    <a:pt x="5655462" y="1778063"/>
                  </a:lnTo>
                  <a:lnTo>
                    <a:pt x="5655462" y="1474825"/>
                  </a:lnTo>
                  <a:lnTo>
                    <a:pt x="5654370" y="1470507"/>
                  </a:lnTo>
                  <a:lnTo>
                    <a:pt x="5641467" y="1441030"/>
                  </a:lnTo>
                  <a:lnTo>
                    <a:pt x="5625757" y="1416913"/>
                  </a:lnTo>
                  <a:lnTo>
                    <a:pt x="5623865" y="1413979"/>
                  </a:lnTo>
                  <a:lnTo>
                    <a:pt x="5620093" y="1416913"/>
                  </a:lnTo>
                  <a:lnTo>
                    <a:pt x="5623636" y="1413687"/>
                  </a:lnTo>
                  <a:lnTo>
                    <a:pt x="5618569" y="1408506"/>
                  </a:lnTo>
                  <a:lnTo>
                    <a:pt x="5617527" y="1407452"/>
                  </a:lnTo>
                  <a:lnTo>
                    <a:pt x="5610301" y="1402829"/>
                  </a:lnTo>
                  <a:lnTo>
                    <a:pt x="5602224" y="1399971"/>
                  </a:lnTo>
                  <a:lnTo>
                    <a:pt x="5593562" y="1398981"/>
                  </a:lnTo>
                  <a:lnTo>
                    <a:pt x="5584876" y="1399971"/>
                  </a:lnTo>
                  <a:lnTo>
                    <a:pt x="5545633" y="1441030"/>
                  </a:lnTo>
                  <a:lnTo>
                    <a:pt x="5524817" y="1501711"/>
                  </a:lnTo>
                  <a:lnTo>
                    <a:pt x="5522112" y="1533867"/>
                  </a:lnTo>
                  <a:lnTo>
                    <a:pt x="5522112" y="1784096"/>
                  </a:lnTo>
                  <a:lnTo>
                    <a:pt x="5522607" y="1785315"/>
                  </a:lnTo>
                  <a:lnTo>
                    <a:pt x="5524398" y="1787093"/>
                  </a:lnTo>
                  <a:lnTo>
                    <a:pt x="5525605" y="1787588"/>
                  </a:lnTo>
                  <a:lnTo>
                    <a:pt x="5662854" y="1787588"/>
                  </a:lnTo>
                  <a:lnTo>
                    <a:pt x="5664987" y="1785467"/>
                  </a:lnTo>
                  <a:lnTo>
                    <a:pt x="5664987" y="1778063"/>
                  </a:lnTo>
                  <a:lnTo>
                    <a:pt x="5664987" y="1533867"/>
                  </a:lnTo>
                  <a:close/>
                </a:path>
                <a:path w="5898515" h="2004059">
                  <a:moveTo>
                    <a:pt x="5898350" y="1996427"/>
                  </a:moveTo>
                  <a:lnTo>
                    <a:pt x="5896216" y="1994293"/>
                  </a:lnTo>
                  <a:lnTo>
                    <a:pt x="5878309" y="1994293"/>
                  </a:lnTo>
                  <a:lnTo>
                    <a:pt x="5872162" y="1963877"/>
                  </a:lnTo>
                  <a:lnTo>
                    <a:pt x="5852744" y="1935111"/>
                  </a:lnTo>
                  <a:lnTo>
                    <a:pt x="5823978" y="1915693"/>
                  </a:lnTo>
                  <a:lnTo>
                    <a:pt x="5788799" y="1908568"/>
                  </a:lnTo>
                  <a:lnTo>
                    <a:pt x="5781827" y="1908568"/>
                  </a:lnTo>
                  <a:lnTo>
                    <a:pt x="5774741" y="1909419"/>
                  </a:lnTo>
                  <a:lnTo>
                    <a:pt x="5765254" y="1911705"/>
                  </a:lnTo>
                  <a:lnTo>
                    <a:pt x="5763666" y="1914271"/>
                  </a:lnTo>
                  <a:lnTo>
                    <a:pt x="5764911" y="1919376"/>
                  </a:lnTo>
                  <a:lnTo>
                    <a:pt x="5767400" y="1920963"/>
                  </a:lnTo>
                  <a:lnTo>
                    <a:pt x="5776265" y="1918855"/>
                  </a:lnTo>
                  <a:lnTo>
                    <a:pt x="5782576" y="1918093"/>
                  </a:lnTo>
                  <a:lnTo>
                    <a:pt x="5788812" y="1918093"/>
                  </a:lnTo>
                  <a:lnTo>
                    <a:pt x="5820283" y="1924469"/>
                  </a:lnTo>
                  <a:lnTo>
                    <a:pt x="5846026" y="1941830"/>
                  </a:lnTo>
                  <a:lnTo>
                    <a:pt x="5863399" y="1967572"/>
                  </a:lnTo>
                  <a:lnTo>
                    <a:pt x="5868809" y="1994293"/>
                  </a:lnTo>
                  <a:lnTo>
                    <a:pt x="5783072" y="1994293"/>
                  </a:lnTo>
                  <a:lnTo>
                    <a:pt x="5774664" y="1952752"/>
                  </a:lnTo>
                  <a:lnTo>
                    <a:pt x="5749125" y="1914906"/>
                  </a:lnTo>
                  <a:lnTo>
                    <a:pt x="5711266" y="1889366"/>
                  </a:lnTo>
                  <a:lnTo>
                    <a:pt x="5664974" y="1879993"/>
                  </a:lnTo>
                  <a:lnTo>
                    <a:pt x="5659628" y="1880196"/>
                  </a:lnTo>
                  <a:lnTo>
                    <a:pt x="5657545" y="1882381"/>
                  </a:lnTo>
                  <a:lnTo>
                    <a:pt x="5657697" y="1887601"/>
                  </a:lnTo>
                  <a:lnTo>
                    <a:pt x="5659793" y="1889658"/>
                  </a:lnTo>
                  <a:lnTo>
                    <a:pt x="5664987" y="1889518"/>
                  </a:lnTo>
                  <a:lnTo>
                    <a:pt x="5707583" y="1898142"/>
                  </a:lnTo>
                  <a:lnTo>
                    <a:pt x="5742394" y="1921637"/>
                  </a:lnTo>
                  <a:lnTo>
                    <a:pt x="5765901" y="1956460"/>
                  </a:lnTo>
                  <a:lnTo>
                    <a:pt x="5773559" y="1994293"/>
                  </a:lnTo>
                  <a:lnTo>
                    <a:pt x="5737644" y="1994293"/>
                  </a:lnTo>
                  <a:lnTo>
                    <a:pt x="5687695" y="1961134"/>
                  </a:lnTo>
                  <a:lnTo>
                    <a:pt x="5650903" y="1898929"/>
                  </a:lnTo>
                  <a:lnTo>
                    <a:pt x="5645937" y="1862188"/>
                  </a:lnTo>
                  <a:lnTo>
                    <a:pt x="5645937" y="1837347"/>
                  </a:lnTo>
                  <a:lnTo>
                    <a:pt x="5643804" y="1835213"/>
                  </a:lnTo>
                  <a:lnTo>
                    <a:pt x="5638546" y="1835213"/>
                  </a:lnTo>
                  <a:lnTo>
                    <a:pt x="5636412" y="1837347"/>
                  </a:lnTo>
                  <a:lnTo>
                    <a:pt x="5636412" y="1862188"/>
                  </a:lnTo>
                  <a:lnTo>
                    <a:pt x="5641721" y="1901469"/>
                  </a:lnTo>
                  <a:lnTo>
                    <a:pt x="5656961" y="1937334"/>
                  </a:lnTo>
                  <a:lnTo>
                    <a:pt x="5681040" y="1967966"/>
                  </a:lnTo>
                  <a:lnTo>
                    <a:pt x="5712904" y="1991550"/>
                  </a:lnTo>
                  <a:lnTo>
                    <a:pt x="5717883" y="1994293"/>
                  </a:lnTo>
                  <a:lnTo>
                    <a:pt x="5633783" y="1994293"/>
                  </a:lnTo>
                  <a:lnTo>
                    <a:pt x="5631650" y="1996427"/>
                  </a:lnTo>
                  <a:lnTo>
                    <a:pt x="5631650" y="2001685"/>
                  </a:lnTo>
                  <a:lnTo>
                    <a:pt x="5633783" y="2003818"/>
                  </a:lnTo>
                  <a:lnTo>
                    <a:pt x="5736425" y="2003818"/>
                  </a:lnTo>
                  <a:lnTo>
                    <a:pt x="5738101" y="2003818"/>
                  </a:lnTo>
                  <a:lnTo>
                    <a:pt x="5896216" y="2003818"/>
                  </a:lnTo>
                  <a:lnTo>
                    <a:pt x="5898350" y="2001685"/>
                  </a:lnTo>
                  <a:lnTo>
                    <a:pt x="5898350" y="1996427"/>
                  </a:lnTo>
                  <a:close/>
                </a:path>
              </a:pathLst>
            </a:custGeom>
            <a:solidFill>
              <a:srgbClr val="263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2551217" y="9305657"/>
              <a:ext cx="95250" cy="38100"/>
            </a:xfrm>
            <a:custGeom>
              <a:avLst/>
              <a:gdLst/>
              <a:ahLst/>
              <a:cxnLst/>
              <a:rect l="l" t="t" r="r" b="b"/>
              <a:pathLst>
                <a:path w="95250" h="38100">
                  <a:moveTo>
                    <a:pt x="95250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95250" y="38099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52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2546444" y="9300895"/>
              <a:ext cx="238125" cy="85725"/>
            </a:xfrm>
            <a:custGeom>
              <a:avLst/>
              <a:gdLst/>
              <a:ahLst/>
              <a:cxnLst/>
              <a:rect l="l" t="t" r="r" b="b"/>
              <a:pathLst>
                <a:path w="238125" h="85725">
                  <a:moveTo>
                    <a:pt x="104775" y="2133"/>
                  </a:moveTo>
                  <a:lnTo>
                    <a:pt x="102641" y="0"/>
                  </a:lnTo>
                  <a:lnTo>
                    <a:pt x="2133" y="0"/>
                  </a:lnTo>
                  <a:lnTo>
                    <a:pt x="0" y="2133"/>
                  </a:lnTo>
                  <a:lnTo>
                    <a:pt x="0" y="45491"/>
                  </a:lnTo>
                  <a:lnTo>
                    <a:pt x="2133" y="47625"/>
                  </a:lnTo>
                  <a:lnTo>
                    <a:pt x="100012" y="47625"/>
                  </a:lnTo>
                  <a:lnTo>
                    <a:pt x="102641" y="47625"/>
                  </a:lnTo>
                  <a:lnTo>
                    <a:pt x="104775" y="45491"/>
                  </a:lnTo>
                  <a:lnTo>
                    <a:pt x="104775" y="40233"/>
                  </a:lnTo>
                  <a:lnTo>
                    <a:pt x="102641" y="38100"/>
                  </a:lnTo>
                  <a:lnTo>
                    <a:pt x="9525" y="38100"/>
                  </a:lnTo>
                  <a:lnTo>
                    <a:pt x="9525" y="9525"/>
                  </a:lnTo>
                  <a:lnTo>
                    <a:pt x="102641" y="9525"/>
                  </a:lnTo>
                  <a:lnTo>
                    <a:pt x="104775" y="7391"/>
                  </a:lnTo>
                  <a:lnTo>
                    <a:pt x="104775" y="2133"/>
                  </a:lnTo>
                  <a:close/>
                </a:path>
                <a:path w="238125" h="85725">
                  <a:moveTo>
                    <a:pt x="238125" y="40233"/>
                  </a:moveTo>
                  <a:lnTo>
                    <a:pt x="235991" y="38100"/>
                  </a:lnTo>
                  <a:lnTo>
                    <a:pt x="228600" y="38100"/>
                  </a:lnTo>
                  <a:lnTo>
                    <a:pt x="228600" y="47625"/>
                  </a:lnTo>
                  <a:lnTo>
                    <a:pt x="228600" y="76200"/>
                  </a:lnTo>
                  <a:lnTo>
                    <a:pt x="142875" y="76200"/>
                  </a:lnTo>
                  <a:lnTo>
                    <a:pt x="142875" y="47625"/>
                  </a:lnTo>
                  <a:lnTo>
                    <a:pt x="228600" y="47625"/>
                  </a:lnTo>
                  <a:lnTo>
                    <a:pt x="228600" y="38100"/>
                  </a:lnTo>
                  <a:lnTo>
                    <a:pt x="135483" y="38100"/>
                  </a:lnTo>
                  <a:lnTo>
                    <a:pt x="133350" y="40233"/>
                  </a:lnTo>
                  <a:lnTo>
                    <a:pt x="133350" y="83604"/>
                  </a:lnTo>
                  <a:lnTo>
                    <a:pt x="135483" y="85725"/>
                  </a:lnTo>
                  <a:lnTo>
                    <a:pt x="235991" y="85725"/>
                  </a:lnTo>
                  <a:lnTo>
                    <a:pt x="238125" y="83604"/>
                  </a:lnTo>
                  <a:lnTo>
                    <a:pt x="238125" y="76200"/>
                  </a:lnTo>
                  <a:lnTo>
                    <a:pt x="238125" y="47625"/>
                  </a:lnTo>
                  <a:lnTo>
                    <a:pt x="238125" y="40233"/>
                  </a:lnTo>
                  <a:close/>
                </a:path>
              </a:pathLst>
            </a:custGeom>
            <a:solidFill>
              <a:srgbClr val="263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2694092" y="904087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1" y="0"/>
                  </a:moveTo>
                  <a:lnTo>
                    <a:pt x="23270" y="2994"/>
                  </a:lnTo>
                  <a:lnTo>
                    <a:pt x="11159" y="11159"/>
                  </a:lnTo>
                  <a:lnTo>
                    <a:pt x="2994" y="23269"/>
                  </a:lnTo>
                  <a:lnTo>
                    <a:pt x="0" y="38100"/>
                  </a:lnTo>
                  <a:lnTo>
                    <a:pt x="2994" y="52929"/>
                  </a:lnTo>
                  <a:lnTo>
                    <a:pt x="11159" y="65040"/>
                  </a:lnTo>
                  <a:lnTo>
                    <a:pt x="23270" y="73205"/>
                  </a:lnTo>
                  <a:lnTo>
                    <a:pt x="38101" y="76200"/>
                  </a:lnTo>
                  <a:lnTo>
                    <a:pt x="52932" y="73205"/>
                  </a:lnTo>
                  <a:lnTo>
                    <a:pt x="65042" y="65040"/>
                  </a:lnTo>
                  <a:lnTo>
                    <a:pt x="73207" y="52929"/>
                  </a:lnTo>
                  <a:lnTo>
                    <a:pt x="76201" y="38100"/>
                  </a:lnTo>
                  <a:lnTo>
                    <a:pt x="73207" y="23269"/>
                  </a:lnTo>
                  <a:lnTo>
                    <a:pt x="65042" y="11159"/>
                  </a:lnTo>
                  <a:lnTo>
                    <a:pt x="52932" y="299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2546444" y="9036113"/>
              <a:ext cx="228600" cy="274320"/>
            </a:xfrm>
            <a:custGeom>
              <a:avLst/>
              <a:gdLst/>
              <a:ahLst/>
              <a:cxnLst/>
              <a:rect l="l" t="t" r="r" b="b"/>
              <a:pathLst>
                <a:path w="228600" h="274320">
                  <a:moveTo>
                    <a:pt x="105371" y="164680"/>
                  </a:moveTo>
                  <a:lnTo>
                    <a:pt x="102095" y="160540"/>
                  </a:lnTo>
                  <a:lnTo>
                    <a:pt x="99098" y="160197"/>
                  </a:lnTo>
                  <a:lnTo>
                    <a:pt x="660" y="238150"/>
                  </a:lnTo>
                  <a:lnTo>
                    <a:pt x="0" y="239522"/>
                  </a:lnTo>
                  <a:lnTo>
                    <a:pt x="0" y="272173"/>
                  </a:lnTo>
                  <a:lnTo>
                    <a:pt x="2133" y="274307"/>
                  </a:lnTo>
                  <a:lnTo>
                    <a:pt x="4762" y="274307"/>
                  </a:lnTo>
                  <a:lnTo>
                    <a:pt x="7391" y="274307"/>
                  </a:lnTo>
                  <a:lnTo>
                    <a:pt x="9525" y="272186"/>
                  </a:lnTo>
                  <a:lnTo>
                    <a:pt x="9512" y="243281"/>
                  </a:lnTo>
                  <a:lnTo>
                    <a:pt x="105029" y="167665"/>
                  </a:lnTo>
                  <a:lnTo>
                    <a:pt x="105371" y="164680"/>
                  </a:lnTo>
                  <a:close/>
                </a:path>
                <a:path w="228600" h="274320">
                  <a:moveTo>
                    <a:pt x="228600" y="42862"/>
                  </a:moveTo>
                  <a:lnTo>
                    <a:pt x="225221" y="26200"/>
                  </a:lnTo>
                  <a:lnTo>
                    <a:pt x="219075" y="17094"/>
                  </a:lnTo>
                  <a:lnTo>
                    <a:pt x="219075" y="42862"/>
                  </a:lnTo>
                  <a:lnTo>
                    <a:pt x="216446" y="55829"/>
                  </a:lnTo>
                  <a:lnTo>
                    <a:pt x="209296" y="66433"/>
                  </a:lnTo>
                  <a:lnTo>
                    <a:pt x="198704" y="73583"/>
                  </a:lnTo>
                  <a:lnTo>
                    <a:pt x="185737" y="76200"/>
                  </a:lnTo>
                  <a:lnTo>
                    <a:pt x="172770" y="73583"/>
                  </a:lnTo>
                  <a:lnTo>
                    <a:pt x="162166" y="66433"/>
                  </a:lnTo>
                  <a:lnTo>
                    <a:pt x="155016" y="55829"/>
                  </a:lnTo>
                  <a:lnTo>
                    <a:pt x="152400" y="42862"/>
                  </a:lnTo>
                  <a:lnTo>
                    <a:pt x="155016" y="29895"/>
                  </a:lnTo>
                  <a:lnTo>
                    <a:pt x="162166" y="19304"/>
                  </a:lnTo>
                  <a:lnTo>
                    <a:pt x="172770" y="12153"/>
                  </a:lnTo>
                  <a:lnTo>
                    <a:pt x="185737" y="9525"/>
                  </a:lnTo>
                  <a:lnTo>
                    <a:pt x="198704" y="12153"/>
                  </a:lnTo>
                  <a:lnTo>
                    <a:pt x="209296" y="19304"/>
                  </a:lnTo>
                  <a:lnTo>
                    <a:pt x="216446" y="29895"/>
                  </a:lnTo>
                  <a:lnTo>
                    <a:pt x="219075" y="42862"/>
                  </a:lnTo>
                  <a:lnTo>
                    <a:pt x="219075" y="17094"/>
                  </a:lnTo>
                  <a:lnTo>
                    <a:pt x="216027" y="12573"/>
                  </a:lnTo>
                  <a:lnTo>
                    <a:pt x="211518" y="9525"/>
                  </a:lnTo>
                  <a:lnTo>
                    <a:pt x="202399" y="3378"/>
                  </a:lnTo>
                  <a:lnTo>
                    <a:pt x="185737" y="0"/>
                  </a:lnTo>
                  <a:lnTo>
                    <a:pt x="169062" y="3378"/>
                  </a:lnTo>
                  <a:lnTo>
                    <a:pt x="155435" y="12573"/>
                  </a:lnTo>
                  <a:lnTo>
                    <a:pt x="146240" y="26200"/>
                  </a:lnTo>
                  <a:lnTo>
                    <a:pt x="142875" y="42862"/>
                  </a:lnTo>
                  <a:lnTo>
                    <a:pt x="146240" y="59537"/>
                  </a:lnTo>
                  <a:lnTo>
                    <a:pt x="155435" y="73164"/>
                  </a:lnTo>
                  <a:lnTo>
                    <a:pt x="169062" y="82359"/>
                  </a:lnTo>
                  <a:lnTo>
                    <a:pt x="185737" y="85725"/>
                  </a:lnTo>
                  <a:lnTo>
                    <a:pt x="202399" y="82359"/>
                  </a:lnTo>
                  <a:lnTo>
                    <a:pt x="211518" y="76200"/>
                  </a:lnTo>
                  <a:lnTo>
                    <a:pt x="216027" y="73164"/>
                  </a:lnTo>
                  <a:lnTo>
                    <a:pt x="225221" y="59537"/>
                  </a:lnTo>
                  <a:lnTo>
                    <a:pt x="228600" y="42862"/>
                  </a:lnTo>
                  <a:close/>
                </a:path>
              </a:pathLst>
            </a:custGeom>
            <a:solidFill>
              <a:srgbClr val="2632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12534" y="9196320"/>
              <a:ext cx="105384" cy="15219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2622644" y="8993251"/>
              <a:ext cx="414655" cy="327025"/>
            </a:xfrm>
            <a:custGeom>
              <a:avLst/>
              <a:gdLst/>
              <a:ahLst/>
              <a:cxnLst/>
              <a:rect l="l" t="t" r="r" b="b"/>
              <a:pathLst>
                <a:path w="414655" h="327025">
                  <a:moveTo>
                    <a:pt x="9525" y="145008"/>
                  </a:moveTo>
                  <a:lnTo>
                    <a:pt x="7391" y="142875"/>
                  </a:lnTo>
                  <a:lnTo>
                    <a:pt x="2133" y="142875"/>
                  </a:lnTo>
                  <a:lnTo>
                    <a:pt x="0" y="145008"/>
                  </a:lnTo>
                  <a:lnTo>
                    <a:pt x="0" y="169316"/>
                  </a:lnTo>
                  <a:lnTo>
                    <a:pt x="2133" y="171450"/>
                  </a:lnTo>
                  <a:lnTo>
                    <a:pt x="4762" y="171450"/>
                  </a:lnTo>
                  <a:lnTo>
                    <a:pt x="7391" y="171450"/>
                  </a:lnTo>
                  <a:lnTo>
                    <a:pt x="9525" y="169316"/>
                  </a:lnTo>
                  <a:lnTo>
                    <a:pt x="9525" y="145008"/>
                  </a:lnTo>
                  <a:close/>
                </a:path>
                <a:path w="414655" h="327025">
                  <a:moveTo>
                    <a:pt x="9525" y="54521"/>
                  </a:moveTo>
                  <a:lnTo>
                    <a:pt x="7391" y="52387"/>
                  </a:lnTo>
                  <a:lnTo>
                    <a:pt x="2133" y="52387"/>
                  </a:lnTo>
                  <a:lnTo>
                    <a:pt x="0" y="54521"/>
                  </a:lnTo>
                  <a:lnTo>
                    <a:pt x="0" y="131216"/>
                  </a:lnTo>
                  <a:lnTo>
                    <a:pt x="2133" y="133350"/>
                  </a:lnTo>
                  <a:lnTo>
                    <a:pt x="4762" y="133350"/>
                  </a:lnTo>
                  <a:lnTo>
                    <a:pt x="7391" y="133350"/>
                  </a:lnTo>
                  <a:lnTo>
                    <a:pt x="9525" y="131216"/>
                  </a:lnTo>
                  <a:lnTo>
                    <a:pt x="9525" y="54521"/>
                  </a:lnTo>
                  <a:close/>
                </a:path>
                <a:path w="414655" h="327025">
                  <a:moveTo>
                    <a:pt x="152400" y="128803"/>
                  </a:moveTo>
                  <a:lnTo>
                    <a:pt x="150266" y="126669"/>
                  </a:lnTo>
                  <a:lnTo>
                    <a:pt x="145008" y="126669"/>
                  </a:lnTo>
                  <a:lnTo>
                    <a:pt x="142875" y="128803"/>
                  </a:lnTo>
                  <a:lnTo>
                    <a:pt x="142875" y="324561"/>
                  </a:lnTo>
                  <a:lnTo>
                    <a:pt x="145008" y="326694"/>
                  </a:lnTo>
                  <a:lnTo>
                    <a:pt x="147637" y="326694"/>
                  </a:lnTo>
                  <a:lnTo>
                    <a:pt x="150266" y="326694"/>
                  </a:lnTo>
                  <a:lnTo>
                    <a:pt x="152400" y="324573"/>
                  </a:lnTo>
                  <a:lnTo>
                    <a:pt x="152400" y="128803"/>
                  </a:lnTo>
                  <a:close/>
                </a:path>
                <a:path w="414655" h="327025">
                  <a:moveTo>
                    <a:pt x="219075" y="145008"/>
                  </a:moveTo>
                  <a:lnTo>
                    <a:pt x="216941" y="142875"/>
                  </a:lnTo>
                  <a:lnTo>
                    <a:pt x="211683" y="142875"/>
                  </a:lnTo>
                  <a:lnTo>
                    <a:pt x="209550" y="145008"/>
                  </a:lnTo>
                  <a:lnTo>
                    <a:pt x="209550" y="169316"/>
                  </a:lnTo>
                  <a:lnTo>
                    <a:pt x="211683" y="171450"/>
                  </a:lnTo>
                  <a:lnTo>
                    <a:pt x="214312" y="171450"/>
                  </a:lnTo>
                  <a:lnTo>
                    <a:pt x="216941" y="171450"/>
                  </a:lnTo>
                  <a:lnTo>
                    <a:pt x="219075" y="169316"/>
                  </a:lnTo>
                  <a:lnTo>
                    <a:pt x="219075" y="145008"/>
                  </a:lnTo>
                  <a:close/>
                </a:path>
                <a:path w="414655" h="327025">
                  <a:moveTo>
                    <a:pt x="219087" y="54521"/>
                  </a:moveTo>
                  <a:lnTo>
                    <a:pt x="216954" y="52387"/>
                  </a:lnTo>
                  <a:lnTo>
                    <a:pt x="211696" y="52387"/>
                  </a:lnTo>
                  <a:lnTo>
                    <a:pt x="209562" y="54521"/>
                  </a:lnTo>
                  <a:lnTo>
                    <a:pt x="209550" y="131216"/>
                  </a:lnTo>
                  <a:lnTo>
                    <a:pt x="211683" y="133350"/>
                  </a:lnTo>
                  <a:lnTo>
                    <a:pt x="214312" y="133350"/>
                  </a:lnTo>
                  <a:lnTo>
                    <a:pt x="216941" y="133350"/>
                  </a:lnTo>
                  <a:lnTo>
                    <a:pt x="219075" y="131216"/>
                  </a:lnTo>
                  <a:lnTo>
                    <a:pt x="219087" y="54521"/>
                  </a:lnTo>
                  <a:close/>
                </a:path>
                <a:path w="414655" h="327025">
                  <a:moveTo>
                    <a:pt x="347662" y="21183"/>
                  </a:moveTo>
                  <a:lnTo>
                    <a:pt x="345528" y="19050"/>
                  </a:lnTo>
                  <a:lnTo>
                    <a:pt x="328612" y="19050"/>
                  </a:lnTo>
                  <a:lnTo>
                    <a:pt x="328612" y="2133"/>
                  </a:lnTo>
                  <a:lnTo>
                    <a:pt x="326478" y="0"/>
                  </a:lnTo>
                  <a:lnTo>
                    <a:pt x="321221" y="0"/>
                  </a:lnTo>
                  <a:lnTo>
                    <a:pt x="319087" y="2133"/>
                  </a:lnTo>
                  <a:lnTo>
                    <a:pt x="319087" y="19050"/>
                  </a:lnTo>
                  <a:lnTo>
                    <a:pt x="302171" y="19050"/>
                  </a:lnTo>
                  <a:lnTo>
                    <a:pt x="300037" y="21183"/>
                  </a:lnTo>
                  <a:lnTo>
                    <a:pt x="300037" y="26441"/>
                  </a:lnTo>
                  <a:lnTo>
                    <a:pt x="302171" y="28575"/>
                  </a:lnTo>
                  <a:lnTo>
                    <a:pt x="319087" y="28575"/>
                  </a:lnTo>
                  <a:lnTo>
                    <a:pt x="319087" y="45491"/>
                  </a:lnTo>
                  <a:lnTo>
                    <a:pt x="321221" y="47625"/>
                  </a:lnTo>
                  <a:lnTo>
                    <a:pt x="323850" y="47625"/>
                  </a:lnTo>
                  <a:lnTo>
                    <a:pt x="326478" y="47625"/>
                  </a:lnTo>
                  <a:lnTo>
                    <a:pt x="328612" y="45491"/>
                  </a:lnTo>
                  <a:lnTo>
                    <a:pt x="328612" y="28575"/>
                  </a:lnTo>
                  <a:lnTo>
                    <a:pt x="342900" y="28575"/>
                  </a:lnTo>
                  <a:lnTo>
                    <a:pt x="345528" y="28575"/>
                  </a:lnTo>
                  <a:lnTo>
                    <a:pt x="347662" y="26441"/>
                  </a:lnTo>
                  <a:lnTo>
                    <a:pt x="347662" y="21183"/>
                  </a:lnTo>
                  <a:close/>
                </a:path>
                <a:path w="414655" h="327025">
                  <a:moveTo>
                    <a:pt x="414337" y="83096"/>
                  </a:moveTo>
                  <a:lnTo>
                    <a:pt x="412203" y="80962"/>
                  </a:lnTo>
                  <a:lnTo>
                    <a:pt x="395287" y="80962"/>
                  </a:lnTo>
                  <a:lnTo>
                    <a:pt x="395287" y="64046"/>
                  </a:lnTo>
                  <a:lnTo>
                    <a:pt x="393153" y="61912"/>
                  </a:lnTo>
                  <a:lnTo>
                    <a:pt x="387896" y="61912"/>
                  </a:lnTo>
                  <a:lnTo>
                    <a:pt x="385762" y="64046"/>
                  </a:lnTo>
                  <a:lnTo>
                    <a:pt x="385762" y="80962"/>
                  </a:lnTo>
                  <a:lnTo>
                    <a:pt x="368846" y="80962"/>
                  </a:lnTo>
                  <a:lnTo>
                    <a:pt x="366712" y="83096"/>
                  </a:lnTo>
                  <a:lnTo>
                    <a:pt x="366712" y="88353"/>
                  </a:lnTo>
                  <a:lnTo>
                    <a:pt x="368846" y="90487"/>
                  </a:lnTo>
                  <a:lnTo>
                    <a:pt x="385762" y="90487"/>
                  </a:lnTo>
                  <a:lnTo>
                    <a:pt x="385762" y="107403"/>
                  </a:lnTo>
                  <a:lnTo>
                    <a:pt x="387896" y="109537"/>
                  </a:lnTo>
                  <a:lnTo>
                    <a:pt x="390525" y="109537"/>
                  </a:lnTo>
                  <a:lnTo>
                    <a:pt x="393153" y="109537"/>
                  </a:lnTo>
                  <a:lnTo>
                    <a:pt x="395287" y="107403"/>
                  </a:lnTo>
                  <a:lnTo>
                    <a:pt x="395287" y="90487"/>
                  </a:lnTo>
                  <a:lnTo>
                    <a:pt x="409575" y="90487"/>
                  </a:lnTo>
                  <a:lnTo>
                    <a:pt x="412203" y="90487"/>
                  </a:lnTo>
                  <a:lnTo>
                    <a:pt x="414337" y="88353"/>
                  </a:lnTo>
                  <a:lnTo>
                    <a:pt x="414337" y="83096"/>
                  </a:lnTo>
                  <a:close/>
                </a:path>
              </a:pathLst>
            </a:custGeom>
            <a:solidFill>
              <a:srgbClr val="2632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84239" y="6220970"/>
              <a:ext cx="501966" cy="49159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2498934" y="4744643"/>
              <a:ext cx="409575" cy="462280"/>
            </a:xfrm>
            <a:custGeom>
              <a:avLst/>
              <a:gdLst/>
              <a:ahLst/>
              <a:cxnLst/>
              <a:rect l="l" t="t" r="r" b="b"/>
              <a:pathLst>
                <a:path w="409575" h="462279">
                  <a:moveTo>
                    <a:pt x="115049" y="58648"/>
                  </a:moveTo>
                  <a:lnTo>
                    <a:pt x="114998" y="55638"/>
                  </a:lnTo>
                  <a:lnTo>
                    <a:pt x="113106" y="53797"/>
                  </a:lnTo>
                  <a:lnTo>
                    <a:pt x="111226" y="52006"/>
                  </a:lnTo>
                  <a:lnTo>
                    <a:pt x="108204" y="52006"/>
                  </a:lnTo>
                  <a:lnTo>
                    <a:pt x="83502" y="83286"/>
                  </a:lnTo>
                  <a:lnTo>
                    <a:pt x="82105" y="85521"/>
                  </a:lnTo>
                  <a:lnTo>
                    <a:pt x="82791" y="88455"/>
                  </a:lnTo>
                  <a:lnTo>
                    <a:pt x="85826" y="90335"/>
                  </a:lnTo>
                  <a:lnTo>
                    <a:pt x="86677" y="90563"/>
                  </a:lnTo>
                  <a:lnTo>
                    <a:pt x="89141" y="90563"/>
                  </a:lnTo>
                  <a:lnTo>
                    <a:pt x="90703" y="89763"/>
                  </a:lnTo>
                  <a:lnTo>
                    <a:pt x="91592" y="88315"/>
                  </a:lnTo>
                  <a:lnTo>
                    <a:pt x="96443" y="80962"/>
                  </a:lnTo>
                  <a:lnTo>
                    <a:pt x="101676" y="73875"/>
                  </a:lnTo>
                  <a:lnTo>
                    <a:pt x="107276" y="67056"/>
                  </a:lnTo>
                  <a:lnTo>
                    <a:pt x="113233" y="60528"/>
                  </a:lnTo>
                  <a:lnTo>
                    <a:pt x="115049" y="58648"/>
                  </a:lnTo>
                  <a:close/>
                </a:path>
                <a:path w="409575" h="462279">
                  <a:moveTo>
                    <a:pt x="190385" y="400050"/>
                  </a:moveTo>
                  <a:lnTo>
                    <a:pt x="188137" y="388937"/>
                  </a:lnTo>
                  <a:lnTo>
                    <a:pt x="182003" y="379857"/>
                  </a:lnTo>
                  <a:lnTo>
                    <a:pt x="172923" y="373722"/>
                  </a:lnTo>
                  <a:lnTo>
                    <a:pt x="161810" y="371475"/>
                  </a:lnTo>
                  <a:lnTo>
                    <a:pt x="118948" y="371475"/>
                  </a:lnTo>
                  <a:lnTo>
                    <a:pt x="102285" y="368096"/>
                  </a:lnTo>
                  <a:lnTo>
                    <a:pt x="88658" y="358902"/>
                  </a:lnTo>
                  <a:lnTo>
                    <a:pt x="79463" y="345274"/>
                  </a:lnTo>
                  <a:lnTo>
                    <a:pt x="76085" y="328612"/>
                  </a:lnTo>
                  <a:lnTo>
                    <a:pt x="76085" y="264071"/>
                  </a:lnTo>
                  <a:lnTo>
                    <a:pt x="73952" y="261937"/>
                  </a:lnTo>
                  <a:lnTo>
                    <a:pt x="12509" y="261937"/>
                  </a:lnTo>
                  <a:lnTo>
                    <a:pt x="10693" y="258572"/>
                  </a:lnTo>
                  <a:lnTo>
                    <a:pt x="9855" y="256311"/>
                  </a:lnTo>
                  <a:lnTo>
                    <a:pt x="66179" y="187921"/>
                  </a:lnTo>
                  <a:lnTo>
                    <a:pt x="66560" y="186855"/>
                  </a:lnTo>
                  <a:lnTo>
                    <a:pt x="66560" y="176225"/>
                  </a:lnTo>
                  <a:lnTo>
                    <a:pt x="67259" y="160769"/>
                  </a:lnTo>
                  <a:lnTo>
                    <a:pt x="69367" y="145580"/>
                  </a:lnTo>
                  <a:lnTo>
                    <a:pt x="72859" y="130670"/>
                  </a:lnTo>
                  <a:lnTo>
                    <a:pt x="78676" y="113665"/>
                  </a:lnTo>
                  <a:lnTo>
                    <a:pt x="77457" y="110896"/>
                  </a:lnTo>
                  <a:lnTo>
                    <a:pt x="72567" y="109029"/>
                  </a:lnTo>
                  <a:lnTo>
                    <a:pt x="69799" y="110223"/>
                  </a:lnTo>
                  <a:lnTo>
                    <a:pt x="63703" y="128066"/>
                  </a:lnTo>
                  <a:lnTo>
                    <a:pt x="60007" y="143827"/>
                  </a:lnTo>
                  <a:lnTo>
                    <a:pt x="57785" y="159893"/>
                  </a:lnTo>
                  <a:lnTo>
                    <a:pt x="57048" y="176225"/>
                  </a:lnTo>
                  <a:lnTo>
                    <a:pt x="57048" y="184035"/>
                  </a:lnTo>
                  <a:lnTo>
                    <a:pt x="723" y="252399"/>
                  </a:lnTo>
                  <a:lnTo>
                    <a:pt x="0" y="258216"/>
                  </a:lnTo>
                  <a:lnTo>
                    <a:pt x="4762" y="268338"/>
                  </a:lnTo>
                  <a:lnTo>
                    <a:pt x="9715" y="271462"/>
                  </a:lnTo>
                  <a:lnTo>
                    <a:pt x="66560" y="271462"/>
                  </a:lnTo>
                  <a:lnTo>
                    <a:pt x="66560" y="328612"/>
                  </a:lnTo>
                  <a:lnTo>
                    <a:pt x="70688" y="348983"/>
                  </a:lnTo>
                  <a:lnTo>
                    <a:pt x="81927" y="365633"/>
                  </a:lnTo>
                  <a:lnTo>
                    <a:pt x="98577" y="376872"/>
                  </a:lnTo>
                  <a:lnTo>
                    <a:pt x="118948" y="381000"/>
                  </a:lnTo>
                  <a:lnTo>
                    <a:pt x="161810" y="381000"/>
                  </a:lnTo>
                  <a:lnTo>
                    <a:pt x="169214" y="382498"/>
                  </a:lnTo>
                  <a:lnTo>
                    <a:pt x="175272" y="386588"/>
                  </a:lnTo>
                  <a:lnTo>
                    <a:pt x="179362" y="392645"/>
                  </a:lnTo>
                  <a:lnTo>
                    <a:pt x="180860" y="400050"/>
                  </a:lnTo>
                  <a:lnTo>
                    <a:pt x="180860" y="459828"/>
                  </a:lnTo>
                  <a:lnTo>
                    <a:pt x="182994" y="461962"/>
                  </a:lnTo>
                  <a:lnTo>
                    <a:pt x="188252" y="461962"/>
                  </a:lnTo>
                  <a:lnTo>
                    <a:pt x="190385" y="459828"/>
                  </a:lnTo>
                  <a:lnTo>
                    <a:pt x="190385" y="400050"/>
                  </a:lnTo>
                  <a:close/>
                </a:path>
                <a:path w="409575" h="462279">
                  <a:moveTo>
                    <a:pt x="409460" y="176212"/>
                  </a:moveTo>
                  <a:lnTo>
                    <a:pt x="403148" y="129425"/>
                  </a:lnTo>
                  <a:lnTo>
                    <a:pt x="385368" y="87337"/>
                  </a:lnTo>
                  <a:lnTo>
                    <a:pt x="357797" y="51663"/>
                  </a:lnTo>
                  <a:lnTo>
                    <a:pt x="322122" y="24091"/>
                  </a:lnTo>
                  <a:lnTo>
                    <a:pt x="280047" y="6299"/>
                  </a:lnTo>
                  <a:lnTo>
                    <a:pt x="233260" y="0"/>
                  </a:lnTo>
                  <a:lnTo>
                    <a:pt x="207352" y="1892"/>
                  </a:lnTo>
                  <a:lnTo>
                    <a:pt x="158216" y="16725"/>
                  </a:lnTo>
                  <a:lnTo>
                    <a:pt x="132892" y="33870"/>
                  </a:lnTo>
                  <a:lnTo>
                    <a:pt x="135813" y="38239"/>
                  </a:lnTo>
                  <a:lnTo>
                    <a:pt x="138747" y="38836"/>
                  </a:lnTo>
                  <a:lnTo>
                    <a:pt x="140957" y="37388"/>
                  </a:lnTo>
                  <a:lnTo>
                    <a:pt x="162280" y="25349"/>
                  </a:lnTo>
                  <a:lnTo>
                    <a:pt x="184988" y="16624"/>
                  </a:lnTo>
                  <a:lnTo>
                    <a:pt x="208749" y="11315"/>
                  </a:lnTo>
                  <a:lnTo>
                    <a:pt x="233248" y="9525"/>
                  </a:lnTo>
                  <a:lnTo>
                    <a:pt x="277507" y="15494"/>
                  </a:lnTo>
                  <a:lnTo>
                    <a:pt x="317309" y="32321"/>
                  </a:lnTo>
                  <a:lnTo>
                    <a:pt x="351053" y="58407"/>
                  </a:lnTo>
                  <a:lnTo>
                    <a:pt x="377139" y="92151"/>
                  </a:lnTo>
                  <a:lnTo>
                    <a:pt x="393966" y="131953"/>
                  </a:lnTo>
                  <a:lnTo>
                    <a:pt x="399935" y="176212"/>
                  </a:lnTo>
                  <a:lnTo>
                    <a:pt x="399935" y="196570"/>
                  </a:lnTo>
                  <a:lnTo>
                    <a:pt x="389826" y="256832"/>
                  </a:lnTo>
                  <a:lnTo>
                    <a:pt x="360819" y="310616"/>
                  </a:lnTo>
                  <a:lnTo>
                    <a:pt x="344297" y="331851"/>
                  </a:lnTo>
                  <a:lnTo>
                    <a:pt x="339559" y="339102"/>
                  </a:lnTo>
                  <a:lnTo>
                    <a:pt x="336105" y="347014"/>
                  </a:lnTo>
                  <a:lnTo>
                    <a:pt x="333984" y="355384"/>
                  </a:lnTo>
                  <a:lnTo>
                    <a:pt x="333260" y="364020"/>
                  </a:lnTo>
                  <a:lnTo>
                    <a:pt x="333260" y="459841"/>
                  </a:lnTo>
                  <a:lnTo>
                    <a:pt x="335394" y="461975"/>
                  </a:lnTo>
                  <a:lnTo>
                    <a:pt x="340652" y="461975"/>
                  </a:lnTo>
                  <a:lnTo>
                    <a:pt x="342785" y="459841"/>
                  </a:lnTo>
                  <a:lnTo>
                    <a:pt x="342785" y="364020"/>
                  </a:lnTo>
                  <a:lnTo>
                    <a:pt x="343369" y="356946"/>
                  </a:lnTo>
                  <a:lnTo>
                    <a:pt x="345109" y="350100"/>
                  </a:lnTo>
                  <a:lnTo>
                    <a:pt x="347941" y="343623"/>
                  </a:lnTo>
                  <a:lnTo>
                    <a:pt x="351815" y="337693"/>
                  </a:lnTo>
                  <a:lnTo>
                    <a:pt x="368325" y="316458"/>
                  </a:lnTo>
                  <a:lnTo>
                    <a:pt x="385940" y="289420"/>
                  </a:lnTo>
                  <a:lnTo>
                    <a:pt x="398830" y="259930"/>
                  </a:lnTo>
                  <a:lnTo>
                    <a:pt x="406755" y="228739"/>
                  </a:lnTo>
                  <a:lnTo>
                    <a:pt x="409460" y="196570"/>
                  </a:lnTo>
                  <a:lnTo>
                    <a:pt x="409460" y="176212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2732194" y="4835122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0" y="0"/>
                  </a:moveTo>
                  <a:lnTo>
                    <a:pt x="0" y="95250"/>
                  </a:lnTo>
                  <a:lnTo>
                    <a:pt x="95250" y="95250"/>
                  </a:lnTo>
                  <a:lnTo>
                    <a:pt x="87764" y="58173"/>
                  </a:lnTo>
                  <a:lnTo>
                    <a:pt x="67351" y="27897"/>
                  </a:lnTo>
                  <a:lnTo>
                    <a:pt x="37074" y="7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2727432" y="4830361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4762" y="0"/>
                  </a:moveTo>
                  <a:lnTo>
                    <a:pt x="2133" y="0"/>
                  </a:lnTo>
                  <a:lnTo>
                    <a:pt x="0" y="2133"/>
                  </a:lnTo>
                  <a:lnTo>
                    <a:pt x="0" y="102641"/>
                  </a:lnTo>
                  <a:lnTo>
                    <a:pt x="2133" y="104775"/>
                  </a:lnTo>
                  <a:lnTo>
                    <a:pt x="102641" y="104775"/>
                  </a:lnTo>
                  <a:lnTo>
                    <a:pt x="104775" y="102641"/>
                  </a:lnTo>
                  <a:lnTo>
                    <a:pt x="104775" y="100012"/>
                  </a:lnTo>
                  <a:lnTo>
                    <a:pt x="103811" y="95250"/>
                  </a:lnTo>
                  <a:lnTo>
                    <a:pt x="9525" y="95250"/>
                  </a:lnTo>
                  <a:lnTo>
                    <a:pt x="9525" y="9649"/>
                  </a:lnTo>
                  <a:lnTo>
                    <a:pt x="46288" y="9649"/>
                  </a:lnTo>
                  <a:lnTo>
                    <a:pt x="43653" y="7871"/>
                  </a:lnTo>
                  <a:lnTo>
                    <a:pt x="4762" y="0"/>
                  </a:lnTo>
                  <a:close/>
                </a:path>
                <a:path w="104775" h="104775">
                  <a:moveTo>
                    <a:pt x="46288" y="9649"/>
                  </a:moveTo>
                  <a:lnTo>
                    <a:pt x="9525" y="9649"/>
                  </a:lnTo>
                  <a:lnTo>
                    <a:pt x="42009" y="17556"/>
                  </a:lnTo>
                  <a:lnTo>
                    <a:pt x="68706" y="36061"/>
                  </a:lnTo>
                  <a:lnTo>
                    <a:pt x="87213" y="62760"/>
                  </a:lnTo>
                  <a:lnTo>
                    <a:pt x="95123" y="95250"/>
                  </a:lnTo>
                  <a:lnTo>
                    <a:pt x="103811" y="95250"/>
                  </a:lnTo>
                  <a:lnTo>
                    <a:pt x="96902" y="61119"/>
                  </a:lnTo>
                  <a:lnTo>
                    <a:pt x="75447" y="29325"/>
                  </a:lnTo>
                  <a:lnTo>
                    <a:pt x="46288" y="9649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2636939" y="4930372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5" y="0"/>
                  </a:moveTo>
                  <a:lnTo>
                    <a:pt x="0" y="0"/>
                  </a:lnTo>
                  <a:lnTo>
                    <a:pt x="7485" y="37076"/>
                  </a:lnTo>
                  <a:lnTo>
                    <a:pt x="27897" y="67352"/>
                  </a:lnTo>
                  <a:lnTo>
                    <a:pt x="58175" y="87765"/>
                  </a:lnTo>
                  <a:lnTo>
                    <a:pt x="95255" y="95250"/>
                  </a:lnTo>
                  <a:lnTo>
                    <a:pt x="95255" y="0"/>
                  </a:lnTo>
                  <a:close/>
                </a:path>
              </a:pathLst>
            </a:custGeom>
            <a:solidFill>
              <a:srgbClr val="EF53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2632176" y="4925611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2646" y="0"/>
                  </a:moveTo>
                  <a:lnTo>
                    <a:pt x="2133" y="0"/>
                  </a:lnTo>
                  <a:lnTo>
                    <a:pt x="0" y="2133"/>
                  </a:lnTo>
                  <a:lnTo>
                    <a:pt x="0" y="4762"/>
                  </a:lnTo>
                  <a:lnTo>
                    <a:pt x="7871" y="43655"/>
                  </a:lnTo>
                  <a:lnTo>
                    <a:pt x="29325" y="75449"/>
                  </a:lnTo>
                  <a:lnTo>
                    <a:pt x="61121" y="96903"/>
                  </a:lnTo>
                  <a:lnTo>
                    <a:pt x="100017" y="104775"/>
                  </a:lnTo>
                  <a:lnTo>
                    <a:pt x="102646" y="104775"/>
                  </a:lnTo>
                  <a:lnTo>
                    <a:pt x="104780" y="102641"/>
                  </a:lnTo>
                  <a:lnTo>
                    <a:pt x="104780" y="95125"/>
                  </a:lnTo>
                  <a:lnTo>
                    <a:pt x="95255" y="95125"/>
                  </a:lnTo>
                  <a:lnTo>
                    <a:pt x="62762" y="87218"/>
                  </a:lnTo>
                  <a:lnTo>
                    <a:pt x="36062" y="68713"/>
                  </a:lnTo>
                  <a:lnTo>
                    <a:pt x="17556" y="42014"/>
                  </a:lnTo>
                  <a:lnTo>
                    <a:pt x="9649" y="9525"/>
                  </a:lnTo>
                  <a:lnTo>
                    <a:pt x="104780" y="9525"/>
                  </a:lnTo>
                  <a:lnTo>
                    <a:pt x="104780" y="2133"/>
                  </a:lnTo>
                  <a:lnTo>
                    <a:pt x="102646" y="0"/>
                  </a:lnTo>
                  <a:close/>
                </a:path>
                <a:path w="104775" h="104775">
                  <a:moveTo>
                    <a:pt x="104780" y="9525"/>
                  </a:moveTo>
                  <a:lnTo>
                    <a:pt x="95255" y="9525"/>
                  </a:lnTo>
                  <a:lnTo>
                    <a:pt x="95255" y="95125"/>
                  </a:lnTo>
                  <a:lnTo>
                    <a:pt x="104780" y="95125"/>
                  </a:lnTo>
                  <a:lnTo>
                    <a:pt x="104780" y="9525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2732194" y="4930372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37074" y="87765"/>
                  </a:lnTo>
                  <a:lnTo>
                    <a:pt x="67351" y="67352"/>
                  </a:lnTo>
                  <a:lnTo>
                    <a:pt x="87764" y="37076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2727432" y="4925611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2641" y="0"/>
                  </a:moveTo>
                  <a:lnTo>
                    <a:pt x="2133" y="0"/>
                  </a:lnTo>
                  <a:lnTo>
                    <a:pt x="0" y="2133"/>
                  </a:lnTo>
                  <a:lnTo>
                    <a:pt x="0" y="102641"/>
                  </a:lnTo>
                  <a:lnTo>
                    <a:pt x="2133" y="104775"/>
                  </a:lnTo>
                  <a:lnTo>
                    <a:pt x="4762" y="104775"/>
                  </a:lnTo>
                  <a:lnTo>
                    <a:pt x="43653" y="96903"/>
                  </a:lnTo>
                  <a:lnTo>
                    <a:pt x="46288" y="95125"/>
                  </a:lnTo>
                  <a:lnTo>
                    <a:pt x="9525" y="95125"/>
                  </a:lnTo>
                  <a:lnTo>
                    <a:pt x="9525" y="9525"/>
                  </a:lnTo>
                  <a:lnTo>
                    <a:pt x="103811" y="9525"/>
                  </a:lnTo>
                  <a:lnTo>
                    <a:pt x="104775" y="4762"/>
                  </a:lnTo>
                  <a:lnTo>
                    <a:pt x="104775" y="2133"/>
                  </a:lnTo>
                  <a:lnTo>
                    <a:pt x="102641" y="0"/>
                  </a:lnTo>
                  <a:close/>
                </a:path>
                <a:path w="104775" h="104775">
                  <a:moveTo>
                    <a:pt x="103811" y="9525"/>
                  </a:moveTo>
                  <a:lnTo>
                    <a:pt x="95123" y="9525"/>
                  </a:lnTo>
                  <a:lnTo>
                    <a:pt x="87213" y="42014"/>
                  </a:lnTo>
                  <a:lnTo>
                    <a:pt x="68706" y="68713"/>
                  </a:lnTo>
                  <a:lnTo>
                    <a:pt x="42009" y="87218"/>
                  </a:lnTo>
                  <a:lnTo>
                    <a:pt x="9525" y="95125"/>
                  </a:lnTo>
                  <a:lnTo>
                    <a:pt x="46288" y="95125"/>
                  </a:lnTo>
                  <a:lnTo>
                    <a:pt x="75447" y="75449"/>
                  </a:lnTo>
                  <a:lnTo>
                    <a:pt x="96902" y="43655"/>
                  </a:lnTo>
                  <a:lnTo>
                    <a:pt x="103811" y="9525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2636939" y="4835122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5" y="0"/>
                  </a:moveTo>
                  <a:lnTo>
                    <a:pt x="58175" y="7484"/>
                  </a:lnTo>
                  <a:lnTo>
                    <a:pt x="27897" y="27897"/>
                  </a:lnTo>
                  <a:lnTo>
                    <a:pt x="7485" y="58173"/>
                  </a:lnTo>
                  <a:lnTo>
                    <a:pt x="0" y="95250"/>
                  </a:lnTo>
                  <a:lnTo>
                    <a:pt x="95255" y="95250"/>
                  </a:lnTo>
                  <a:lnTo>
                    <a:pt x="9525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2451194" y="4649393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09" h="561975">
                  <a:moveTo>
                    <a:pt x="238594" y="327101"/>
                  </a:moveTo>
                  <a:lnTo>
                    <a:pt x="236740" y="325234"/>
                  </a:lnTo>
                  <a:lnTo>
                    <a:pt x="234873" y="323380"/>
                  </a:lnTo>
                  <a:lnTo>
                    <a:pt x="231863" y="323380"/>
                  </a:lnTo>
                  <a:lnTo>
                    <a:pt x="69126" y="486117"/>
                  </a:lnTo>
                  <a:lnTo>
                    <a:pt x="68643" y="485775"/>
                  </a:lnTo>
                  <a:lnTo>
                    <a:pt x="59524" y="479628"/>
                  </a:lnTo>
                  <a:lnTo>
                    <a:pt x="42862" y="476250"/>
                  </a:lnTo>
                  <a:lnTo>
                    <a:pt x="26200" y="479628"/>
                  </a:lnTo>
                  <a:lnTo>
                    <a:pt x="12573" y="488823"/>
                  </a:lnTo>
                  <a:lnTo>
                    <a:pt x="3378" y="502450"/>
                  </a:lnTo>
                  <a:lnTo>
                    <a:pt x="0" y="519112"/>
                  </a:lnTo>
                  <a:lnTo>
                    <a:pt x="3378" y="535774"/>
                  </a:lnTo>
                  <a:lnTo>
                    <a:pt x="12573" y="549402"/>
                  </a:lnTo>
                  <a:lnTo>
                    <a:pt x="26200" y="558596"/>
                  </a:lnTo>
                  <a:lnTo>
                    <a:pt x="42862" y="561975"/>
                  </a:lnTo>
                  <a:lnTo>
                    <a:pt x="59524" y="558596"/>
                  </a:lnTo>
                  <a:lnTo>
                    <a:pt x="68643" y="552450"/>
                  </a:lnTo>
                  <a:lnTo>
                    <a:pt x="73152" y="549402"/>
                  </a:lnTo>
                  <a:lnTo>
                    <a:pt x="82346" y="535774"/>
                  </a:lnTo>
                  <a:lnTo>
                    <a:pt x="85725" y="519112"/>
                  </a:lnTo>
                  <a:lnTo>
                    <a:pt x="82346" y="502450"/>
                  </a:lnTo>
                  <a:lnTo>
                    <a:pt x="76200" y="493356"/>
                  </a:lnTo>
                  <a:lnTo>
                    <a:pt x="76200" y="519112"/>
                  </a:lnTo>
                  <a:lnTo>
                    <a:pt x="73571" y="532079"/>
                  </a:lnTo>
                  <a:lnTo>
                    <a:pt x="66421" y="542671"/>
                  </a:lnTo>
                  <a:lnTo>
                    <a:pt x="55829" y="549821"/>
                  </a:lnTo>
                  <a:lnTo>
                    <a:pt x="42862" y="552450"/>
                  </a:lnTo>
                  <a:lnTo>
                    <a:pt x="29895" y="549821"/>
                  </a:lnTo>
                  <a:lnTo>
                    <a:pt x="19304" y="542671"/>
                  </a:lnTo>
                  <a:lnTo>
                    <a:pt x="12153" y="532079"/>
                  </a:lnTo>
                  <a:lnTo>
                    <a:pt x="9525" y="519112"/>
                  </a:lnTo>
                  <a:lnTo>
                    <a:pt x="12153" y="506145"/>
                  </a:lnTo>
                  <a:lnTo>
                    <a:pt x="19304" y="495554"/>
                  </a:lnTo>
                  <a:lnTo>
                    <a:pt x="29895" y="488403"/>
                  </a:lnTo>
                  <a:lnTo>
                    <a:pt x="42862" y="485775"/>
                  </a:lnTo>
                  <a:lnTo>
                    <a:pt x="55829" y="488403"/>
                  </a:lnTo>
                  <a:lnTo>
                    <a:pt x="62395" y="492848"/>
                  </a:lnTo>
                  <a:lnTo>
                    <a:pt x="37642" y="517601"/>
                  </a:lnTo>
                  <a:lnTo>
                    <a:pt x="37642" y="520611"/>
                  </a:lnTo>
                  <a:lnTo>
                    <a:pt x="40424" y="523405"/>
                  </a:lnTo>
                  <a:lnTo>
                    <a:pt x="41643" y="523875"/>
                  </a:lnTo>
                  <a:lnTo>
                    <a:pt x="44081" y="523875"/>
                  </a:lnTo>
                  <a:lnTo>
                    <a:pt x="45300" y="523405"/>
                  </a:lnTo>
                  <a:lnTo>
                    <a:pt x="69126" y="499579"/>
                  </a:lnTo>
                  <a:lnTo>
                    <a:pt x="73571" y="506145"/>
                  </a:lnTo>
                  <a:lnTo>
                    <a:pt x="76200" y="519112"/>
                  </a:lnTo>
                  <a:lnTo>
                    <a:pt x="76200" y="493356"/>
                  </a:lnTo>
                  <a:lnTo>
                    <a:pt x="75857" y="492848"/>
                  </a:lnTo>
                  <a:lnTo>
                    <a:pt x="238594" y="330111"/>
                  </a:lnTo>
                  <a:lnTo>
                    <a:pt x="238594" y="327101"/>
                  </a:lnTo>
                  <a:close/>
                </a:path>
                <a:path w="562609" h="561975">
                  <a:moveTo>
                    <a:pt x="285762" y="183108"/>
                  </a:moveTo>
                  <a:lnTo>
                    <a:pt x="283629" y="180975"/>
                  </a:lnTo>
                  <a:lnTo>
                    <a:pt x="281000" y="180975"/>
                  </a:lnTo>
                  <a:lnTo>
                    <a:pt x="276237" y="181940"/>
                  </a:lnTo>
                  <a:lnTo>
                    <a:pt x="276237" y="190627"/>
                  </a:lnTo>
                  <a:lnTo>
                    <a:pt x="276237" y="276225"/>
                  </a:lnTo>
                  <a:lnTo>
                    <a:pt x="190627" y="276225"/>
                  </a:lnTo>
                  <a:lnTo>
                    <a:pt x="198526" y="243738"/>
                  </a:lnTo>
                  <a:lnTo>
                    <a:pt x="214274" y="221005"/>
                  </a:lnTo>
                  <a:lnTo>
                    <a:pt x="230936" y="237655"/>
                  </a:lnTo>
                  <a:lnTo>
                    <a:pt x="232156" y="238112"/>
                  </a:lnTo>
                  <a:lnTo>
                    <a:pt x="234594" y="238112"/>
                  </a:lnTo>
                  <a:lnTo>
                    <a:pt x="235813" y="237642"/>
                  </a:lnTo>
                  <a:lnTo>
                    <a:pt x="238594" y="234861"/>
                  </a:lnTo>
                  <a:lnTo>
                    <a:pt x="238594" y="231851"/>
                  </a:lnTo>
                  <a:lnTo>
                    <a:pt x="236740" y="229984"/>
                  </a:lnTo>
                  <a:lnTo>
                    <a:pt x="221018" y="214274"/>
                  </a:lnTo>
                  <a:lnTo>
                    <a:pt x="243738" y="198526"/>
                  </a:lnTo>
                  <a:lnTo>
                    <a:pt x="276237" y="190627"/>
                  </a:lnTo>
                  <a:lnTo>
                    <a:pt x="276237" y="181940"/>
                  </a:lnTo>
                  <a:lnTo>
                    <a:pt x="242100" y="188849"/>
                  </a:lnTo>
                  <a:lnTo>
                    <a:pt x="214325" y="207581"/>
                  </a:lnTo>
                  <a:lnTo>
                    <a:pt x="75857" y="69126"/>
                  </a:lnTo>
                  <a:lnTo>
                    <a:pt x="82346" y="59524"/>
                  </a:lnTo>
                  <a:lnTo>
                    <a:pt x="85725" y="42862"/>
                  </a:lnTo>
                  <a:lnTo>
                    <a:pt x="82346" y="26200"/>
                  </a:lnTo>
                  <a:lnTo>
                    <a:pt x="76200" y="17094"/>
                  </a:lnTo>
                  <a:lnTo>
                    <a:pt x="76200" y="42862"/>
                  </a:lnTo>
                  <a:lnTo>
                    <a:pt x="73571" y="55829"/>
                  </a:lnTo>
                  <a:lnTo>
                    <a:pt x="69126" y="62395"/>
                  </a:lnTo>
                  <a:lnTo>
                    <a:pt x="44373" y="37630"/>
                  </a:lnTo>
                  <a:lnTo>
                    <a:pt x="41363" y="37630"/>
                  </a:lnTo>
                  <a:lnTo>
                    <a:pt x="37642" y="41351"/>
                  </a:lnTo>
                  <a:lnTo>
                    <a:pt x="37642" y="44361"/>
                  </a:lnTo>
                  <a:lnTo>
                    <a:pt x="62407" y="69138"/>
                  </a:lnTo>
                  <a:lnTo>
                    <a:pt x="55829" y="73571"/>
                  </a:lnTo>
                  <a:lnTo>
                    <a:pt x="42862" y="76200"/>
                  </a:lnTo>
                  <a:lnTo>
                    <a:pt x="29895" y="73571"/>
                  </a:lnTo>
                  <a:lnTo>
                    <a:pt x="19304" y="66421"/>
                  </a:lnTo>
                  <a:lnTo>
                    <a:pt x="12153" y="55829"/>
                  </a:lnTo>
                  <a:lnTo>
                    <a:pt x="9525" y="42862"/>
                  </a:lnTo>
                  <a:lnTo>
                    <a:pt x="12153" y="29895"/>
                  </a:lnTo>
                  <a:lnTo>
                    <a:pt x="19304" y="19304"/>
                  </a:lnTo>
                  <a:lnTo>
                    <a:pt x="29895" y="12153"/>
                  </a:lnTo>
                  <a:lnTo>
                    <a:pt x="42862" y="9525"/>
                  </a:lnTo>
                  <a:lnTo>
                    <a:pt x="55829" y="12153"/>
                  </a:lnTo>
                  <a:lnTo>
                    <a:pt x="66421" y="19304"/>
                  </a:lnTo>
                  <a:lnTo>
                    <a:pt x="73571" y="29895"/>
                  </a:lnTo>
                  <a:lnTo>
                    <a:pt x="76200" y="42862"/>
                  </a:lnTo>
                  <a:lnTo>
                    <a:pt x="76200" y="17094"/>
                  </a:lnTo>
                  <a:lnTo>
                    <a:pt x="73152" y="12573"/>
                  </a:lnTo>
                  <a:lnTo>
                    <a:pt x="68643" y="9525"/>
                  </a:lnTo>
                  <a:lnTo>
                    <a:pt x="59524" y="3378"/>
                  </a:lnTo>
                  <a:lnTo>
                    <a:pt x="42862" y="0"/>
                  </a:lnTo>
                  <a:lnTo>
                    <a:pt x="26200" y="3378"/>
                  </a:lnTo>
                  <a:lnTo>
                    <a:pt x="12573" y="12573"/>
                  </a:lnTo>
                  <a:lnTo>
                    <a:pt x="3378" y="26200"/>
                  </a:lnTo>
                  <a:lnTo>
                    <a:pt x="0" y="42862"/>
                  </a:lnTo>
                  <a:lnTo>
                    <a:pt x="3378" y="59524"/>
                  </a:lnTo>
                  <a:lnTo>
                    <a:pt x="12573" y="73152"/>
                  </a:lnTo>
                  <a:lnTo>
                    <a:pt x="26200" y="82346"/>
                  </a:lnTo>
                  <a:lnTo>
                    <a:pt x="42862" y="85725"/>
                  </a:lnTo>
                  <a:lnTo>
                    <a:pt x="59524" y="82346"/>
                  </a:lnTo>
                  <a:lnTo>
                    <a:pt x="68643" y="76200"/>
                  </a:lnTo>
                  <a:lnTo>
                    <a:pt x="69138" y="75869"/>
                  </a:lnTo>
                  <a:lnTo>
                    <a:pt x="207581" y="214312"/>
                  </a:lnTo>
                  <a:lnTo>
                    <a:pt x="188849" y="242087"/>
                  </a:lnTo>
                  <a:lnTo>
                    <a:pt x="180975" y="280987"/>
                  </a:lnTo>
                  <a:lnTo>
                    <a:pt x="180975" y="283616"/>
                  </a:lnTo>
                  <a:lnTo>
                    <a:pt x="183108" y="285750"/>
                  </a:lnTo>
                  <a:lnTo>
                    <a:pt x="283629" y="285750"/>
                  </a:lnTo>
                  <a:lnTo>
                    <a:pt x="285762" y="283616"/>
                  </a:lnTo>
                  <a:lnTo>
                    <a:pt x="285762" y="276225"/>
                  </a:lnTo>
                  <a:lnTo>
                    <a:pt x="285762" y="190627"/>
                  </a:lnTo>
                  <a:lnTo>
                    <a:pt x="285762" y="183108"/>
                  </a:lnTo>
                  <a:close/>
                </a:path>
                <a:path w="562609" h="561975">
                  <a:moveTo>
                    <a:pt x="561987" y="519112"/>
                  </a:moveTo>
                  <a:lnTo>
                    <a:pt x="558609" y="502450"/>
                  </a:lnTo>
                  <a:lnTo>
                    <a:pt x="552462" y="493344"/>
                  </a:lnTo>
                  <a:lnTo>
                    <a:pt x="552462" y="519112"/>
                  </a:lnTo>
                  <a:lnTo>
                    <a:pt x="549833" y="532079"/>
                  </a:lnTo>
                  <a:lnTo>
                    <a:pt x="542683" y="542671"/>
                  </a:lnTo>
                  <a:lnTo>
                    <a:pt x="532079" y="549821"/>
                  </a:lnTo>
                  <a:lnTo>
                    <a:pt x="519125" y="552450"/>
                  </a:lnTo>
                  <a:lnTo>
                    <a:pt x="506145" y="549821"/>
                  </a:lnTo>
                  <a:lnTo>
                    <a:pt x="495554" y="542671"/>
                  </a:lnTo>
                  <a:lnTo>
                    <a:pt x="488403" y="532079"/>
                  </a:lnTo>
                  <a:lnTo>
                    <a:pt x="485787" y="519112"/>
                  </a:lnTo>
                  <a:lnTo>
                    <a:pt x="488403" y="506145"/>
                  </a:lnTo>
                  <a:lnTo>
                    <a:pt x="492836" y="499567"/>
                  </a:lnTo>
                  <a:lnTo>
                    <a:pt x="516686" y="523405"/>
                  </a:lnTo>
                  <a:lnTo>
                    <a:pt x="517906" y="523862"/>
                  </a:lnTo>
                  <a:lnTo>
                    <a:pt x="520344" y="523862"/>
                  </a:lnTo>
                  <a:lnTo>
                    <a:pt x="521563" y="523392"/>
                  </a:lnTo>
                  <a:lnTo>
                    <a:pt x="524344" y="520611"/>
                  </a:lnTo>
                  <a:lnTo>
                    <a:pt x="524344" y="517601"/>
                  </a:lnTo>
                  <a:lnTo>
                    <a:pt x="522490" y="515734"/>
                  </a:lnTo>
                  <a:lnTo>
                    <a:pt x="499579" y="492836"/>
                  </a:lnTo>
                  <a:lnTo>
                    <a:pt x="506145" y="488403"/>
                  </a:lnTo>
                  <a:lnTo>
                    <a:pt x="519125" y="485775"/>
                  </a:lnTo>
                  <a:lnTo>
                    <a:pt x="532079" y="488403"/>
                  </a:lnTo>
                  <a:lnTo>
                    <a:pt x="542683" y="495554"/>
                  </a:lnTo>
                  <a:lnTo>
                    <a:pt x="549833" y="506145"/>
                  </a:lnTo>
                  <a:lnTo>
                    <a:pt x="552462" y="519112"/>
                  </a:lnTo>
                  <a:lnTo>
                    <a:pt x="552462" y="493344"/>
                  </a:lnTo>
                  <a:lnTo>
                    <a:pt x="549414" y="488823"/>
                  </a:lnTo>
                  <a:lnTo>
                    <a:pt x="544893" y="485775"/>
                  </a:lnTo>
                  <a:lnTo>
                    <a:pt x="535787" y="479628"/>
                  </a:lnTo>
                  <a:lnTo>
                    <a:pt x="519125" y="476250"/>
                  </a:lnTo>
                  <a:lnTo>
                    <a:pt x="502450" y="479628"/>
                  </a:lnTo>
                  <a:lnTo>
                    <a:pt x="492848" y="486105"/>
                  </a:lnTo>
                  <a:lnTo>
                    <a:pt x="330136" y="323380"/>
                  </a:lnTo>
                  <a:lnTo>
                    <a:pt x="327113" y="323380"/>
                  </a:lnTo>
                  <a:lnTo>
                    <a:pt x="323405" y="327101"/>
                  </a:lnTo>
                  <a:lnTo>
                    <a:pt x="323405" y="330111"/>
                  </a:lnTo>
                  <a:lnTo>
                    <a:pt x="486105" y="492836"/>
                  </a:lnTo>
                  <a:lnTo>
                    <a:pt x="479628" y="502450"/>
                  </a:lnTo>
                  <a:lnTo>
                    <a:pt x="476262" y="519112"/>
                  </a:lnTo>
                  <a:lnTo>
                    <a:pt x="479628" y="535774"/>
                  </a:lnTo>
                  <a:lnTo>
                    <a:pt x="488823" y="549402"/>
                  </a:lnTo>
                  <a:lnTo>
                    <a:pt x="502450" y="558596"/>
                  </a:lnTo>
                  <a:lnTo>
                    <a:pt x="519125" y="561975"/>
                  </a:lnTo>
                  <a:lnTo>
                    <a:pt x="535787" y="558596"/>
                  </a:lnTo>
                  <a:lnTo>
                    <a:pt x="544893" y="552450"/>
                  </a:lnTo>
                  <a:lnTo>
                    <a:pt x="549414" y="549402"/>
                  </a:lnTo>
                  <a:lnTo>
                    <a:pt x="558609" y="535774"/>
                  </a:lnTo>
                  <a:lnTo>
                    <a:pt x="561987" y="519112"/>
                  </a:lnTo>
                  <a:close/>
                </a:path>
                <a:path w="562609" h="561975">
                  <a:moveTo>
                    <a:pt x="561987" y="42862"/>
                  </a:moveTo>
                  <a:lnTo>
                    <a:pt x="558609" y="26200"/>
                  </a:lnTo>
                  <a:lnTo>
                    <a:pt x="552462" y="17094"/>
                  </a:lnTo>
                  <a:lnTo>
                    <a:pt x="552462" y="42862"/>
                  </a:lnTo>
                  <a:lnTo>
                    <a:pt x="549833" y="55829"/>
                  </a:lnTo>
                  <a:lnTo>
                    <a:pt x="542683" y="66421"/>
                  </a:lnTo>
                  <a:lnTo>
                    <a:pt x="532079" y="73571"/>
                  </a:lnTo>
                  <a:lnTo>
                    <a:pt x="519125" y="76200"/>
                  </a:lnTo>
                  <a:lnTo>
                    <a:pt x="506145" y="73571"/>
                  </a:lnTo>
                  <a:lnTo>
                    <a:pt x="499567" y="69138"/>
                  </a:lnTo>
                  <a:lnTo>
                    <a:pt x="524344" y="44361"/>
                  </a:lnTo>
                  <a:lnTo>
                    <a:pt x="524344" y="41351"/>
                  </a:lnTo>
                  <a:lnTo>
                    <a:pt x="522490" y="39484"/>
                  </a:lnTo>
                  <a:lnTo>
                    <a:pt x="520636" y="37630"/>
                  </a:lnTo>
                  <a:lnTo>
                    <a:pt x="517613" y="37630"/>
                  </a:lnTo>
                  <a:lnTo>
                    <a:pt x="492836" y="62407"/>
                  </a:lnTo>
                  <a:lnTo>
                    <a:pt x="488403" y="55829"/>
                  </a:lnTo>
                  <a:lnTo>
                    <a:pt x="485787" y="42862"/>
                  </a:lnTo>
                  <a:lnTo>
                    <a:pt x="488403" y="29895"/>
                  </a:lnTo>
                  <a:lnTo>
                    <a:pt x="495554" y="19304"/>
                  </a:lnTo>
                  <a:lnTo>
                    <a:pt x="506145" y="12153"/>
                  </a:lnTo>
                  <a:lnTo>
                    <a:pt x="519125" y="9525"/>
                  </a:lnTo>
                  <a:lnTo>
                    <a:pt x="532079" y="12153"/>
                  </a:lnTo>
                  <a:lnTo>
                    <a:pt x="542683" y="19304"/>
                  </a:lnTo>
                  <a:lnTo>
                    <a:pt x="549833" y="29895"/>
                  </a:lnTo>
                  <a:lnTo>
                    <a:pt x="552462" y="42862"/>
                  </a:lnTo>
                  <a:lnTo>
                    <a:pt x="552462" y="17094"/>
                  </a:lnTo>
                  <a:lnTo>
                    <a:pt x="549414" y="12573"/>
                  </a:lnTo>
                  <a:lnTo>
                    <a:pt x="544893" y="9525"/>
                  </a:lnTo>
                  <a:lnTo>
                    <a:pt x="535787" y="3378"/>
                  </a:lnTo>
                  <a:lnTo>
                    <a:pt x="519125" y="0"/>
                  </a:lnTo>
                  <a:lnTo>
                    <a:pt x="502450" y="3378"/>
                  </a:lnTo>
                  <a:lnTo>
                    <a:pt x="488823" y="12573"/>
                  </a:lnTo>
                  <a:lnTo>
                    <a:pt x="479628" y="26200"/>
                  </a:lnTo>
                  <a:lnTo>
                    <a:pt x="476262" y="42862"/>
                  </a:lnTo>
                  <a:lnTo>
                    <a:pt x="479628" y="59524"/>
                  </a:lnTo>
                  <a:lnTo>
                    <a:pt x="486105" y="69138"/>
                  </a:lnTo>
                  <a:lnTo>
                    <a:pt x="323405" y="231851"/>
                  </a:lnTo>
                  <a:lnTo>
                    <a:pt x="323405" y="234861"/>
                  </a:lnTo>
                  <a:lnTo>
                    <a:pt x="326186" y="237655"/>
                  </a:lnTo>
                  <a:lnTo>
                    <a:pt x="327406" y="238112"/>
                  </a:lnTo>
                  <a:lnTo>
                    <a:pt x="329844" y="238112"/>
                  </a:lnTo>
                  <a:lnTo>
                    <a:pt x="331063" y="237642"/>
                  </a:lnTo>
                  <a:lnTo>
                    <a:pt x="492836" y="75869"/>
                  </a:lnTo>
                  <a:lnTo>
                    <a:pt x="502450" y="82346"/>
                  </a:lnTo>
                  <a:lnTo>
                    <a:pt x="519125" y="85725"/>
                  </a:lnTo>
                  <a:lnTo>
                    <a:pt x="535787" y="82346"/>
                  </a:lnTo>
                  <a:lnTo>
                    <a:pt x="544893" y="76200"/>
                  </a:lnTo>
                  <a:lnTo>
                    <a:pt x="549402" y="73152"/>
                  </a:lnTo>
                  <a:lnTo>
                    <a:pt x="558609" y="59524"/>
                  </a:lnTo>
                  <a:lnTo>
                    <a:pt x="561987" y="42862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3364170" y="10046710"/>
              <a:ext cx="3746500" cy="613410"/>
            </a:xfrm>
            <a:custGeom>
              <a:avLst/>
              <a:gdLst/>
              <a:ahLst/>
              <a:cxnLst/>
              <a:rect l="l" t="t" r="r" b="b"/>
              <a:pathLst>
                <a:path w="3746500" h="613409">
                  <a:moveTo>
                    <a:pt x="3698557" y="0"/>
                  </a:moveTo>
                  <a:lnTo>
                    <a:pt x="47908" y="0"/>
                  </a:lnTo>
                  <a:lnTo>
                    <a:pt x="29260" y="3764"/>
                  </a:lnTo>
                  <a:lnTo>
                    <a:pt x="14032" y="14032"/>
                  </a:lnTo>
                  <a:lnTo>
                    <a:pt x="3765" y="29260"/>
                  </a:lnTo>
                  <a:lnTo>
                    <a:pt x="0" y="47908"/>
                  </a:lnTo>
                  <a:lnTo>
                    <a:pt x="0" y="565256"/>
                  </a:lnTo>
                  <a:lnTo>
                    <a:pt x="3765" y="583904"/>
                  </a:lnTo>
                  <a:lnTo>
                    <a:pt x="14032" y="599132"/>
                  </a:lnTo>
                  <a:lnTo>
                    <a:pt x="29260" y="609400"/>
                  </a:lnTo>
                  <a:lnTo>
                    <a:pt x="47908" y="613165"/>
                  </a:lnTo>
                  <a:lnTo>
                    <a:pt x="3698557" y="613165"/>
                  </a:lnTo>
                  <a:lnTo>
                    <a:pt x="3717205" y="609400"/>
                  </a:lnTo>
                  <a:lnTo>
                    <a:pt x="3732433" y="599132"/>
                  </a:lnTo>
                  <a:lnTo>
                    <a:pt x="3742700" y="583904"/>
                  </a:lnTo>
                  <a:lnTo>
                    <a:pt x="3746465" y="565256"/>
                  </a:lnTo>
                  <a:lnTo>
                    <a:pt x="3746465" y="47908"/>
                  </a:lnTo>
                  <a:lnTo>
                    <a:pt x="3742700" y="29260"/>
                  </a:lnTo>
                  <a:lnTo>
                    <a:pt x="3732433" y="14032"/>
                  </a:lnTo>
                  <a:lnTo>
                    <a:pt x="3717205" y="3764"/>
                  </a:lnTo>
                  <a:lnTo>
                    <a:pt x="3698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3364170" y="10046710"/>
              <a:ext cx="3746500" cy="613410"/>
            </a:xfrm>
            <a:custGeom>
              <a:avLst/>
              <a:gdLst/>
              <a:ahLst/>
              <a:cxnLst/>
              <a:rect l="l" t="t" r="r" b="b"/>
              <a:pathLst>
                <a:path w="3746500" h="613409">
                  <a:moveTo>
                    <a:pt x="0" y="47908"/>
                  </a:moveTo>
                  <a:lnTo>
                    <a:pt x="3764" y="29260"/>
                  </a:lnTo>
                  <a:lnTo>
                    <a:pt x="14032" y="14032"/>
                  </a:lnTo>
                  <a:lnTo>
                    <a:pt x="29260" y="3764"/>
                  </a:lnTo>
                  <a:lnTo>
                    <a:pt x="47908" y="0"/>
                  </a:lnTo>
                  <a:lnTo>
                    <a:pt x="3698557" y="0"/>
                  </a:lnTo>
                  <a:lnTo>
                    <a:pt x="3717205" y="3764"/>
                  </a:lnTo>
                  <a:lnTo>
                    <a:pt x="3732433" y="14032"/>
                  </a:lnTo>
                  <a:lnTo>
                    <a:pt x="3742700" y="29260"/>
                  </a:lnTo>
                  <a:lnTo>
                    <a:pt x="3746465" y="47908"/>
                  </a:lnTo>
                  <a:lnTo>
                    <a:pt x="3746465" y="565256"/>
                  </a:lnTo>
                  <a:lnTo>
                    <a:pt x="3742700" y="583904"/>
                  </a:lnTo>
                  <a:lnTo>
                    <a:pt x="3732433" y="599132"/>
                  </a:lnTo>
                  <a:lnTo>
                    <a:pt x="3717205" y="609400"/>
                  </a:lnTo>
                  <a:lnTo>
                    <a:pt x="3698557" y="613165"/>
                  </a:lnTo>
                  <a:lnTo>
                    <a:pt x="47908" y="613165"/>
                  </a:lnTo>
                  <a:lnTo>
                    <a:pt x="29260" y="609400"/>
                  </a:lnTo>
                  <a:lnTo>
                    <a:pt x="14032" y="599132"/>
                  </a:lnTo>
                  <a:lnTo>
                    <a:pt x="3764" y="583904"/>
                  </a:lnTo>
                  <a:lnTo>
                    <a:pt x="0" y="565256"/>
                  </a:lnTo>
                  <a:lnTo>
                    <a:pt x="0" y="47908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" name="object 87"/>
          <p:cNvSpPr/>
          <p:nvPr/>
        </p:nvSpPr>
        <p:spPr>
          <a:xfrm>
            <a:off x="9130893" y="2292559"/>
            <a:ext cx="1844039" cy="132715"/>
          </a:xfrm>
          <a:custGeom>
            <a:avLst/>
            <a:gdLst/>
            <a:ahLst/>
            <a:cxnLst/>
            <a:rect l="l" t="t" r="r" b="b"/>
            <a:pathLst>
              <a:path w="1844040" h="132714">
                <a:moveTo>
                  <a:pt x="1730269" y="0"/>
                </a:moveTo>
                <a:lnTo>
                  <a:pt x="1721520" y="2302"/>
                </a:lnTo>
                <a:lnTo>
                  <a:pt x="1713569" y="15933"/>
                </a:lnTo>
                <a:lnTo>
                  <a:pt x="1715871" y="24682"/>
                </a:lnTo>
                <a:lnTo>
                  <a:pt x="1762762" y="52035"/>
                </a:lnTo>
                <a:lnTo>
                  <a:pt x="1815619" y="52035"/>
                </a:lnTo>
                <a:lnTo>
                  <a:pt x="1815619" y="80610"/>
                </a:lnTo>
                <a:lnTo>
                  <a:pt x="1762763" y="80610"/>
                </a:lnTo>
                <a:lnTo>
                  <a:pt x="1715871" y="107963"/>
                </a:lnTo>
                <a:lnTo>
                  <a:pt x="1713569" y="116713"/>
                </a:lnTo>
                <a:lnTo>
                  <a:pt x="1721520" y="130345"/>
                </a:lnTo>
                <a:lnTo>
                  <a:pt x="1730269" y="132646"/>
                </a:lnTo>
                <a:lnTo>
                  <a:pt x="1819473" y="80610"/>
                </a:lnTo>
                <a:lnTo>
                  <a:pt x="1815619" y="80610"/>
                </a:lnTo>
                <a:lnTo>
                  <a:pt x="1819475" y="80609"/>
                </a:lnTo>
                <a:lnTo>
                  <a:pt x="1843966" y="66323"/>
                </a:lnTo>
                <a:lnTo>
                  <a:pt x="1730269" y="0"/>
                </a:lnTo>
                <a:close/>
              </a:path>
              <a:path w="1844040" h="132714">
                <a:moveTo>
                  <a:pt x="1787256" y="66323"/>
                </a:moveTo>
                <a:lnTo>
                  <a:pt x="1762763" y="80610"/>
                </a:lnTo>
                <a:lnTo>
                  <a:pt x="1815619" y="80610"/>
                </a:lnTo>
                <a:lnTo>
                  <a:pt x="1815619" y="78665"/>
                </a:lnTo>
                <a:lnTo>
                  <a:pt x="1808412" y="78665"/>
                </a:lnTo>
                <a:lnTo>
                  <a:pt x="1787256" y="66323"/>
                </a:lnTo>
                <a:close/>
              </a:path>
              <a:path w="1844040" h="132714">
                <a:moveTo>
                  <a:pt x="0" y="52034"/>
                </a:moveTo>
                <a:lnTo>
                  <a:pt x="0" y="80609"/>
                </a:lnTo>
                <a:lnTo>
                  <a:pt x="1762765" y="80609"/>
                </a:lnTo>
                <a:lnTo>
                  <a:pt x="1787256" y="66323"/>
                </a:lnTo>
                <a:lnTo>
                  <a:pt x="1762762" y="52035"/>
                </a:lnTo>
                <a:lnTo>
                  <a:pt x="0" y="52034"/>
                </a:lnTo>
                <a:close/>
              </a:path>
              <a:path w="1844040" h="132714">
                <a:moveTo>
                  <a:pt x="1808412" y="53982"/>
                </a:moveTo>
                <a:lnTo>
                  <a:pt x="1787256" y="66323"/>
                </a:lnTo>
                <a:lnTo>
                  <a:pt x="1808412" y="78665"/>
                </a:lnTo>
                <a:lnTo>
                  <a:pt x="1808412" y="53982"/>
                </a:lnTo>
                <a:close/>
              </a:path>
              <a:path w="1844040" h="132714">
                <a:moveTo>
                  <a:pt x="1815619" y="53982"/>
                </a:moveTo>
                <a:lnTo>
                  <a:pt x="1808412" y="53982"/>
                </a:lnTo>
                <a:lnTo>
                  <a:pt x="1808412" y="78665"/>
                </a:lnTo>
                <a:lnTo>
                  <a:pt x="1815619" y="78665"/>
                </a:lnTo>
                <a:lnTo>
                  <a:pt x="1815619" y="53982"/>
                </a:lnTo>
                <a:close/>
              </a:path>
              <a:path w="1844040" h="132714">
                <a:moveTo>
                  <a:pt x="1762762" y="52035"/>
                </a:moveTo>
                <a:lnTo>
                  <a:pt x="1787257" y="66323"/>
                </a:lnTo>
                <a:lnTo>
                  <a:pt x="1808412" y="53982"/>
                </a:lnTo>
                <a:lnTo>
                  <a:pt x="1815619" y="53982"/>
                </a:lnTo>
                <a:lnTo>
                  <a:pt x="1815619" y="52035"/>
                </a:lnTo>
                <a:lnTo>
                  <a:pt x="1762762" y="5203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8" name="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166080" y="362711"/>
            <a:ext cx="1359407" cy="432816"/>
          </a:xfrm>
          <a:prstGeom prst="rect">
            <a:avLst/>
          </a:prstGeom>
        </p:spPr>
      </p:pic>
      <p:sp>
        <p:nvSpPr>
          <p:cNvPr id="89" name="object 89"/>
          <p:cNvSpPr txBox="1"/>
          <p:nvPr/>
        </p:nvSpPr>
        <p:spPr>
          <a:xfrm>
            <a:off x="1038265" y="10637011"/>
            <a:ext cx="116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9D9D9"/>
                </a:solidFill>
                <a:latin typeface="Microsoft Sans Serif"/>
                <a:cs typeface="Microsoft Sans Serif"/>
              </a:rPr>
              <a:t>15.07.2022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526966" y="10233659"/>
            <a:ext cx="34169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0">
                <a:solidFill>
                  <a:srgbClr val="D9D9D9"/>
                </a:solidFill>
                <a:latin typeface="Microsoft Sans Serif"/>
                <a:cs typeface="Microsoft Sans Serif"/>
              </a:rPr>
              <a:t>Развитие</a:t>
            </a:r>
            <a:r>
              <a:rPr dirty="0" sz="1400" spc="65">
                <a:solidFill>
                  <a:srgbClr val="D9D9D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D9D9D9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dirty="0" sz="1400" spc="75">
                <a:solidFill>
                  <a:srgbClr val="D9D9D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D9D9D9"/>
                </a:solidFill>
                <a:latin typeface="Microsoft Sans Serif"/>
                <a:cs typeface="Microsoft Sans Serif"/>
              </a:rPr>
              <a:t>экосистемы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2978295" y="10038843"/>
            <a:ext cx="3775075" cy="641985"/>
            <a:chOff x="12978295" y="10038843"/>
            <a:chExt cx="3775075" cy="641985"/>
          </a:xfrm>
        </p:grpSpPr>
        <p:sp>
          <p:nvSpPr>
            <p:cNvPr id="92" name="object 92"/>
            <p:cNvSpPr/>
            <p:nvPr/>
          </p:nvSpPr>
          <p:spPr>
            <a:xfrm>
              <a:off x="12992582" y="10053130"/>
              <a:ext cx="3746500" cy="613410"/>
            </a:xfrm>
            <a:custGeom>
              <a:avLst/>
              <a:gdLst/>
              <a:ahLst/>
              <a:cxnLst/>
              <a:rect l="l" t="t" r="r" b="b"/>
              <a:pathLst>
                <a:path w="3746500" h="613409">
                  <a:moveTo>
                    <a:pt x="3698557" y="0"/>
                  </a:moveTo>
                  <a:lnTo>
                    <a:pt x="47904" y="0"/>
                  </a:lnTo>
                  <a:lnTo>
                    <a:pt x="29259" y="3764"/>
                  </a:lnTo>
                  <a:lnTo>
                    <a:pt x="14031" y="14032"/>
                  </a:lnTo>
                  <a:lnTo>
                    <a:pt x="3764" y="29260"/>
                  </a:lnTo>
                  <a:lnTo>
                    <a:pt x="0" y="47908"/>
                  </a:lnTo>
                  <a:lnTo>
                    <a:pt x="0" y="565256"/>
                  </a:lnTo>
                  <a:lnTo>
                    <a:pt x="3764" y="583904"/>
                  </a:lnTo>
                  <a:lnTo>
                    <a:pt x="14031" y="599132"/>
                  </a:lnTo>
                  <a:lnTo>
                    <a:pt x="29259" y="609400"/>
                  </a:lnTo>
                  <a:lnTo>
                    <a:pt x="47904" y="613165"/>
                  </a:lnTo>
                  <a:lnTo>
                    <a:pt x="3698557" y="613165"/>
                  </a:lnTo>
                  <a:lnTo>
                    <a:pt x="3717202" y="609400"/>
                  </a:lnTo>
                  <a:lnTo>
                    <a:pt x="3732429" y="599132"/>
                  </a:lnTo>
                  <a:lnTo>
                    <a:pt x="3742696" y="583904"/>
                  </a:lnTo>
                  <a:lnTo>
                    <a:pt x="3746461" y="565256"/>
                  </a:lnTo>
                  <a:lnTo>
                    <a:pt x="3746461" y="47908"/>
                  </a:lnTo>
                  <a:lnTo>
                    <a:pt x="3742696" y="29260"/>
                  </a:lnTo>
                  <a:lnTo>
                    <a:pt x="3732429" y="14032"/>
                  </a:lnTo>
                  <a:lnTo>
                    <a:pt x="3717202" y="3764"/>
                  </a:lnTo>
                  <a:lnTo>
                    <a:pt x="3698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2992582" y="10053130"/>
              <a:ext cx="3746500" cy="613410"/>
            </a:xfrm>
            <a:custGeom>
              <a:avLst/>
              <a:gdLst/>
              <a:ahLst/>
              <a:cxnLst/>
              <a:rect l="l" t="t" r="r" b="b"/>
              <a:pathLst>
                <a:path w="3746500" h="613409">
                  <a:moveTo>
                    <a:pt x="0" y="47908"/>
                  </a:moveTo>
                  <a:lnTo>
                    <a:pt x="3764" y="29260"/>
                  </a:lnTo>
                  <a:lnTo>
                    <a:pt x="14032" y="14032"/>
                  </a:lnTo>
                  <a:lnTo>
                    <a:pt x="29260" y="3764"/>
                  </a:lnTo>
                  <a:lnTo>
                    <a:pt x="47908" y="0"/>
                  </a:lnTo>
                  <a:lnTo>
                    <a:pt x="3698557" y="0"/>
                  </a:lnTo>
                  <a:lnTo>
                    <a:pt x="3717205" y="3764"/>
                  </a:lnTo>
                  <a:lnTo>
                    <a:pt x="3732433" y="14032"/>
                  </a:lnTo>
                  <a:lnTo>
                    <a:pt x="3742700" y="29260"/>
                  </a:lnTo>
                  <a:lnTo>
                    <a:pt x="3746465" y="47908"/>
                  </a:lnTo>
                  <a:lnTo>
                    <a:pt x="3746465" y="565256"/>
                  </a:lnTo>
                  <a:lnTo>
                    <a:pt x="3742700" y="583904"/>
                  </a:lnTo>
                  <a:lnTo>
                    <a:pt x="3732433" y="599132"/>
                  </a:lnTo>
                  <a:lnTo>
                    <a:pt x="3717205" y="609400"/>
                  </a:lnTo>
                  <a:lnTo>
                    <a:pt x="3698557" y="613165"/>
                  </a:lnTo>
                  <a:lnTo>
                    <a:pt x="47908" y="613165"/>
                  </a:lnTo>
                  <a:lnTo>
                    <a:pt x="29260" y="609400"/>
                  </a:lnTo>
                  <a:lnTo>
                    <a:pt x="14032" y="599132"/>
                  </a:lnTo>
                  <a:lnTo>
                    <a:pt x="3764" y="583904"/>
                  </a:lnTo>
                  <a:lnTo>
                    <a:pt x="0" y="565256"/>
                  </a:lnTo>
                  <a:lnTo>
                    <a:pt x="0" y="47908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/>
          <p:cNvSpPr txBox="1"/>
          <p:nvPr/>
        </p:nvSpPr>
        <p:spPr>
          <a:xfrm>
            <a:off x="13098983" y="10133076"/>
            <a:ext cx="3533775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589280">
              <a:lnSpc>
                <a:spcPts val="1610"/>
              </a:lnSpc>
              <a:spcBef>
                <a:spcPts val="210"/>
              </a:spcBef>
            </a:pPr>
            <a:r>
              <a:rPr dirty="0" sz="1400" spc="10">
                <a:solidFill>
                  <a:srgbClr val="D9D9D9"/>
                </a:solidFill>
                <a:latin typeface="Microsoft Sans Serif"/>
                <a:cs typeface="Microsoft Sans Serif"/>
              </a:rPr>
              <a:t>Развитие</a:t>
            </a:r>
            <a:r>
              <a:rPr dirty="0" sz="1400" spc="65">
                <a:solidFill>
                  <a:srgbClr val="D9D9D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D9D9D9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dirty="0" sz="1400" spc="15">
                <a:solidFill>
                  <a:srgbClr val="D9D9D9"/>
                </a:solidFill>
                <a:latin typeface="Microsoft Sans Serif"/>
                <a:cs typeface="Microsoft Sans Serif"/>
              </a:rPr>
              <a:t> инфраструктуры</a:t>
            </a:r>
            <a:r>
              <a:rPr dirty="0" sz="1400" spc="95">
                <a:solidFill>
                  <a:srgbClr val="D9D9D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D9D9D9"/>
                </a:solidFill>
                <a:latin typeface="Microsoft Sans Serif"/>
                <a:cs typeface="Microsoft Sans Serif"/>
              </a:rPr>
              <a:t>наукоемких</a:t>
            </a:r>
            <a:r>
              <a:rPr dirty="0" sz="1400" spc="90">
                <a:solidFill>
                  <a:srgbClr val="D9D9D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D9D9D9"/>
                </a:solidFill>
                <a:latin typeface="Microsoft Sans Serif"/>
                <a:cs typeface="Microsoft Sans Serif"/>
              </a:rPr>
              <a:t>территорий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1328927" y="3601882"/>
            <a:ext cx="17466945" cy="7092315"/>
            <a:chOff x="1328927" y="3601882"/>
            <a:chExt cx="17466945" cy="7092315"/>
          </a:xfrm>
        </p:grpSpPr>
        <p:pic>
          <p:nvPicPr>
            <p:cNvPr id="96" name="object 9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391125" y="3601882"/>
              <a:ext cx="1404188" cy="120520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8927" y="3867911"/>
              <a:ext cx="1389887" cy="88087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79911" y="6124356"/>
              <a:ext cx="609600" cy="542366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8673031" y="8463004"/>
              <a:ext cx="2759710" cy="1544320"/>
            </a:xfrm>
            <a:custGeom>
              <a:avLst/>
              <a:gdLst/>
              <a:ahLst/>
              <a:cxnLst/>
              <a:rect l="l" t="t" r="r" b="b"/>
              <a:pathLst>
                <a:path w="2759709" h="1544320">
                  <a:moveTo>
                    <a:pt x="2638999" y="0"/>
                  </a:moveTo>
                  <a:lnTo>
                    <a:pt x="120625" y="0"/>
                  </a:lnTo>
                  <a:lnTo>
                    <a:pt x="73673" y="9479"/>
                  </a:lnTo>
                  <a:lnTo>
                    <a:pt x="35330" y="35330"/>
                  </a:lnTo>
                  <a:lnTo>
                    <a:pt x="9479" y="73672"/>
                  </a:lnTo>
                  <a:lnTo>
                    <a:pt x="0" y="120624"/>
                  </a:lnTo>
                  <a:lnTo>
                    <a:pt x="0" y="1423268"/>
                  </a:lnTo>
                  <a:lnTo>
                    <a:pt x="9479" y="1470221"/>
                  </a:lnTo>
                  <a:lnTo>
                    <a:pt x="35330" y="1508563"/>
                  </a:lnTo>
                  <a:lnTo>
                    <a:pt x="73673" y="1534414"/>
                  </a:lnTo>
                  <a:lnTo>
                    <a:pt x="120625" y="1543893"/>
                  </a:lnTo>
                  <a:lnTo>
                    <a:pt x="2638999" y="1543893"/>
                  </a:lnTo>
                  <a:lnTo>
                    <a:pt x="2685951" y="1534414"/>
                  </a:lnTo>
                  <a:lnTo>
                    <a:pt x="2724293" y="1508563"/>
                  </a:lnTo>
                  <a:lnTo>
                    <a:pt x="2750144" y="1470221"/>
                  </a:lnTo>
                  <a:lnTo>
                    <a:pt x="2759623" y="1423268"/>
                  </a:lnTo>
                  <a:lnTo>
                    <a:pt x="2759623" y="120624"/>
                  </a:lnTo>
                  <a:lnTo>
                    <a:pt x="2750144" y="73672"/>
                  </a:lnTo>
                  <a:lnTo>
                    <a:pt x="2724293" y="35330"/>
                  </a:lnTo>
                  <a:lnTo>
                    <a:pt x="2685951" y="9479"/>
                  </a:lnTo>
                  <a:lnTo>
                    <a:pt x="26389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8861644" y="10006897"/>
              <a:ext cx="2382520" cy="683895"/>
            </a:xfrm>
            <a:custGeom>
              <a:avLst/>
              <a:gdLst/>
              <a:ahLst/>
              <a:cxnLst/>
              <a:rect l="l" t="t" r="r" b="b"/>
              <a:pathLst>
                <a:path w="2382520" h="683895">
                  <a:moveTo>
                    <a:pt x="2328971" y="0"/>
                  </a:moveTo>
                  <a:lnTo>
                    <a:pt x="53426" y="0"/>
                  </a:lnTo>
                  <a:lnTo>
                    <a:pt x="32630" y="4198"/>
                  </a:lnTo>
                  <a:lnTo>
                    <a:pt x="15648" y="15648"/>
                  </a:lnTo>
                  <a:lnTo>
                    <a:pt x="4198" y="32631"/>
                  </a:lnTo>
                  <a:lnTo>
                    <a:pt x="0" y="53427"/>
                  </a:lnTo>
                  <a:lnTo>
                    <a:pt x="0" y="630400"/>
                  </a:lnTo>
                  <a:lnTo>
                    <a:pt x="4198" y="651196"/>
                  </a:lnTo>
                  <a:lnTo>
                    <a:pt x="15648" y="668178"/>
                  </a:lnTo>
                  <a:lnTo>
                    <a:pt x="32630" y="679628"/>
                  </a:lnTo>
                  <a:lnTo>
                    <a:pt x="53426" y="683827"/>
                  </a:lnTo>
                  <a:lnTo>
                    <a:pt x="2328971" y="683827"/>
                  </a:lnTo>
                  <a:lnTo>
                    <a:pt x="2349768" y="679628"/>
                  </a:lnTo>
                  <a:lnTo>
                    <a:pt x="2366750" y="668178"/>
                  </a:lnTo>
                  <a:lnTo>
                    <a:pt x="2378200" y="651196"/>
                  </a:lnTo>
                  <a:lnTo>
                    <a:pt x="2382399" y="630400"/>
                  </a:lnTo>
                  <a:lnTo>
                    <a:pt x="2382399" y="53427"/>
                  </a:lnTo>
                  <a:lnTo>
                    <a:pt x="2378200" y="32631"/>
                  </a:lnTo>
                  <a:lnTo>
                    <a:pt x="2366750" y="15648"/>
                  </a:lnTo>
                  <a:lnTo>
                    <a:pt x="2349768" y="4198"/>
                  </a:lnTo>
                  <a:lnTo>
                    <a:pt x="2328971" y="0"/>
                  </a:lnTo>
                  <a:close/>
                </a:path>
              </a:pathLst>
            </a:custGeom>
            <a:solidFill>
              <a:srgbClr val="E91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8861644" y="10006897"/>
              <a:ext cx="2382520" cy="683895"/>
            </a:xfrm>
            <a:custGeom>
              <a:avLst/>
              <a:gdLst/>
              <a:ahLst/>
              <a:cxnLst/>
              <a:rect l="l" t="t" r="r" b="b"/>
              <a:pathLst>
                <a:path w="2382520" h="683895">
                  <a:moveTo>
                    <a:pt x="0" y="53427"/>
                  </a:moveTo>
                  <a:lnTo>
                    <a:pt x="4198" y="32630"/>
                  </a:lnTo>
                  <a:lnTo>
                    <a:pt x="15648" y="15648"/>
                  </a:lnTo>
                  <a:lnTo>
                    <a:pt x="32630" y="4198"/>
                  </a:lnTo>
                  <a:lnTo>
                    <a:pt x="53426" y="0"/>
                  </a:lnTo>
                  <a:lnTo>
                    <a:pt x="2328972" y="0"/>
                  </a:lnTo>
                  <a:lnTo>
                    <a:pt x="2349768" y="4198"/>
                  </a:lnTo>
                  <a:lnTo>
                    <a:pt x="2366750" y="15648"/>
                  </a:lnTo>
                  <a:lnTo>
                    <a:pt x="2378200" y="32630"/>
                  </a:lnTo>
                  <a:lnTo>
                    <a:pt x="2382399" y="53427"/>
                  </a:lnTo>
                  <a:lnTo>
                    <a:pt x="2382399" y="630400"/>
                  </a:lnTo>
                  <a:lnTo>
                    <a:pt x="2378200" y="651196"/>
                  </a:lnTo>
                  <a:lnTo>
                    <a:pt x="2366750" y="668178"/>
                  </a:lnTo>
                  <a:lnTo>
                    <a:pt x="2349768" y="679628"/>
                  </a:lnTo>
                  <a:lnTo>
                    <a:pt x="2328972" y="683827"/>
                  </a:lnTo>
                  <a:lnTo>
                    <a:pt x="53426" y="683827"/>
                  </a:lnTo>
                  <a:lnTo>
                    <a:pt x="32630" y="679628"/>
                  </a:lnTo>
                  <a:lnTo>
                    <a:pt x="15648" y="668178"/>
                  </a:lnTo>
                  <a:lnTo>
                    <a:pt x="4198" y="651196"/>
                  </a:lnTo>
                  <a:lnTo>
                    <a:pt x="0" y="630400"/>
                  </a:lnTo>
                  <a:lnTo>
                    <a:pt x="0" y="53427"/>
                  </a:lnTo>
                  <a:close/>
                </a:path>
              </a:pathLst>
            </a:custGeom>
            <a:ln w="6350">
              <a:solidFill>
                <a:srgbClr val="E91C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9893425" y="9814900"/>
              <a:ext cx="319405" cy="274955"/>
            </a:xfrm>
            <a:custGeom>
              <a:avLst/>
              <a:gdLst/>
              <a:ahLst/>
              <a:cxnLst/>
              <a:rect l="l" t="t" r="r" b="b"/>
              <a:pathLst>
                <a:path w="319404" h="274954">
                  <a:moveTo>
                    <a:pt x="159418" y="0"/>
                  </a:moveTo>
                  <a:lnTo>
                    <a:pt x="0" y="274859"/>
                  </a:lnTo>
                  <a:lnTo>
                    <a:pt x="318836" y="274859"/>
                  </a:lnTo>
                  <a:lnTo>
                    <a:pt x="159418" y="0"/>
                  </a:lnTo>
                  <a:close/>
                </a:path>
              </a:pathLst>
            </a:custGeom>
            <a:solidFill>
              <a:srgbClr val="E81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5867291" y="4804722"/>
              <a:ext cx="2879725" cy="1148080"/>
            </a:xfrm>
            <a:custGeom>
              <a:avLst/>
              <a:gdLst/>
              <a:ahLst/>
              <a:cxnLst/>
              <a:rect l="l" t="t" r="r" b="b"/>
              <a:pathLst>
                <a:path w="2879725" h="1148079">
                  <a:moveTo>
                    <a:pt x="2789478" y="0"/>
                  </a:moveTo>
                  <a:lnTo>
                    <a:pt x="89649" y="0"/>
                  </a:lnTo>
                  <a:lnTo>
                    <a:pt x="54751" y="7045"/>
                  </a:lnTo>
                  <a:lnTo>
                    <a:pt x="26255" y="26258"/>
                  </a:lnTo>
                  <a:lnTo>
                    <a:pt x="7044" y="54755"/>
                  </a:lnTo>
                  <a:lnTo>
                    <a:pt x="0" y="89651"/>
                  </a:lnTo>
                  <a:lnTo>
                    <a:pt x="0" y="1057827"/>
                  </a:lnTo>
                  <a:lnTo>
                    <a:pt x="7044" y="1092723"/>
                  </a:lnTo>
                  <a:lnTo>
                    <a:pt x="26255" y="1121219"/>
                  </a:lnTo>
                  <a:lnTo>
                    <a:pt x="54751" y="1140432"/>
                  </a:lnTo>
                  <a:lnTo>
                    <a:pt x="89649" y="1147478"/>
                  </a:lnTo>
                  <a:lnTo>
                    <a:pt x="2789478" y="1147478"/>
                  </a:lnTo>
                  <a:lnTo>
                    <a:pt x="2824371" y="1140432"/>
                  </a:lnTo>
                  <a:lnTo>
                    <a:pt x="2852867" y="1121219"/>
                  </a:lnTo>
                  <a:lnTo>
                    <a:pt x="2872081" y="1092723"/>
                  </a:lnTo>
                  <a:lnTo>
                    <a:pt x="2879128" y="1057827"/>
                  </a:lnTo>
                  <a:lnTo>
                    <a:pt x="2879128" y="89651"/>
                  </a:lnTo>
                  <a:lnTo>
                    <a:pt x="2872081" y="54755"/>
                  </a:lnTo>
                  <a:lnTo>
                    <a:pt x="2852867" y="26258"/>
                  </a:lnTo>
                  <a:lnTo>
                    <a:pt x="2824371" y="7045"/>
                  </a:lnTo>
                  <a:lnTo>
                    <a:pt x="2789478" y="0"/>
                  </a:lnTo>
                  <a:close/>
                </a:path>
              </a:pathLst>
            </a:custGeom>
            <a:solidFill>
              <a:srgbClr val="E91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5867291" y="4804722"/>
              <a:ext cx="2879725" cy="1148080"/>
            </a:xfrm>
            <a:custGeom>
              <a:avLst/>
              <a:gdLst/>
              <a:ahLst/>
              <a:cxnLst/>
              <a:rect l="l" t="t" r="r" b="b"/>
              <a:pathLst>
                <a:path w="2879725" h="1148079">
                  <a:moveTo>
                    <a:pt x="0" y="89651"/>
                  </a:moveTo>
                  <a:lnTo>
                    <a:pt x="7045" y="54755"/>
                  </a:lnTo>
                  <a:lnTo>
                    <a:pt x="26258" y="26258"/>
                  </a:lnTo>
                  <a:lnTo>
                    <a:pt x="54755" y="7045"/>
                  </a:lnTo>
                  <a:lnTo>
                    <a:pt x="89651" y="0"/>
                  </a:lnTo>
                  <a:lnTo>
                    <a:pt x="2789475" y="0"/>
                  </a:lnTo>
                  <a:lnTo>
                    <a:pt x="2824371" y="7045"/>
                  </a:lnTo>
                  <a:lnTo>
                    <a:pt x="2852868" y="26258"/>
                  </a:lnTo>
                  <a:lnTo>
                    <a:pt x="2872081" y="54755"/>
                  </a:lnTo>
                  <a:lnTo>
                    <a:pt x="2879127" y="89651"/>
                  </a:lnTo>
                  <a:lnTo>
                    <a:pt x="2879127" y="1057827"/>
                  </a:lnTo>
                  <a:lnTo>
                    <a:pt x="2872081" y="1092723"/>
                  </a:lnTo>
                  <a:lnTo>
                    <a:pt x="2852868" y="1121220"/>
                  </a:lnTo>
                  <a:lnTo>
                    <a:pt x="2824371" y="1140433"/>
                  </a:lnTo>
                  <a:lnTo>
                    <a:pt x="2789475" y="1147479"/>
                  </a:lnTo>
                  <a:lnTo>
                    <a:pt x="89651" y="1147479"/>
                  </a:lnTo>
                  <a:lnTo>
                    <a:pt x="54755" y="1140433"/>
                  </a:lnTo>
                  <a:lnTo>
                    <a:pt x="26258" y="1121220"/>
                  </a:lnTo>
                  <a:lnTo>
                    <a:pt x="7045" y="1092723"/>
                  </a:lnTo>
                  <a:lnTo>
                    <a:pt x="0" y="1057827"/>
                  </a:lnTo>
                  <a:lnTo>
                    <a:pt x="0" y="89651"/>
                  </a:lnTo>
                  <a:close/>
                </a:path>
              </a:pathLst>
            </a:custGeom>
            <a:ln w="6350">
              <a:solidFill>
                <a:srgbClr val="E91C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5" name="object 10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52391" y="371856"/>
            <a:ext cx="996696" cy="493775"/>
          </a:xfrm>
          <a:prstGeom prst="rect">
            <a:avLst/>
          </a:prstGeom>
        </p:spPr>
      </p:pic>
      <p:sp>
        <p:nvSpPr>
          <p:cNvPr id="106" name="object 106"/>
          <p:cNvSpPr txBox="1"/>
          <p:nvPr/>
        </p:nvSpPr>
        <p:spPr>
          <a:xfrm>
            <a:off x="15992056" y="4881371"/>
            <a:ext cx="268605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15">
                <a:solidFill>
                  <a:srgbClr val="FFFFFF"/>
                </a:solidFill>
                <a:latin typeface="Microsoft Sans Serif"/>
                <a:cs typeface="Microsoft Sans Serif"/>
              </a:rPr>
              <a:t>Научные </a:t>
            </a:r>
            <a:r>
              <a:rPr dirty="0" sz="2000" spc="5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организации </a:t>
            </a:r>
            <a:r>
              <a:rPr dirty="0" sz="2000" spc="-5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Microsoft Sans Serif"/>
                <a:cs typeface="Microsoft Sans Serif"/>
              </a:rPr>
              <a:t>наукоградов</a:t>
            </a:r>
            <a:r>
              <a:rPr dirty="0" sz="20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dirty="0" sz="2000">
                <a:solidFill>
                  <a:srgbClr val="FFFFFF"/>
                </a:solidFill>
                <a:latin typeface="Microsoft Sans Serif"/>
                <a:cs typeface="Microsoft Sans Serif"/>
              </a:rPr>
              <a:t> атомных</a:t>
            </a:r>
            <a:r>
              <a:rPr dirty="0" sz="2000" spc="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Microsoft Sans Serif"/>
                <a:cs typeface="Microsoft Sans Serif"/>
              </a:rPr>
              <a:t>городов*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9604247" y="4715255"/>
            <a:ext cx="7941309" cy="4439285"/>
            <a:chOff x="9604247" y="4715255"/>
            <a:chExt cx="7941309" cy="4439285"/>
          </a:xfrm>
        </p:grpSpPr>
        <p:sp>
          <p:nvSpPr>
            <p:cNvPr id="108" name="object 108"/>
            <p:cNvSpPr/>
            <p:nvPr/>
          </p:nvSpPr>
          <p:spPr>
            <a:xfrm>
              <a:off x="17221110" y="5916593"/>
              <a:ext cx="324485" cy="279400"/>
            </a:xfrm>
            <a:custGeom>
              <a:avLst/>
              <a:gdLst/>
              <a:ahLst/>
              <a:cxnLst/>
              <a:rect l="l" t="t" r="r" b="b"/>
              <a:pathLst>
                <a:path w="324484" h="279400">
                  <a:moveTo>
                    <a:pt x="323989" y="0"/>
                  </a:moveTo>
                  <a:lnTo>
                    <a:pt x="0" y="0"/>
                  </a:lnTo>
                  <a:lnTo>
                    <a:pt x="161988" y="279300"/>
                  </a:lnTo>
                  <a:lnTo>
                    <a:pt x="323989" y="0"/>
                  </a:lnTo>
                  <a:close/>
                </a:path>
              </a:pathLst>
            </a:custGeom>
            <a:solidFill>
              <a:srgbClr val="E81D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11435" y="6164200"/>
              <a:ext cx="641510" cy="57019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04247" y="4715255"/>
              <a:ext cx="896111" cy="445008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9971875" y="8582443"/>
              <a:ext cx="161925" cy="390525"/>
            </a:xfrm>
            <a:custGeom>
              <a:avLst/>
              <a:gdLst/>
              <a:ahLst/>
              <a:cxnLst/>
              <a:rect l="l" t="t" r="r" b="b"/>
              <a:pathLst>
                <a:path w="161925" h="390525">
                  <a:moveTo>
                    <a:pt x="142875" y="2133"/>
                  </a:moveTo>
                  <a:lnTo>
                    <a:pt x="140741" y="0"/>
                  </a:lnTo>
                  <a:lnTo>
                    <a:pt x="135483" y="0"/>
                  </a:lnTo>
                  <a:lnTo>
                    <a:pt x="133350" y="2133"/>
                  </a:lnTo>
                  <a:lnTo>
                    <a:pt x="133350" y="138112"/>
                  </a:lnTo>
                  <a:lnTo>
                    <a:pt x="9525" y="138112"/>
                  </a:lnTo>
                  <a:lnTo>
                    <a:pt x="9525" y="2133"/>
                  </a:lnTo>
                  <a:lnTo>
                    <a:pt x="7391" y="0"/>
                  </a:lnTo>
                  <a:lnTo>
                    <a:pt x="2133" y="0"/>
                  </a:lnTo>
                  <a:lnTo>
                    <a:pt x="0" y="2133"/>
                  </a:lnTo>
                  <a:lnTo>
                    <a:pt x="0" y="145503"/>
                  </a:lnTo>
                  <a:lnTo>
                    <a:pt x="2133" y="147637"/>
                  </a:lnTo>
                  <a:lnTo>
                    <a:pt x="138112" y="147637"/>
                  </a:lnTo>
                  <a:lnTo>
                    <a:pt x="140741" y="147637"/>
                  </a:lnTo>
                  <a:lnTo>
                    <a:pt x="142875" y="145503"/>
                  </a:lnTo>
                  <a:lnTo>
                    <a:pt x="142875" y="2133"/>
                  </a:lnTo>
                  <a:close/>
                </a:path>
                <a:path w="161925" h="390525">
                  <a:moveTo>
                    <a:pt x="161925" y="240360"/>
                  </a:moveTo>
                  <a:lnTo>
                    <a:pt x="158940" y="233184"/>
                  </a:lnTo>
                  <a:lnTo>
                    <a:pt x="130086" y="204330"/>
                  </a:lnTo>
                  <a:lnTo>
                    <a:pt x="127076" y="204330"/>
                  </a:lnTo>
                  <a:lnTo>
                    <a:pt x="123355" y="208038"/>
                  </a:lnTo>
                  <a:lnTo>
                    <a:pt x="123355" y="211061"/>
                  </a:lnTo>
                  <a:lnTo>
                    <a:pt x="150418" y="238125"/>
                  </a:lnTo>
                  <a:lnTo>
                    <a:pt x="152400" y="242900"/>
                  </a:lnTo>
                  <a:lnTo>
                    <a:pt x="152400" y="286232"/>
                  </a:lnTo>
                  <a:lnTo>
                    <a:pt x="148132" y="290512"/>
                  </a:lnTo>
                  <a:lnTo>
                    <a:pt x="137617" y="290512"/>
                  </a:lnTo>
                  <a:lnTo>
                    <a:pt x="133350" y="286232"/>
                  </a:lnTo>
                  <a:lnTo>
                    <a:pt x="133350" y="278358"/>
                  </a:lnTo>
                  <a:lnTo>
                    <a:pt x="131216" y="276225"/>
                  </a:lnTo>
                  <a:lnTo>
                    <a:pt x="125958" y="276225"/>
                  </a:lnTo>
                  <a:lnTo>
                    <a:pt x="123825" y="278358"/>
                  </a:lnTo>
                  <a:lnTo>
                    <a:pt x="123825" y="362432"/>
                  </a:lnTo>
                  <a:lnTo>
                    <a:pt x="119557" y="366712"/>
                  </a:lnTo>
                  <a:lnTo>
                    <a:pt x="109042" y="366712"/>
                  </a:lnTo>
                  <a:lnTo>
                    <a:pt x="104775" y="362432"/>
                  </a:lnTo>
                  <a:lnTo>
                    <a:pt x="104775" y="359816"/>
                  </a:lnTo>
                  <a:lnTo>
                    <a:pt x="104775" y="354558"/>
                  </a:lnTo>
                  <a:lnTo>
                    <a:pt x="104775" y="306933"/>
                  </a:lnTo>
                  <a:lnTo>
                    <a:pt x="102641" y="304800"/>
                  </a:lnTo>
                  <a:lnTo>
                    <a:pt x="97383" y="304800"/>
                  </a:lnTo>
                  <a:lnTo>
                    <a:pt x="95250" y="306933"/>
                  </a:lnTo>
                  <a:lnTo>
                    <a:pt x="95250" y="354558"/>
                  </a:lnTo>
                  <a:lnTo>
                    <a:pt x="95250" y="359816"/>
                  </a:lnTo>
                  <a:lnTo>
                    <a:pt x="95250" y="376720"/>
                  </a:lnTo>
                  <a:lnTo>
                    <a:pt x="90982" y="381000"/>
                  </a:lnTo>
                  <a:lnTo>
                    <a:pt x="80467" y="381000"/>
                  </a:lnTo>
                  <a:lnTo>
                    <a:pt x="76200" y="376720"/>
                  </a:lnTo>
                  <a:lnTo>
                    <a:pt x="76200" y="364578"/>
                  </a:lnTo>
                  <a:lnTo>
                    <a:pt x="76200" y="359321"/>
                  </a:lnTo>
                  <a:lnTo>
                    <a:pt x="76200" y="306933"/>
                  </a:lnTo>
                  <a:lnTo>
                    <a:pt x="74066" y="304800"/>
                  </a:lnTo>
                  <a:lnTo>
                    <a:pt x="68808" y="304800"/>
                  </a:lnTo>
                  <a:lnTo>
                    <a:pt x="66675" y="306933"/>
                  </a:lnTo>
                  <a:lnTo>
                    <a:pt x="66675" y="359321"/>
                  </a:lnTo>
                  <a:lnTo>
                    <a:pt x="66675" y="364578"/>
                  </a:lnTo>
                  <a:lnTo>
                    <a:pt x="66675" y="367195"/>
                  </a:lnTo>
                  <a:lnTo>
                    <a:pt x="62407" y="371475"/>
                  </a:lnTo>
                  <a:lnTo>
                    <a:pt x="51892" y="371475"/>
                  </a:lnTo>
                  <a:lnTo>
                    <a:pt x="47625" y="367195"/>
                  </a:lnTo>
                  <a:lnTo>
                    <a:pt x="47625" y="355053"/>
                  </a:lnTo>
                  <a:lnTo>
                    <a:pt x="47625" y="349796"/>
                  </a:lnTo>
                  <a:lnTo>
                    <a:pt x="47625" y="306933"/>
                  </a:lnTo>
                  <a:lnTo>
                    <a:pt x="45491" y="304800"/>
                  </a:lnTo>
                  <a:lnTo>
                    <a:pt x="40233" y="304800"/>
                  </a:lnTo>
                  <a:lnTo>
                    <a:pt x="38100" y="306933"/>
                  </a:lnTo>
                  <a:lnTo>
                    <a:pt x="38100" y="349796"/>
                  </a:lnTo>
                  <a:lnTo>
                    <a:pt x="38100" y="355053"/>
                  </a:lnTo>
                  <a:lnTo>
                    <a:pt x="38100" y="357670"/>
                  </a:lnTo>
                  <a:lnTo>
                    <a:pt x="33832" y="361950"/>
                  </a:lnTo>
                  <a:lnTo>
                    <a:pt x="23317" y="361950"/>
                  </a:lnTo>
                  <a:lnTo>
                    <a:pt x="19050" y="357670"/>
                  </a:lnTo>
                  <a:lnTo>
                    <a:pt x="19050" y="206921"/>
                  </a:lnTo>
                  <a:lnTo>
                    <a:pt x="16916" y="204787"/>
                  </a:lnTo>
                  <a:lnTo>
                    <a:pt x="11658" y="204787"/>
                  </a:lnTo>
                  <a:lnTo>
                    <a:pt x="9525" y="206921"/>
                  </a:lnTo>
                  <a:lnTo>
                    <a:pt x="9525" y="352425"/>
                  </a:lnTo>
                  <a:lnTo>
                    <a:pt x="11023" y="359829"/>
                  </a:lnTo>
                  <a:lnTo>
                    <a:pt x="15113" y="365887"/>
                  </a:lnTo>
                  <a:lnTo>
                    <a:pt x="21170" y="369976"/>
                  </a:lnTo>
                  <a:lnTo>
                    <a:pt x="28575" y="371475"/>
                  </a:lnTo>
                  <a:lnTo>
                    <a:pt x="32486" y="371475"/>
                  </a:lnTo>
                  <a:lnTo>
                    <a:pt x="36144" y="370281"/>
                  </a:lnTo>
                  <a:lnTo>
                    <a:pt x="39166" y="368249"/>
                  </a:lnTo>
                  <a:lnTo>
                    <a:pt x="41783" y="375666"/>
                  </a:lnTo>
                  <a:lnTo>
                    <a:pt x="48856" y="381000"/>
                  </a:lnTo>
                  <a:lnTo>
                    <a:pt x="61061" y="381000"/>
                  </a:lnTo>
                  <a:lnTo>
                    <a:pt x="64719" y="379806"/>
                  </a:lnTo>
                  <a:lnTo>
                    <a:pt x="67741" y="377774"/>
                  </a:lnTo>
                  <a:lnTo>
                    <a:pt x="70358" y="385191"/>
                  </a:lnTo>
                  <a:lnTo>
                    <a:pt x="77431" y="390525"/>
                  </a:lnTo>
                  <a:lnTo>
                    <a:pt x="85725" y="390525"/>
                  </a:lnTo>
                  <a:lnTo>
                    <a:pt x="95504" y="390525"/>
                  </a:lnTo>
                  <a:lnTo>
                    <a:pt x="103593" y="383108"/>
                  </a:lnTo>
                  <a:lnTo>
                    <a:pt x="104648" y="373608"/>
                  </a:lnTo>
                  <a:lnTo>
                    <a:pt x="107480" y="375272"/>
                  </a:lnTo>
                  <a:lnTo>
                    <a:pt x="110782" y="376237"/>
                  </a:lnTo>
                  <a:lnTo>
                    <a:pt x="114300" y="376237"/>
                  </a:lnTo>
                  <a:lnTo>
                    <a:pt x="121704" y="374738"/>
                  </a:lnTo>
                  <a:lnTo>
                    <a:pt x="127762" y="370649"/>
                  </a:lnTo>
                  <a:lnTo>
                    <a:pt x="131851" y="364591"/>
                  </a:lnTo>
                  <a:lnTo>
                    <a:pt x="133350" y="357187"/>
                  </a:lnTo>
                  <a:lnTo>
                    <a:pt x="133350" y="297472"/>
                  </a:lnTo>
                  <a:lnTo>
                    <a:pt x="136144" y="299097"/>
                  </a:lnTo>
                  <a:lnTo>
                    <a:pt x="139407" y="300037"/>
                  </a:lnTo>
                  <a:lnTo>
                    <a:pt x="142875" y="300037"/>
                  </a:lnTo>
                  <a:lnTo>
                    <a:pt x="150279" y="298538"/>
                  </a:lnTo>
                  <a:lnTo>
                    <a:pt x="156337" y="294449"/>
                  </a:lnTo>
                  <a:lnTo>
                    <a:pt x="160426" y="288391"/>
                  </a:lnTo>
                  <a:lnTo>
                    <a:pt x="161925" y="280987"/>
                  </a:lnTo>
                  <a:lnTo>
                    <a:pt x="161925" y="240360"/>
                  </a:lnTo>
                  <a:close/>
                </a:path>
              </a:pathLst>
            </a:custGeom>
            <a:solidFill>
              <a:srgbClr val="4044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9976637" y="8724900"/>
              <a:ext cx="133350" cy="48260"/>
            </a:xfrm>
            <a:custGeom>
              <a:avLst/>
              <a:gdLst/>
              <a:ahLst/>
              <a:cxnLst/>
              <a:rect l="l" t="t" r="r" b="b"/>
              <a:pathLst>
                <a:path w="133350" h="48259">
                  <a:moveTo>
                    <a:pt x="13335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1955" y="43180"/>
                  </a:lnTo>
                  <a:lnTo>
                    <a:pt x="1955" y="48260"/>
                  </a:lnTo>
                  <a:lnTo>
                    <a:pt x="131406" y="48260"/>
                  </a:lnTo>
                  <a:lnTo>
                    <a:pt x="131406" y="43180"/>
                  </a:lnTo>
                  <a:lnTo>
                    <a:pt x="133350" y="4318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FF52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9971875" y="8720556"/>
              <a:ext cx="367665" cy="433705"/>
            </a:xfrm>
            <a:custGeom>
              <a:avLst/>
              <a:gdLst/>
              <a:ahLst/>
              <a:cxnLst/>
              <a:rect l="l" t="t" r="r" b="b"/>
              <a:pathLst>
                <a:path w="367665" h="433704">
                  <a:moveTo>
                    <a:pt x="134340" y="274447"/>
                  </a:moveTo>
                  <a:lnTo>
                    <a:pt x="132207" y="272313"/>
                  </a:lnTo>
                  <a:lnTo>
                    <a:pt x="93941" y="272313"/>
                  </a:lnTo>
                  <a:lnTo>
                    <a:pt x="89166" y="270332"/>
                  </a:lnTo>
                  <a:lnTo>
                    <a:pt x="79209" y="260388"/>
                  </a:lnTo>
                  <a:lnTo>
                    <a:pt x="76187" y="260388"/>
                  </a:lnTo>
                  <a:lnTo>
                    <a:pt x="72478" y="264109"/>
                  </a:lnTo>
                  <a:lnTo>
                    <a:pt x="72478" y="267131"/>
                  </a:lnTo>
                  <a:lnTo>
                    <a:pt x="84226" y="278866"/>
                  </a:lnTo>
                  <a:lnTo>
                    <a:pt x="91389" y="281838"/>
                  </a:lnTo>
                  <a:lnTo>
                    <a:pt x="129578" y="281838"/>
                  </a:lnTo>
                  <a:lnTo>
                    <a:pt x="132219" y="281838"/>
                  </a:lnTo>
                  <a:lnTo>
                    <a:pt x="134340" y="279704"/>
                  </a:lnTo>
                  <a:lnTo>
                    <a:pt x="134340" y="274447"/>
                  </a:lnTo>
                  <a:close/>
                </a:path>
                <a:path w="367665" h="433704">
                  <a:moveTo>
                    <a:pt x="142875" y="2133"/>
                  </a:moveTo>
                  <a:lnTo>
                    <a:pt x="140741" y="0"/>
                  </a:lnTo>
                  <a:lnTo>
                    <a:pt x="133350" y="0"/>
                  </a:lnTo>
                  <a:lnTo>
                    <a:pt x="133350" y="9525"/>
                  </a:lnTo>
                  <a:lnTo>
                    <a:pt x="133350" y="45491"/>
                  </a:lnTo>
                  <a:lnTo>
                    <a:pt x="131203" y="47625"/>
                  </a:lnTo>
                  <a:lnTo>
                    <a:pt x="11671" y="47625"/>
                  </a:lnTo>
                  <a:lnTo>
                    <a:pt x="9525" y="45491"/>
                  </a:lnTo>
                  <a:lnTo>
                    <a:pt x="9525" y="9525"/>
                  </a:lnTo>
                  <a:lnTo>
                    <a:pt x="133350" y="9525"/>
                  </a:lnTo>
                  <a:lnTo>
                    <a:pt x="133350" y="0"/>
                  </a:lnTo>
                  <a:lnTo>
                    <a:pt x="2133" y="0"/>
                  </a:lnTo>
                  <a:lnTo>
                    <a:pt x="0" y="2133"/>
                  </a:lnTo>
                  <a:lnTo>
                    <a:pt x="0" y="50736"/>
                  </a:lnTo>
                  <a:lnTo>
                    <a:pt x="6413" y="57150"/>
                  </a:lnTo>
                  <a:lnTo>
                    <a:pt x="136461" y="57150"/>
                  </a:lnTo>
                  <a:lnTo>
                    <a:pt x="142875" y="50736"/>
                  </a:lnTo>
                  <a:lnTo>
                    <a:pt x="142875" y="47625"/>
                  </a:lnTo>
                  <a:lnTo>
                    <a:pt x="142875" y="9525"/>
                  </a:lnTo>
                  <a:lnTo>
                    <a:pt x="142875" y="2133"/>
                  </a:lnTo>
                  <a:close/>
                </a:path>
                <a:path w="367665" h="433704">
                  <a:moveTo>
                    <a:pt x="215620" y="194741"/>
                  </a:moveTo>
                  <a:lnTo>
                    <a:pt x="173850" y="152971"/>
                  </a:lnTo>
                  <a:lnTo>
                    <a:pt x="170827" y="152971"/>
                  </a:lnTo>
                  <a:lnTo>
                    <a:pt x="167119" y="156679"/>
                  </a:lnTo>
                  <a:lnTo>
                    <a:pt x="167119" y="159702"/>
                  </a:lnTo>
                  <a:lnTo>
                    <a:pt x="207962" y="200545"/>
                  </a:lnTo>
                  <a:lnTo>
                    <a:pt x="209181" y="201015"/>
                  </a:lnTo>
                  <a:lnTo>
                    <a:pt x="210400" y="201015"/>
                  </a:lnTo>
                  <a:lnTo>
                    <a:pt x="211620" y="201015"/>
                  </a:lnTo>
                  <a:lnTo>
                    <a:pt x="212839" y="200558"/>
                  </a:lnTo>
                  <a:lnTo>
                    <a:pt x="215620" y="197764"/>
                  </a:lnTo>
                  <a:lnTo>
                    <a:pt x="215620" y="194741"/>
                  </a:lnTo>
                  <a:close/>
                </a:path>
                <a:path w="367665" h="433704">
                  <a:moveTo>
                    <a:pt x="367169" y="332816"/>
                  </a:moveTo>
                  <a:lnTo>
                    <a:pt x="265874" y="231508"/>
                  </a:lnTo>
                  <a:lnTo>
                    <a:pt x="262712" y="231508"/>
                  </a:lnTo>
                  <a:lnTo>
                    <a:pt x="164769" y="329463"/>
                  </a:lnTo>
                  <a:lnTo>
                    <a:pt x="164769" y="332473"/>
                  </a:lnTo>
                  <a:lnTo>
                    <a:pt x="265226" y="432917"/>
                  </a:lnTo>
                  <a:lnTo>
                    <a:pt x="266446" y="433387"/>
                  </a:lnTo>
                  <a:lnTo>
                    <a:pt x="267665" y="433387"/>
                  </a:lnTo>
                  <a:lnTo>
                    <a:pt x="268884" y="433387"/>
                  </a:lnTo>
                  <a:lnTo>
                    <a:pt x="270090" y="432917"/>
                  </a:lnTo>
                  <a:lnTo>
                    <a:pt x="272884" y="430123"/>
                  </a:lnTo>
                  <a:lnTo>
                    <a:pt x="272884" y="427113"/>
                  </a:lnTo>
                  <a:lnTo>
                    <a:pt x="176733" y="330962"/>
                  </a:lnTo>
                  <a:lnTo>
                    <a:pt x="264287" y="243395"/>
                  </a:lnTo>
                  <a:lnTo>
                    <a:pt x="360438" y="339559"/>
                  </a:lnTo>
                  <a:lnTo>
                    <a:pt x="363461" y="339559"/>
                  </a:lnTo>
                  <a:lnTo>
                    <a:pt x="367169" y="335838"/>
                  </a:lnTo>
                  <a:lnTo>
                    <a:pt x="367169" y="332816"/>
                  </a:lnTo>
                  <a:close/>
                </a:path>
              </a:pathLst>
            </a:custGeom>
            <a:solidFill>
              <a:srgbClr val="4044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0111221" y="8926557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94297" y="0"/>
                  </a:moveTo>
                  <a:lnTo>
                    <a:pt x="88267" y="0"/>
                  </a:lnTo>
                  <a:lnTo>
                    <a:pt x="0" y="88258"/>
                  </a:lnTo>
                  <a:lnTo>
                    <a:pt x="0" y="94287"/>
                  </a:lnTo>
                  <a:lnTo>
                    <a:pt x="30660" y="124948"/>
                  </a:lnTo>
                  <a:lnTo>
                    <a:pt x="124948" y="30660"/>
                  </a:lnTo>
                  <a:lnTo>
                    <a:pt x="94297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9766617" y="8836316"/>
              <a:ext cx="474980" cy="318135"/>
            </a:xfrm>
            <a:custGeom>
              <a:avLst/>
              <a:gdLst/>
              <a:ahLst/>
              <a:cxnLst/>
              <a:rect l="l" t="t" r="r" b="b"/>
              <a:pathLst>
                <a:path w="474979" h="318134">
                  <a:moveTo>
                    <a:pt x="202399" y="213702"/>
                  </a:moveTo>
                  <a:lnTo>
                    <a:pt x="104470" y="115760"/>
                  </a:lnTo>
                  <a:lnTo>
                    <a:pt x="101307" y="115760"/>
                  </a:lnTo>
                  <a:lnTo>
                    <a:pt x="0" y="217068"/>
                  </a:lnTo>
                  <a:lnTo>
                    <a:pt x="0" y="220091"/>
                  </a:lnTo>
                  <a:lnTo>
                    <a:pt x="3721" y="223799"/>
                  </a:lnTo>
                  <a:lnTo>
                    <a:pt x="6743" y="223799"/>
                  </a:lnTo>
                  <a:lnTo>
                    <a:pt x="102882" y="127647"/>
                  </a:lnTo>
                  <a:lnTo>
                    <a:pt x="190436" y="215214"/>
                  </a:lnTo>
                  <a:lnTo>
                    <a:pt x="94297" y="311353"/>
                  </a:lnTo>
                  <a:lnTo>
                    <a:pt x="94297" y="314375"/>
                  </a:lnTo>
                  <a:lnTo>
                    <a:pt x="97078" y="317157"/>
                  </a:lnTo>
                  <a:lnTo>
                    <a:pt x="98298" y="317627"/>
                  </a:lnTo>
                  <a:lnTo>
                    <a:pt x="99517" y="317627"/>
                  </a:lnTo>
                  <a:lnTo>
                    <a:pt x="100736" y="317627"/>
                  </a:lnTo>
                  <a:lnTo>
                    <a:pt x="101955" y="317157"/>
                  </a:lnTo>
                  <a:lnTo>
                    <a:pt x="202399" y="216725"/>
                  </a:lnTo>
                  <a:lnTo>
                    <a:pt x="202399" y="213702"/>
                  </a:lnTo>
                  <a:close/>
                </a:path>
                <a:path w="474979" h="318134">
                  <a:moveTo>
                    <a:pt x="205740" y="4800"/>
                  </a:moveTo>
                  <a:lnTo>
                    <a:pt x="204177" y="2222"/>
                  </a:lnTo>
                  <a:lnTo>
                    <a:pt x="194983" y="0"/>
                  </a:lnTo>
                  <a:lnTo>
                    <a:pt x="188290" y="1816"/>
                  </a:lnTo>
                  <a:lnTo>
                    <a:pt x="154990" y="35128"/>
                  </a:lnTo>
                  <a:lnTo>
                    <a:pt x="152019" y="42303"/>
                  </a:lnTo>
                  <a:lnTo>
                    <a:pt x="152019" y="83121"/>
                  </a:lnTo>
                  <a:lnTo>
                    <a:pt x="154152" y="85255"/>
                  </a:lnTo>
                  <a:lnTo>
                    <a:pt x="156781" y="85255"/>
                  </a:lnTo>
                  <a:lnTo>
                    <a:pt x="159410" y="85255"/>
                  </a:lnTo>
                  <a:lnTo>
                    <a:pt x="161544" y="83134"/>
                  </a:lnTo>
                  <a:lnTo>
                    <a:pt x="161531" y="44856"/>
                  </a:lnTo>
                  <a:lnTo>
                    <a:pt x="163512" y="40081"/>
                  </a:lnTo>
                  <a:lnTo>
                    <a:pt x="192709" y="10883"/>
                  </a:lnTo>
                  <a:lnTo>
                    <a:pt x="195999" y="10045"/>
                  </a:lnTo>
                  <a:lnTo>
                    <a:pt x="202006" y="11480"/>
                  </a:lnTo>
                  <a:lnTo>
                    <a:pt x="204520" y="9906"/>
                  </a:lnTo>
                  <a:lnTo>
                    <a:pt x="205740" y="4800"/>
                  </a:lnTo>
                  <a:close/>
                </a:path>
                <a:path w="474979" h="318134">
                  <a:moveTo>
                    <a:pt x="263232" y="139407"/>
                  </a:moveTo>
                  <a:lnTo>
                    <a:pt x="259511" y="135699"/>
                  </a:lnTo>
                  <a:lnTo>
                    <a:pt x="256489" y="135699"/>
                  </a:lnTo>
                  <a:lnTo>
                    <a:pt x="232371" y="159816"/>
                  </a:lnTo>
                  <a:lnTo>
                    <a:pt x="232371" y="162839"/>
                  </a:lnTo>
                  <a:lnTo>
                    <a:pt x="235165" y="165620"/>
                  </a:lnTo>
                  <a:lnTo>
                    <a:pt x="236385" y="166077"/>
                  </a:lnTo>
                  <a:lnTo>
                    <a:pt x="237604" y="166077"/>
                  </a:lnTo>
                  <a:lnTo>
                    <a:pt x="238810" y="166077"/>
                  </a:lnTo>
                  <a:lnTo>
                    <a:pt x="240030" y="165620"/>
                  </a:lnTo>
                  <a:lnTo>
                    <a:pt x="263232" y="142430"/>
                  </a:lnTo>
                  <a:lnTo>
                    <a:pt x="263232" y="139407"/>
                  </a:lnTo>
                  <a:close/>
                </a:path>
                <a:path w="474979" h="318134">
                  <a:moveTo>
                    <a:pt x="474764" y="119405"/>
                  </a:moveTo>
                  <a:lnTo>
                    <a:pt x="462813" y="107454"/>
                  </a:lnTo>
                  <a:lnTo>
                    <a:pt x="462813" y="120904"/>
                  </a:lnTo>
                  <a:lnTo>
                    <a:pt x="375259" y="208470"/>
                  </a:lnTo>
                  <a:lnTo>
                    <a:pt x="351675" y="184899"/>
                  </a:lnTo>
                  <a:lnTo>
                    <a:pt x="349821" y="183032"/>
                  </a:lnTo>
                  <a:lnTo>
                    <a:pt x="349821" y="180009"/>
                  </a:lnTo>
                  <a:lnTo>
                    <a:pt x="433425" y="96405"/>
                  </a:lnTo>
                  <a:lnTo>
                    <a:pt x="434644" y="95935"/>
                  </a:lnTo>
                  <a:lnTo>
                    <a:pt x="437095" y="95935"/>
                  </a:lnTo>
                  <a:lnTo>
                    <a:pt x="438315" y="96405"/>
                  </a:lnTo>
                  <a:lnTo>
                    <a:pt x="462813" y="120904"/>
                  </a:lnTo>
                  <a:lnTo>
                    <a:pt x="462813" y="107454"/>
                  </a:lnTo>
                  <a:lnTo>
                    <a:pt x="451307" y="95935"/>
                  </a:lnTo>
                  <a:lnTo>
                    <a:pt x="440575" y="85204"/>
                  </a:lnTo>
                  <a:lnTo>
                    <a:pt x="431152" y="85217"/>
                  </a:lnTo>
                  <a:lnTo>
                    <a:pt x="339382" y="176987"/>
                  </a:lnTo>
                  <a:lnTo>
                    <a:pt x="339382" y="186055"/>
                  </a:lnTo>
                  <a:lnTo>
                    <a:pt x="372821" y="219494"/>
                  </a:lnTo>
                  <a:lnTo>
                    <a:pt x="374040" y="219964"/>
                  </a:lnTo>
                  <a:lnTo>
                    <a:pt x="376478" y="219964"/>
                  </a:lnTo>
                  <a:lnTo>
                    <a:pt x="377698" y="219494"/>
                  </a:lnTo>
                  <a:lnTo>
                    <a:pt x="388721" y="208470"/>
                  </a:lnTo>
                  <a:lnTo>
                    <a:pt x="474764" y="122415"/>
                  </a:lnTo>
                  <a:lnTo>
                    <a:pt x="474764" y="119405"/>
                  </a:lnTo>
                  <a:close/>
                </a:path>
              </a:pathLst>
            </a:custGeom>
            <a:solidFill>
              <a:srgbClr val="4044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9869525" y="8926565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36689" y="0"/>
                  </a:moveTo>
                  <a:lnTo>
                    <a:pt x="30660" y="0"/>
                  </a:lnTo>
                  <a:lnTo>
                    <a:pt x="0" y="30660"/>
                  </a:lnTo>
                  <a:lnTo>
                    <a:pt x="94287" y="124948"/>
                  </a:lnTo>
                  <a:lnTo>
                    <a:pt x="124948" y="94296"/>
                  </a:lnTo>
                  <a:lnTo>
                    <a:pt x="124948" y="88267"/>
                  </a:lnTo>
                  <a:lnTo>
                    <a:pt x="36689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9748037" y="8606256"/>
              <a:ext cx="609600" cy="450215"/>
            </a:xfrm>
            <a:custGeom>
              <a:avLst/>
              <a:gdLst/>
              <a:ahLst/>
              <a:cxnLst/>
              <a:rect l="l" t="t" r="r" b="b"/>
              <a:pathLst>
                <a:path w="609600" h="450215">
                  <a:moveTo>
                    <a:pt x="28575" y="211683"/>
                  </a:moveTo>
                  <a:lnTo>
                    <a:pt x="26441" y="209550"/>
                  </a:lnTo>
                  <a:lnTo>
                    <a:pt x="2133" y="209550"/>
                  </a:lnTo>
                  <a:lnTo>
                    <a:pt x="0" y="211683"/>
                  </a:lnTo>
                  <a:lnTo>
                    <a:pt x="0" y="216941"/>
                  </a:lnTo>
                  <a:lnTo>
                    <a:pt x="2133" y="219075"/>
                  </a:lnTo>
                  <a:lnTo>
                    <a:pt x="23812" y="219075"/>
                  </a:lnTo>
                  <a:lnTo>
                    <a:pt x="26441" y="219075"/>
                  </a:lnTo>
                  <a:lnTo>
                    <a:pt x="28575" y="216941"/>
                  </a:lnTo>
                  <a:lnTo>
                    <a:pt x="28575" y="211683"/>
                  </a:lnTo>
                  <a:close/>
                </a:path>
                <a:path w="609600" h="450215">
                  <a:moveTo>
                    <a:pt x="166687" y="211683"/>
                  </a:moveTo>
                  <a:lnTo>
                    <a:pt x="164553" y="209550"/>
                  </a:lnTo>
                  <a:lnTo>
                    <a:pt x="40233" y="209550"/>
                  </a:lnTo>
                  <a:lnTo>
                    <a:pt x="38100" y="211683"/>
                  </a:lnTo>
                  <a:lnTo>
                    <a:pt x="38100" y="216941"/>
                  </a:lnTo>
                  <a:lnTo>
                    <a:pt x="40233" y="219075"/>
                  </a:lnTo>
                  <a:lnTo>
                    <a:pt x="161925" y="219075"/>
                  </a:lnTo>
                  <a:lnTo>
                    <a:pt x="164553" y="219075"/>
                  </a:lnTo>
                  <a:lnTo>
                    <a:pt x="166687" y="216941"/>
                  </a:lnTo>
                  <a:lnTo>
                    <a:pt x="166687" y="211683"/>
                  </a:lnTo>
                  <a:close/>
                </a:path>
                <a:path w="609600" h="450215">
                  <a:moveTo>
                    <a:pt x="251637" y="407047"/>
                  </a:moveTo>
                  <a:lnTo>
                    <a:pt x="241198" y="396608"/>
                  </a:lnTo>
                  <a:lnTo>
                    <a:pt x="241198" y="410083"/>
                  </a:lnTo>
                  <a:lnTo>
                    <a:pt x="241198" y="413092"/>
                  </a:lnTo>
                  <a:lnTo>
                    <a:pt x="215760" y="438531"/>
                  </a:lnTo>
                  <a:lnTo>
                    <a:pt x="128206" y="350964"/>
                  </a:lnTo>
                  <a:lnTo>
                    <a:pt x="153631" y="325551"/>
                  </a:lnTo>
                  <a:lnTo>
                    <a:pt x="156654" y="325551"/>
                  </a:lnTo>
                  <a:lnTo>
                    <a:pt x="241198" y="410083"/>
                  </a:lnTo>
                  <a:lnTo>
                    <a:pt x="241198" y="396608"/>
                  </a:lnTo>
                  <a:lnTo>
                    <a:pt x="170129" y="325539"/>
                  </a:lnTo>
                  <a:lnTo>
                    <a:pt x="159880" y="315290"/>
                  </a:lnTo>
                  <a:lnTo>
                    <a:pt x="150444" y="315264"/>
                  </a:lnTo>
                  <a:lnTo>
                    <a:pt x="116243" y="349465"/>
                  </a:lnTo>
                  <a:lnTo>
                    <a:pt x="116243" y="352475"/>
                  </a:lnTo>
                  <a:lnTo>
                    <a:pt x="213321" y="449554"/>
                  </a:lnTo>
                  <a:lnTo>
                    <a:pt x="214541" y="450024"/>
                  </a:lnTo>
                  <a:lnTo>
                    <a:pt x="216979" y="450024"/>
                  </a:lnTo>
                  <a:lnTo>
                    <a:pt x="218198" y="449554"/>
                  </a:lnTo>
                  <a:lnTo>
                    <a:pt x="229222" y="438531"/>
                  </a:lnTo>
                  <a:lnTo>
                    <a:pt x="251637" y="416115"/>
                  </a:lnTo>
                  <a:lnTo>
                    <a:pt x="251637" y="407047"/>
                  </a:lnTo>
                  <a:close/>
                </a:path>
                <a:path w="609600" h="450215">
                  <a:moveTo>
                    <a:pt x="500062" y="21183"/>
                  </a:moveTo>
                  <a:lnTo>
                    <a:pt x="497928" y="19050"/>
                  </a:lnTo>
                  <a:lnTo>
                    <a:pt x="481012" y="19050"/>
                  </a:lnTo>
                  <a:lnTo>
                    <a:pt x="481012" y="2133"/>
                  </a:lnTo>
                  <a:lnTo>
                    <a:pt x="478878" y="0"/>
                  </a:lnTo>
                  <a:lnTo>
                    <a:pt x="473621" y="0"/>
                  </a:lnTo>
                  <a:lnTo>
                    <a:pt x="471487" y="2133"/>
                  </a:lnTo>
                  <a:lnTo>
                    <a:pt x="471487" y="19050"/>
                  </a:lnTo>
                  <a:lnTo>
                    <a:pt x="454571" y="19050"/>
                  </a:lnTo>
                  <a:lnTo>
                    <a:pt x="452437" y="21183"/>
                  </a:lnTo>
                  <a:lnTo>
                    <a:pt x="452437" y="26441"/>
                  </a:lnTo>
                  <a:lnTo>
                    <a:pt x="454571" y="28575"/>
                  </a:lnTo>
                  <a:lnTo>
                    <a:pt x="471487" y="28575"/>
                  </a:lnTo>
                  <a:lnTo>
                    <a:pt x="471487" y="45491"/>
                  </a:lnTo>
                  <a:lnTo>
                    <a:pt x="473621" y="47625"/>
                  </a:lnTo>
                  <a:lnTo>
                    <a:pt x="476250" y="47625"/>
                  </a:lnTo>
                  <a:lnTo>
                    <a:pt x="478878" y="47625"/>
                  </a:lnTo>
                  <a:lnTo>
                    <a:pt x="481012" y="45491"/>
                  </a:lnTo>
                  <a:lnTo>
                    <a:pt x="481012" y="28575"/>
                  </a:lnTo>
                  <a:lnTo>
                    <a:pt x="495300" y="28575"/>
                  </a:lnTo>
                  <a:lnTo>
                    <a:pt x="497928" y="28575"/>
                  </a:lnTo>
                  <a:lnTo>
                    <a:pt x="500062" y="26441"/>
                  </a:lnTo>
                  <a:lnTo>
                    <a:pt x="500062" y="21183"/>
                  </a:lnTo>
                  <a:close/>
                </a:path>
                <a:path w="609600" h="450215">
                  <a:moveTo>
                    <a:pt x="566737" y="83096"/>
                  </a:moveTo>
                  <a:lnTo>
                    <a:pt x="564603" y="80962"/>
                  </a:lnTo>
                  <a:lnTo>
                    <a:pt x="547687" y="80962"/>
                  </a:lnTo>
                  <a:lnTo>
                    <a:pt x="547687" y="64046"/>
                  </a:lnTo>
                  <a:lnTo>
                    <a:pt x="545553" y="61912"/>
                  </a:lnTo>
                  <a:lnTo>
                    <a:pt x="540296" y="61912"/>
                  </a:lnTo>
                  <a:lnTo>
                    <a:pt x="538162" y="64046"/>
                  </a:lnTo>
                  <a:lnTo>
                    <a:pt x="538162" y="80962"/>
                  </a:lnTo>
                  <a:lnTo>
                    <a:pt x="521246" y="80962"/>
                  </a:lnTo>
                  <a:lnTo>
                    <a:pt x="519112" y="83096"/>
                  </a:lnTo>
                  <a:lnTo>
                    <a:pt x="519112" y="88353"/>
                  </a:lnTo>
                  <a:lnTo>
                    <a:pt x="521246" y="90487"/>
                  </a:lnTo>
                  <a:lnTo>
                    <a:pt x="538162" y="90487"/>
                  </a:lnTo>
                  <a:lnTo>
                    <a:pt x="538162" y="107403"/>
                  </a:lnTo>
                  <a:lnTo>
                    <a:pt x="540296" y="109537"/>
                  </a:lnTo>
                  <a:lnTo>
                    <a:pt x="542925" y="109537"/>
                  </a:lnTo>
                  <a:lnTo>
                    <a:pt x="545553" y="109537"/>
                  </a:lnTo>
                  <a:lnTo>
                    <a:pt x="547687" y="107403"/>
                  </a:lnTo>
                  <a:lnTo>
                    <a:pt x="547687" y="90487"/>
                  </a:lnTo>
                  <a:lnTo>
                    <a:pt x="561975" y="90487"/>
                  </a:lnTo>
                  <a:lnTo>
                    <a:pt x="564603" y="90487"/>
                  </a:lnTo>
                  <a:lnTo>
                    <a:pt x="566737" y="88353"/>
                  </a:lnTo>
                  <a:lnTo>
                    <a:pt x="566737" y="83096"/>
                  </a:lnTo>
                  <a:close/>
                </a:path>
                <a:path w="609600" h="450215">
                  <a:moveTo>
                    <a:pt x="571500" y="211683"/>
                  </a:moveTo>
                  <a:lnTo>
                    <a:pt x="569366" y="209550"/>
                  </a:lnTo>
                  <a:lnTo>
                    <a:pt x="445046" y="209550"/>
                  </a:lnTo>
                  <a:lnTo>
                    <a:pt x="442912" y="211683"/>
                  </a:lnTo>
                  <a:lnTo>
                    <a:pt x="442912" y="216941"/>
                  </a:lnTo>
                  <a:lnTo>
                    <a:pt x="445046" y="219075"/>
                  </a:lnTo>
                  <a:lnTo>
                    <a:pt x="566737" y="219075"/>
                  </a:lnTo>
                  <a:lnTo>
                    <a:pt x="569366" y="219075"/>
                  </a:lnTo>
                  <a:lnTo>
                    <a:pt x="571500" y="216941"/>
                  </a:lnTo>
                  <a:lnTo>
                    <a:pt x="571500" y="211683"/>
                  </a:lnTo>
                  <a:close/>
                </a:path>
                <a:path w="609600" h="450215">
                  <a:moveTo>
                    <a:pt x="609600" y="211683"/>
                  </a:moveTo>
                  <a:lnTo>
                    <a:pt x="607466" y="209550"/>
                  </a:lnTo>
                  <a:lnTo>
                    <a:pt x="583158" y="209550"/>
                  </a:lnTo>
                  <a:lnTo>
                    <a:pt x="581025" y="211683"/>
                  </a:lnTo>
                  <a:lnTo>
                    <a:pt x="581025" y="216941"/>
                  </a:lnTo>
                  <a:lnTo>
                    <a:pt x="583158" y="219075"/>
                  </a:lnTo>
                  <a:lnTo>
                    <a:pt x="604837" y="219075"/>
                  </a:lnTo>
                  <a:lnTo>
                    <a:pt x="607466" y="219075"/>
                  </a:lnTo>
                  <a:lnTo>
                    <a:pt x="609600" y="216941"/>
                  </a:lnTo>
                  <a:lnTo>
                    <a:pt x="609600" y="211683"/>
                  </a:lnTo>
                  <a:close/>
                </a:path>
              </a:pathLst>
            </a:custGeom>
            <a:solidFill>
              <a:srgbClr val="4044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9934461" y="5930066"/>
              <a:ext cx="236854" cy="204470"/>
            </a:xfrm>
            <a:custGeom>
              <a:avLst/>
              <a:gdLst/>
              <a:ahLst/>
              <a:cxnLst/>
              <a:rect l="l" t="t" r="r" b="b"/>
              <a:pathLst>
                <a:path w="236854" h="204470">
                  <a:moveTo>
                    <a:pt x="236763" y="0"/>
                  </a:moveTo>
                  <a:lnTo>
                    <a:pt x="0" y="0"/>
                  </a:lnTo>
                  <a:lnTo>
                    <a:pt x="118381" y="204106"/>
                  </a:lnTo>
                  <a:lnTo>
                    <a:pt x="236763" y="0"/>
                  </a:lnTo>
                  <a:close/>
                </a:path>
              </a:pathLst>
            </a:custGeom>
            <a:solidFill>
              <a:srgbClr val="E81D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/>
          <p:cNvSpPr txBox="1"/>
          <p:nvPr/>
        </p:nvSpPr>
        <p:spPr>
          <a:xfrm>
            <a:off x="9097168" y="10179811"/>
            <a:ext cx="1919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>
                <a:solidFill>
                  <a:srgbClr val="FFFFFF"/>
                </a:solidFill>
                <a:latin typeface="Microsoft Sans Serif"/>
                <a:cs typeface="Microsoft Sans Serif"/>
              </a:rPr>
              <a:t>Бизнес</a:t>
            </a:r>
            <a:r>
              <a:rPr dirty="0" sz="18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Microsoft Sans Serif"/>
                <a:cs typeface="Microsoft Sans Serif"/>
              </a:rPr>
              <a:t>ЦК</a:t>
            </a:r>
            <a:r>
              <a:rPr dirty="0" sz="1800" spc="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Microsoft Sans Serif"/>
                <a:cs typeface="Microsoft Sans Serif"/>
              </a:rPr>
              <a:t>НТИ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857837" y="9194292"/>
            <a:ext cx="2398395" cy="44005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516255" marR="5080" indent="-504190">
              <a:lnSpc>
                <a:spcPts val="1580"/>
              </a:lnSpc>
              <a:spcBef>
                <a:spcPts val="235"/>
              </a:spcBef>
            </a:pPr>
            <a:r>
              <a:rPr dirty="0" sz="1400" spc="15">
                <a:solidFill>
                  <a:srgbClr val="868C9B"/>
                </a:solidFill>
                <a:latin typeface="Microsoft Sans Serif"/>
                <a:cs typeface="Microsoft Sans Serif"/>
              </a:rPr>
              <a:t>Постановка</a:t>
            </a:r>
            <a:r>
              <a:rPr dirty="0" sz="1400" spc="5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868C9B"/>
                </a:solidFill>
                <a:latin typeface="Microsoft Sans Serif"/>
                <a:cs typeface="Microsoft Sans Serif"/>
              </a:rPr>
              <a:t>задач</a:t>
            </a:r>
            <a:r>
              <a:rPr dirty="0" sz="1400" spc="5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5">
                <a:solidFill>
                  <a:srgbClr val="868C9B"/>
                </a:solidFill>
                <a:latin typeface="Microsoft Sans Serif"/>
                <a:cs typeface="Microsoft Sans Serif"/>
              </a:rPr>
              <a:t>развития </a:t>
            </a:r>
            <a:r>
              <a:rPr dirty="0" sz="1400" spc="-36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5">
                <a:solidFill>
                  <a:srgbClr val="868C9B"/>
                </a:solidFill>
                <a:latin typeface="Microsoft Sans Serif"/>
                <a:cs typeface="Microsoft Sans Serif"/>
              </a:rPr>
              <a:t>научных</a:t>
            </a:r>
            <a:r>
              <a:rPr dirty="0" sz="1400" spc="60">
                <a:solidFill>
                  <a:srgbClr val="868C9B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868C9B"/>
                </a:solidFill>
                <a:latin typeface="Microsoft Sans Serif"/>
                <a:cs typeface="Microsoft Sans Serif"/>
              </a:rPr>
              <a:t>кадров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38265" y="336803"/>
            <a:ext cx="77273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40444D"/>
                </a:solidFill>
                <a:latin typeface="Microsoft Sans Serif"/>
                <a:cs typeface="Microsoft Sans Serif"/>
              </a:rPr>
              <a:t>Университет</a:t>
            </a:r>
            <a:r>
              <a:rPr dirty="0" sz="2000" spc="2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40444D"/>
                </a:solidFill>
                <a:latin typeface="Microsoft Sans Serif"/>
                <a:cs typeface="Microsoft Sans Serif"/>
              </a:rPr>
              <a:t>2035.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40444D"/>
                </a:solidFill>
                <a:latin typeface="Microsoft Sans Serif"/>
                <a:cs typeface="Microsoft Sans Serif"/>
              </a:rPr>
              <a:t>Цифровая</a:t>
            </a:r>
            <a:r>
              <a:rPr dirty="0" sz="2000" spc="3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40444D"/>
                </a:solidFill>
                <a:latin typeface="Microsoft Sans Serif"/>
                <a:cs typeface="Microsoft Sans Serif"/>
              </a:rPr>
              <a:t>платформа</a:t>
            </a:r>
            <a:r>
              <a:rPr dirty="0" sz="2000" spc="2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40444D"/>
                </a:solidFill>
                <a:latin typeface="Microsoft Sans Serif"/>
                <a:cs typeface="Microsoft Sans Serif"/>
              </a:rPr>
              <a:t>Сетевого</a:t>
            </a:r>
            <a:r>
              <a:rPr dirty="0" sz="2000" spc="2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40444D"/>
                </a:solidFill>
                <a:latin typeface="Microsoft Sans Serif"/>
                <a:cs typeface="Microsoft Sans Serif"/>
              </a:rPr>
              <a:t>университета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424637" y="5333491"/>
            <a:ext cx="127000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52069">
              <a:lnSpc>
                <a:spcPts val="2090"/>
              </a:lnSpc>
              <a:spcBef>
                <a:spcPts val="225"/>
              </a:spcBef>
            </a:pPr>
            <a:r>
              <a:rPr dirty="0" sz="1800" spc="15">
                <a:solidFill>
                  <a:srgbClr val="FFFFFF"/>
                </a:solidFill>
                <a:latin typeface="Microsoft Sans Serif"/>
                <a:cs typeface="Microsoft Sans Serif"/>
              </a:rPr>
              <a:t>Цифровая </a:t>
            </a:r>
            <a:r>
              <a:rPr dirty="0" sz="1800" spc="-4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5">
                <a:solidFill>
                  <a:srgbClr val="FFFFFF"/>
                </a:solidFill>
                <a:latin typeface="Microsoft Sans Serif"/>
                <a:cs typeface="Microsoft Sans Serif"/>
              </a:rPr>
              <a:t>пл</a:t>
            </a:r>
            <a:r>
              <a:rPr dirty="0" sz="1800" spc="-15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dirty="0" sz="1800" spc="3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dirty="0" sz="1800" spc="15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dirty="0" sz="1800" spc="10">
                <a:solidFill>
                  <a:srgbClr val="FFFFFF"/>
                </a:solidFill>
                <a:latin typeface="Microsoft Sans Serif"/>
                <a:cs typeface="Microsoft Sans Serif"/>
              </a:rPr>
              <a:t>орма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1087400" y="7858899"/>
            <a:ext cx="11817985" cy="2900680"/>
            <a:chOff x="1087400" y="7858899"/>
            <a:chExt cx="11817985" cy="2900680"/>
          </a:xfrm>
        </p:grpSpPr>
        <p:pic>
          <p:nvPicPr>
            <p:cNvPr id="124" name="object 1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38287" y="10427207"/>
              <a:ext cx="850392" cy="234695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341608" y="10329671"/>
              <a:ext cx="1563624" cy="429768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087400" y="7858899"/>
              <a:ext cx="3376929" cy="796290"/>
            </a:xfrm>
            <a:custGeom>
              <a:avLst/>
              <a:gdLst/>
              <a:ahLst/>
              <a:cxnLst/>
              <a:rect l="l" t="t" r="r" b="b"/>
              <a:pathLst>
                <a:path w="3376929" h="796290">
                  <a:moveTo>
                    <a:pt x="3376656" y="0"/>
                  </a:moveTo>
                  <a:lnTo>
                    <a:pt x="0" y="0"/>
                  </a:lnTo>
                  <a:lnTo>
                    <a:pt x="0" y="796052"/>
                  </a:lnTo>
                  <a:lnTo>
                    <a:pt x="3376656" y="796052"/>
                  </a:lnTo>
                  <a:lnTo>
                    <a:pt x="3376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27"/>
          <p:cNvSpPr txBox="1"/>
          <p:nvPr/>
        </p:nvSpPr>
        <p:spPr>
          <a:xfrm>
            <a:off x="1178840" y="7892795"/>
            <a:ext cx="3088005" cy="6565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35"/>
              </a:spcBef>
            </a:pPr>
            <a:r>
              <a:rPr dirty="0" sz="1400" spc="15" i="1">
                <a:solidFill>
                  <a:srgbClr val="40444D"/>
                </a:solidFill>
                <a:latin typeface="Arial"/>
                <a:cs typeface="Arial"/>
              </a:rPr>
              <a:t>*В</a:t>
            </a:r>
            <a:r>
              <a:rPr dirty="0" sz="1400" spc="50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15" i="1">
                <a:solidFill>
                  <a:srgbClr val="40444D"/>
                </a:solidFill>
                <a:latin typeface="Arial"/>
                <a:cs typeface="Arial"/>
              </a:rPr>
              <a:t>2022</a:t>
            </a:r>
            <a:r>
              <a:rPr dirty="0" sz="1400" spc="50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10" i="1">
                <a:solidFill>
                  <a:srgbClr val="40444D"/>
                </a:solidFill>
                <a:latin typeface="Arial"/>
                <a:cs typeface="Arial"/>
              </a:rPr>
              <a:t>г.</a:t>
            </a:r>
            <a:r>
              <a:rPr dirty="0" sz="1400" spc="45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40444D"/>
                </a:solidFill>
                <a:latin typeface="Arial"/>
                <a:cs typeface="Arial"/>
              </a:rPr>
              <a:t>–</a:t>
            </a:r>
            <a:r>
              <a:rPr dirty="0" sz="1400" spc="45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20" i="1">
                <a:solidFill>
                  <a:srgbClr val="40444D"/>
                </a:solidFill>
                <a:latin typeface="Arial"/>
                <a:cs typeface="Arial"/>
              </a:rPr>
              <a:t>НИЯУ</a:t>
            </a:r>
            <a:r>
              <a:rPr dirty="0" sz="1400" spc="55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20" i="1">
                <a:solidFill>
                  <a:srgbClr val="40444D"/>
                </a:solidFill>
                <a:latin typeface="Arial"/>
                <a:cs typeface="Arial"/>
              </a:rPr>
              <a:t>МИФИ,</a:t>
            </a:r>
            <a:r>
              <a:rPr dirty="0" sz="1400" spc="45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40444D"/>
                </a:solidFill>
                <a:latin typeface="Arial"/>
                <a:cs typeface="Arial"/>
              </a:rPr>
              <a:t>а</a:t>
            </a:r>
            <a:r>
              <a:rPr dirty="0" sz="1400" spc="45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10" i="1">
                <a:solidFill>
                  <a:srgbClr val="40444D"/>
                </a:solidFill>
                <a:latin typeface="Arial"/>
                <a:cs typeface="Arial"/>
              </a:rPr>
              <a:t>затем </a:t>
            </a:r>
            <a:r>
              <a:rPr dirty="0" sz="1400" spc="15" i="1">
                <a:solidFill>
                  <a:srgbClr val="40444D"/>
                </a:solidFill>
                <a:latin typeface="Arial"/>
                <a:cs typeface="Arial"/>
              </a:rPr>
              <a:t> планируется</a:t>
            </a:r>
            <a:r>
              <a:rPr dirty="0" sz="1400" spc="50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15" i="1">
                <a:solidFill>
                  <a:srgbClr val="40444D"/>
                </a:solidFill>
                <a:latin typeface="Arial"/>
                <a:cs typeface="Arial"/>
              </a:rPr>
              <a:t>подключить</a:t>
            </a:r>
            <a:r>
              <a:rPr dirty="0" sz="1400" spc="45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40444D"/>
                </a:solidFill>
                <a:latin typeface="Arial"/>
                <a:cs typeface="Arial"/>
              </a:rPr>
              <a:t>и</a:t>
            </a:r>
            <a:r>
              <a:rPr dirty="0" sz="1400" spc="45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10" i="1">
                <a:solidFill>
                  <a:srgbClr val="40444D"/>
                </a:solidFill>
                <a:latin typeface="Arial"/>
                <a:cs typeface="Arial"/>
              </a:rPr>
              <a:t>другие </a:t>
            </a:r>
            <a:r>
              <a:rPr dirty="0" sz="1400" spc="-375" i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1400" spc="5" i="1">
                <a:solidFill>
                  <a:srgbClr val="40444D"/>
                </a:solidFill>
                <a:latin typeface="Arial"/>
                <a:cs typeface="Arial"/>
              </a:rPr>
              <a:t>вузы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493971" y="6636702"/>
            <a:ext cx="11123295" cy="319405"/>
          </a:xfrm>
          <a:custGeom>
            <a:avLst/>
            <a:gdLst/>
            <a:ahLst/>
            <a:cxnLst/>
            <a:rect l="l" t="t" r="r" b="b"/>
            <a:pathLst>
              <a:path w="11123294" h="319404">
                <a:moveTo>
                  <a:pt x="274853" y="159410"/>
                </a:moveTo>
                <a:lnTo>
                  <a:pt x="0" y="0"/>
                </a:lnTo>
                <a:lnTo>
                  <a:pt x="0" y="318833"/>
                </a:lnTo>
                <a:lnTo>
                  <a:pt x="274853" y="159410"/>
                </a:lnTo>
                <a:close/>
              </a:path>
              <a:path w="11123294" h="319404">
                <a:moveTo>
                  <a:pt x="11123181" y="0"/>
                </a:moveTo>
                <a:lnTo>
                  <a:pt x="10848327" y="159410"/>
                </a:lnTo>
                <a:lnTo>
                  <a:pt x="11123181" y="318833"/>
                </a:lnTo>
                <a:lnTo>
                  <a:pt x="11123181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43572" y="10012171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0">
                <a:solidFill>
                  <a:srgbClr val="D9D9D9"/>
                </a:solidFill>
                <a:latin typeface="Verdana"/>
                <a:cs typeface="Verdana"/>
              </a:rPr>
              <a:t>5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0056" y="158495"/>
            <a:ext cx="1389888" cy="877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63032" y="365759"/>
            <a:ext cx="1356359" cy="4328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46826" y="1834388"/>
            <a:ext cx="15158085" cy="3369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704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Microsoft Sans Serif"/>
              <a:buChar char="•"/>
              <a:tabLst>
                <a:tab pos="446405" algn="l"/>
                <a:tab pos="447040" algn="l"/>
              </a:tabLst>
            </a:pPr>
            <a:r>
              <a:rPr dirty="0" sz="2400" spc="-10">
                <a:solidFill>
                  <a:srgbClr val="40444D"/>
                </a:solidFill>
                <a:latin typeface="Calibri"/>
                <a:cs typeface="Calibri"/>
              </a:rPr>
              <a:t>Стремительное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старение</a:t>
            </a:r>
            <a:r>
              <a:rPr dirty="0" sz="2400" spc="5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Calibri"/>
                <a:cs typeface="Calibri"/>
              </a:rPr>
              <a:t>кадров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на 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местах, разрыв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Calibri"/>
                <a:cs typeface="Calibri"/>
              </a:rPr>
              <a:t>поколений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 ученых</a:t>
            </a:r>
            <a:endParaRPr sz="24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Microsoft Sans Serif"/>
              <a:buChar char="•"/>
              <a:tabLst>
                <a:tab pos="446405" algn="l"/>
                <a:tab pos="447040" algn="l"/>
              </a:tabLst>
            </a:pP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Разрозненная </a:t>
            </a:r>
            <a:r>
              <a:rPr dirty="0" sz="2400" spc="-10">
                <a:solidFill>
                  <a:srgbClr val="40444D"/>
                </a:solidFill>
                <a:latin typeface="Calibri"/>
                <a:cs typeface="Calibri"/>
              </a:rPr>
              <a:t>цепочка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научных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Calibri"/>
                <a:cs typeface="Calibri"/>
              </a:rPr>
              <a:t>кадров,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лабораторий,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Calibri"/>
                <a:cs typeface="Calibri"/>
              </a:rPr>
              <a:t>университетов.</a:t>
            </a:r>
            <a:endParaRPr sz="2400">
              <a:latin typeface="Calibri"/>
              <a:cs typeface="Calibri"/>
            </a:endParaRPr>
          </a:p>
          <a:p>
            <a:pPr marL="447040" indent="-342900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Microsoft Sans Serif"/>
              <a:buChar char="•"/>
              <a:tabLst>
                <a:tab pos="446405" algn="l"/>
                <a:tab pos="447040" algn="l"/>
              </a:tabLst>
            </a:pPr>
            <a:r>
              <a:rPr dirty="0" sz="2400" spc="-15">
                <a:solidFill>
                  <a:srgbClr val="40444D"/>
                </a:solidFill>
                <a:latin typeface="Calibri"/>
                <a:cs typeface="Calibri"/>
              </a:rPr>
              <a:t>Необходимость</a:t>
            </a:r>
            <a:r>
              <a:rPr dirty="0" sz="2400" spc="-1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развития 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суверенных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 научных</a:t>
            </a:r>
            <a:r>
              <a:rPr dirty="0" sz="2400" spc="-1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инженерных </a:t>
            </a:r>
            <a:r>
              <a:rPr dirty="0" sz="2400" spc="-10">
                <a:solidFill>
                  <a:srgbClr val="40444D"/>
                </a:solidFill>
                <a:latin typeface="Calibri"/>
                <a:cs typeface="Calibri"/>
              </a:rPr>
              <a:t>разработок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в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 условиях</a:t>
            </a:r>
            <a:endParaRPr sz="2400">
              <a:latin typeface="Calibri"/>
              <a:cs typeface="Calibri"/>
            </a:endParaRPr>
          </a:p>
          <a:p>
            <a:pPr marL="446405">
              <a:lnSpc>
                <a:spcPct val="100000"/>
              </a:lnSpc>
              <a:spcBef>
                <a:spcPts val="25"/>
              </a:spcBef>
            </a:pP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«новой</a:t>
            </a:r>
            <a:r>
              <a:rPr dirty="0" sz="2400" spc="-25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реальности»</a:t>
            </a:r>
            <a:endParaRPr sz="2400">
              <a:latin typeface="Calibri"/>
              <a:cs typeface="Calibri"/>
            </a:endParaRPr>
          </a:p>
          <a:p>
            <a:pPr marL="446405" marR="4179570" indent="-342900">
              <a:lnSpc>
                <a:spcPts val="2810"/>
              </a:lnSpc>
              <a:spcBef>
                <a:spcPts val="150"/>
              </a:spcBef>
              <a:buClr>
                <a:srgbClr val="FF0000"/>
              </a:buClr>
              <a:buFont typeface="Microsoft Sans Serif"/>
              <a:buChar char="•"/>
              <a:tabLst>
                <a:tab pos="446405" algn="l"/>
                <a:tab pos="447040" algn="l"/>
              </a:tabLst>
            </a:pP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Ограничения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эффективности</a:t>
            </a:r>
            <a:r>
              <a:rPr dirty="0" sz="2400" spc="1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Calibri"/>
                <a:cs typeface="Calibri"/>
              </a:rPr>
              <a:t>существующей</a:t>
            </a:r>
            <a:r>
              <a:rPr dirty="0" sz="2400" spc="1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формы</a:t>
            </a:r>
            <a:r>
              <a:rPr dirty="0" sz="2400" spc="5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0444D"/>
                </a:solidFill>
                <a:latin typeface="Calibri"/>
                <a:cs typeface="Calibri"/>
              </a:rPr>
              <a:t>подготовки</a:t>
            </a:r>
            <a:r>
              <a:rPr dirty="0" sz="2400" spc="1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0444D"/>
                </a:solidFill>
                <a:latin typeface="Calibri"/>
                <a:cs typeface="Calibri"/>
              </a:rPr>
              <a:t>молодых</a:t>
            </a:r>
            <a:r>
              <a:rPr dirty="0" sz="2400" spc="5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ученых </a:t>
            </a:r>
            <a:r>
              <a:rPr dirty="0" sz="2400" spc="-53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Calibri"/>
                <a:cs typeface="Calibri"/>
              </a:rPr>
              <a:t>мирового 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класса 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по</a:t>
            </a:r>
            <a:r>
              <a:rPr dirty="0" sz="2400" spc="-1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востребованным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44D"/>
                </a:solidFill>
                <a:latin typeface="Calibri"/>
                <a:cs typeface="Calibri"/>
              </a:rPr>
              <a:t>направлениям науки </a:t>
            </a:r>
            <a:r>
              <a:rPr dirty="0" sz="2400">
                <a:solidFill>
                  <a:srgbClr val="40444D"/>
                </a:solidFill>
                <a:latin typeface="Calibri"/>
                <a:cs typeface="Calibri"/>
              </a:rPr>
              <a:t>и </a:t>
            </a:r>
            <a:r>
              <a:rPr dirty="0" sz="2400" spc="-10">
                <a:solidFill>
                  <a:srgbClr val="40444D"/>
                </a:solidFill>
                <a:latin typeface="Calibri"/>
                <a:cs typeface="Calibri"/>
              </a:rPr>
              <a:t>техники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2400" spc="-10" b="1">
                <a:solidFill>
                  <a:srgbClr val="E91C22"/>
                </a:solidFill>
                <a:latin typeface="Arial"/>
                <a:cs typeface="Arial"/>
              </a:rPr>
              <a:t>Решение: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</a:pPr>
            <a:r>
              <a:rPr dirty="0" sz="2400" spc="-40">
                <a:solidFill>
                  <a:srgbClr val="40444D"/>
                </a:solidFill>
                <a:latin typeface="Microsoft Sans Serif"/>
                <a:cs typeface="Microsoft Sans Serif"/>
              </a:rPr>
              <a:t>Долгосрочное</a:t>
            </a:r>
            <a:r>
              <a:rPr dirty="0" sz="2400" spc="3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>
                <a:solidFill>
                  <a:srgbClr val="40444D"/>
                </a:solidFill>
                <a:latin typeface="Microsoft Sans Serif"/>
                <a:cs typeface="Microsoft Sans Serif"/>
              </a:rPr>
              <a:t>вовлечение</a:t>
            </a:r>
            <a:r>
              <a:rPr dirty="0" sz="2400" spc="3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40444D"/>
                </a:solidFill>
                <a:latin typeface="Microsoft Sans Serif"/>
                <a:cs typeface="Microsoft Sans Serif"/>
              </a:rPr>
              <a:t>студентов</a:t>
            </a:r>
            <a:r>
              <a:rPr dirty="0" sz="2400" spc="3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0444D"/>
                </a:solidFill>
                <a:latin typeface="Microsoft Sans Serif"/>
                <a:cs typeface="Microsoft Sans Serif"/>
              </a:rPr>
              <a:t>и</a:t>
            </a:r>
            <a:r>
              <a:rPr dirty="0" sz="2400" spc="3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>
                <a:solidFill>
                  <a:srgbClr val="40444D"/>
                </a:solidFill>
                <a:latin typeface="Microsoft Sans Serif"/>
                <a:cs typeface="Microsoft Sans Serif"/>
              </a:rPr>
              <a:t>молодых</a:t>
            </a:r>
            <a:r>
              <a:rPr dirty="0" sz="2400" spc="3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Microsoft Sans Serif"/>
                <a:cs typeface="Microsoft Sans Serif"/>
              </a:rPr>
              <a:t>ученых</a:t>
            </a:r>
            <a:r>
              <a:rPr dirty="0" sz="2400" spc="3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0444D"/>
                </a:solidFill>
                <a:latin typeface="Microsoft Sans Serif"/>
                <a:cs typeface="Microsoft Sans Serif"/>
              </a:rPr>
              <a:t>в</a:t>
            </a:r>
            <a:r>
              <a:rPr dirty="0" sz="2400" spc="3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Microsoft Sans Serif"/>
                <a:cs typeface="Microsoft Sans Serif"/>
              </a:rPr>
              <a:t>передовые</a:t>
            </a:r>
            <a:r>
              <a:rPr dirty="0" sz="2400" spc="3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40444D"/>
                </a:solidFill>
                <a:latin typeface="Microsoft Sans Serif"/>
                <a:cs typeface="Microsoft Sans Serif"/>
              </a:rPr>
              <a:t>научные</a:t>
            </a:r>
            <a:r>
              <a:rPr dirty="0" sz="2400" spc="3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Microsoft Sans Serif"/>
                <a:cs typeface="Microsoft Sans Serif"/>
              </a:rPr>
              <a:t>исследования</a:t>
            </a:r>
            <a:r>
              <a:rPr dirty="0" sz="2400" spc="3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40444D"/>
                </a:solidFill>
                <a:latin typeface="Microsoft Sans Serif"/>
                <a:cs typeface="Microsoft Sans Serif"/>
              </a:rPr>
              <a:t>и</a:t>
            </a:r>
            <a:r>
              <a:rPr dirty="0" sz="2400" spc="3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5">
                <a:solidFill>
                  <a:srgbClr val="40444D"/>
                </a:solidFill>
                <a:latin typeface="Microsoft Sans Serif"/>
                <a:cs typeface="Microsoft Sans Serif"/>
              </a:rPr>
              <a:t>разработки </a:t>
            </a:r>
            <a:r>
              <a:rPr dirty="0" sz="2400" spc="-62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7F7F7F"/>
                </a:solidFill>
                <a:latin typeface="Microsoft Sans Serif"/>
                <a:cs typeface="Microsoft Sans Serif"/>
              </a:rPr>
              <a:t>От</a:t>
            </a:r>
            <a:r>
              <a:rPr dirty="0" sz="2400" spc="2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7F7F7F"/>
                </a:solidFill>
                <a:latin typeface="Microsoft Sans Serif"/>
                <a:cs typeface="Microsoft Sans Serif"/>
              </a:rPr>
              <a:t>100</a:t>
            </a:r>
            <a:r>
              <a:rPr dirty="0" sz="2400" spc="2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>
                <a:solidFill>
                  <a:srgbClr val="7F7F7F"/>
                </a:solidFill>
                <a:latin typeface="Microsoft Sans Serif"/>
                <a:cs typeface="Microsoft Sans Serif"/>
              </a:rPr>
              <a:t>молодых</a:t>
            </a:r>
            <a:r>
              <a:rPr dirty="0" sz="2400" spc="2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7F7F7F"/>
                </a:solidFill>
                <a:latin typeface="Microsoft Sans Serif"/>
                <a:cs typeface="Microsoft Sans Serif"/>
              </a:rPr>
              <a:t>ученых</a:t>
            </a:r>
            <a:r>
              <a:rPr dirty="0" sz="2400" spc="2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7F7F7F"/>
                </a:solidFill>
                <a:latin typeface="Microsoft Sans Serif"/>
                <a:cs typeface="Microsoft Sans Serif"/>
              </a:rPr>
              <a:t>в</a:t>
            </a:r>
            <a:r>
              <a:rPr dirty="0" sz="2400" spc="2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0">
                <a:solidFill>
                  <a:srgbClr val="7F7F7F"/>
                </a:solidFill>
                <a:latin typeface="Microsoft Sans Serif"/>
                <a:cs typeface="Microsoft Sans Serif"/>
              </a:rPr>
              <a:t>год</a:t>
            </a:r>
            <a:r>
              <a:rPr dirty="0" sz="2400" spc="2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7F7F7F"/>
                </a:solidFill>
                <a:latin typeface="Microsoft Sans Serif"/>
                <a:cs typeface="Microsoft Sans Serif"/>
              </a:rPr>
              <a:t>на</a:t>
            </a:r>
            <a:r>
              <a:rPr dirty="0" sz="2400" spc="2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7F7F7F"/>
                </a:solidFill>
                <a:latin typeface="Microsoft Sans Serif"/>
                <a:cs typeface="Microsoft Sans Serif"/>
              </a:rPr>
              <a:t>направление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8251" y="941831"/>
            <a:ext cx="1469961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Вызовы</a:t>
            </a:r>
            <a:r>
              <a:rPr dirty="0" spc="40"/>
              <a:t> </a:t>
            </a:r>
            <a:r>
              <a:rPr dirty="0" spc="-20"/>
              <a:t>времени</a:t>
            </a:r>
            <a:r>
              <a:rPr dirty="0" spc="45"/>
              <a:t> </a:t>
            </a:r>
            <a:r>
              <a:rPr dirty="0" spc="-25"/>
              <a:t>требуют</a:t>
            </a:r>
            <a:r>
              <a:rPr dirty="0" spc="35"/>
              <a:t> </a:t>
            </a:r>
            <a:r>
              <a:rPr dirty="0" spc="-25"/>
              <a:t>ускоренной</a:t>
            </a:r>
            <a:r>
              <a:rPr dirty="0" spc="45"/>
              <a:t> </a:t>
            </a:r>
            <a:r>
              <a:rPr dirty="0" spc="-55"/>
              <a:t>подготовки</a:t>
            </a:r>
            <a:r>
              <a:rPr dirty="0" spc="40"/>
              <a:t> </a:t>
            </a:r>
            <a:r>
              <a:rPr dirty="0" spc="-20"/>
              <a:t>высококвалифицированных</a:t>
            </a:r>
            <a:r>
              <a:rPr dirty="0" spc="35"/>
              <a:t> </a:t>
            </a:r>
            <a:r>
              <a:rPr dirty="0" spc="-10"/>
              <a:t>ученых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8265" y="336803"/>
            <a:ext cx="70218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40444D"/>
                </a:solidFill>
                <a:latin typeface="Microsoft Sans Serif"/>
                <a:cs typeface="Microsoft Sans Serif"/>
              </a:rPr>
              <a:t>НИЯУ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40">
                <a:solidFill>
                  <a:srgbClr val="40444D"/>
                </a:solidFill>
                <a:latin typeface="Microsoft Sans Serif"/>
                <a:cs typeface="Microsoft Sans Serif"/>
              </a:rPr>
              <a:t>МИФИ.</a:t>
            </a:r>
            <a:r>
              <a:rPr dirty="0" sz="2000" spc="1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40444D"/>
                </a:solidFill>
                <a:latin typeface="Microsoft Sans Serif"/>
                <a:cs typeface="Microsoft Sans Serif"/>
              </a:rPr>
              <a:t>Реализация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40444D"/>
                </a:solidFill>
                <a:latin typeface="Microsoft Sans Serif"/>
                <a:cs typeface="Microsoft Sans Serif"/>
              </a:rPr>
              <a:t>сетевых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40444D"/>
                </a:solidFill>
                <a:latin typeface="Microsoft Sans Serif"/>
                <a:cs typeface="Microsoft Sans Serif"/>
              </a:rPr>
              <a:t>магистерских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40444D"/>
                </a:solidFill>
                <a:latin typeface="Microsoft Sans Serif"/>
                <a:cs typeface="Microsoft Sans Serif"/>
              </a:rPr>
              <a:t>программ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3768" y="5794082"/>
            <a:ext cx="14243817" cy="51251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7729" y="3068544"/>
            <a:ext cx="3800475" cy="6824980"/>
            <a:chOff x="997729" y="3068544"/>
            <a:chExt cx="3800475" cy="6824980"/>
          </a:xfrm>
        </p:grpSpPr>
        <p:sp>
          <p:nvSpPr>
            <p:cNvPr id="3" name="object 3"/>
            <p:cNvSpPr/>
            <p:nvPr/>
          </p:nvSpPr>
          <p:spPr>
            <a:xfrm>
              <a:off x="1651587" y="5517422"/>
              <a:ext cx="2754630" cy="2309495"/>
            </a:xfrm>
            <a:custGeom>
              <a:avLst/>
              <a:gdLst/>
              <a:ahLst/>
              <a:cxnLst/>
              <a:rect l="l" t="t" r="r" b="b"/>
              <a:pathLst>
                <a:path w="2754629" h="2309495">
                  <a:moveTo>
                    <a:pt x="2573940" y="0"/>
                  </a:moveTo>
                  <a:lnTo>
                    <a:pt x="180408" y="0"/>
                  </a:lnTo>
                  <a:lnTo>
                    <a:pt x="132448" y="6444"/>
                  </a:lnTo>
                  <a:lnTo>
                    <a:pt x="89353" y="24631"/>
                  </a:lnTo>
                  <a:lnTo>
                    <a:pt x="52840" y="52840"/>
                  </a:lnTo>
                  <a:lnTo>
                    <a:pt x="24631" y="89353"/>
                  </a:lnTo>
                  <a:lnTo>
                    <a:pt x="6444" y="132448"/>
                  </a:lnTo>
                  <a:lnTo>
                    <a:pt x="0" y="180408"/>
                  </a:lnTo>
                  <a:lnTo>
                    <a:pt x="0" y="2128693"/>
                  </a:lnTo>
                  <a:lnTo>
                    <a:pt x="6444" y="2176654"/>
                  </a:lnTo>
                  <a:lnTo>
                    <a:pt x="24631" y="2219750"/>
                  </a:lnTo>
                  <a:lnTo>
                    <a:pt x="52840" y="2256263"/>
                  </a:lnTo>
                  <a:lnTo>
                    <a:pt x="89353" y="2284472"/>
                  </a:lnTo>
                  <a:lnTo>
                    <a:pt x="132448" y="2302659"/>
                  </a:lnTo>
                  <a:lnTo>
                    <a:pt x="180408" y="2309103"/>
                  </a:lnTo>
                  <a:lnTo>
                    <a:pt x="2573940" y="2309103"/>
                  </a:lnTo>
                  <a:lnTo>
                    <a:pt x="2621900" y="2302659"/>
                  </a:lnTo>
                  <a:lnTo>
                    <a:pt x="2664996" y="2284472"/>
                  </a:lnTo>
                  <a:lnTo>
                    <a:pt x="2701508" y="2256263"/>
                  </a:lnTo>
                  <a:lnTo>
                    <a:pt x="2729718" y="2219750"/>
                  </a:lnTo>
                  <a:lnTo>
                    <a:pt x="2747904" y="2176654"/>
                  </a:lnTo>
                  <a:lnTo>
                    <a:pt x="2754349" y="2128693"/>
                  </a:lnTo>
                  <a:lnTo>
                    <a:pt x="2754349" y="180408"/>
                  </a:lnTo>
                  <a:lnTo>
                    <a:pt x="2747904" y="132448"/>
                  </a:lnTo>
                  <a:lnTo>
                    <a:pt x="2729718" y="89353"/>
                  </a:lnTo>
                  <a:lnTo>
                    <a:pt x="2701508" y="52840"/>
                  </a:lnTo>
                  <a:lnTo>
                    <a:pt x="2664996" y="24631"/>
                  </a:lnTo>
                  <a:lnTo>
                    <a:pt x="2621900" y="6444"/>
                  </a:lnTo>
                  <a:lnTo>
                    <a:pt x="257394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51587" y="5517422"/>
              <a:ext cx="2754630" cy="2309495"/>
            </a:xfrm>
            <a:custGeom>
              <a:avLst/>
              <a:gdLst/>
              <a:ahLst/>
              <a:cxnLst/>
              <a:rect l="l" t="t" r="r" b="b"/>
              <a:pathLst>
                <a:path w="2754629" h="2309495">
                  <a:moveTo>
                    <a:pt x="0" y="180409"/>
                  </a:moveTo>
                  <a:lnTo>
                    <a:pt x="6444" y="132449"/>
                  </a:lnTo>
                  <a:lnTo>
                    <a:pt x="24631" y="89353"/>
                  </a:lnTo>
                  <a:lnTo>
                    <a:pt x="52840" y="52840"/>
                  </a:lnTo>
                  <a:lnTo>
                    <a:pt x="89353" y="24631"/>
                  </a:lnTo>
                  <a:lnTo>
                    <a:pt x="132449" y="6444"/>
                  </a:lnTo>
                  <a:lnTo>
                    <a:pt x="180409" y="0"/>
                  </a:lnTo>
                  <a:lnTo>
                    <a:pt x="2573941" y="0"/>
                  </a:lnTo>
                  <a:lnTo>
                    <a:pt x="2621900" y="6444"/>
                  </a:lnTo>
                  <a:lnTo>
                    <a:pt x="2664996" y="24631"/>
                  </a:lnTo>
                  <a:lnTo>
                    <a:pt x="2701509" y="52840"/>
                  </a:lnTo>
                  <a:lnTo>
                    <a:pt x="2729718" y="89353"/>
                  </a:lnTo>
                  <a:lnTo>
                    <a:pt x="2747905" y="132449"/>
                  </a:lnTo>
                  <a:lnTo>
                    <a:pt x="2754350" y="180409"/>
                  </a:lnTo>
                  <a:lnTo>
                    <a:pt x="2754350" y="2128695"/>
                  </a:lnTo>
                  <a:lnTo>
                    <a:pt x="2747905" y="2176654"/>
                  </a:lnTo>
                  <a:lnTo>
                    <a:pt x="2729718" y="2219750"/>
                  </a:lnTo>
                  <a:lnTo>
                    <a:pt x="2701509" y="2256263"/>
                  </a:lnTo>
                  <a:lnTo>
                    <a:pt x="2664996" y="2284472"/>
                  </a:lnTo>
                  <a:lnTo>
                    <a:pt x="2621900" y="2302659"/>
                  </a:lnTo>
                  <a:lnTo>
                    <a:pt x="2573941" y="2309104"/>
                  </a:lnTo>
                  <a:lnTo>
                    <a:pt x="180409" y="2309104"/>
                  </a:lnTo>
                  <a:lnTo>
                    <a:pt x="132449" y="2302659"/>
                  </a:lnTo>
                  <a:lnTo>
                    <a:pt x="89353" y="2284472"/>
                  </a:lnTo>
                  <a:lnTo>
                    <a:pt x="52840" y="2256263"/>
                  </a:lnTo>
                  <a:lnTo>
                    <a:pt x="24631" y="2219750"/>
                  </a:lnTo>
                  <a:lnTo>
                    <a:pt x="6444" y="2176654"/>
                  </a:lnTo>
                  <a:lnTo>
                    <a:pt x="0" y="2128695"/>
                  </a:lnTo>
                  <a:lnTo>
                    <a:pt x="0" y="18040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12017" y="3082832"/>
              <a:ext cx="3771900" cy="6796405"/>
            </a:xfrm>
            <a:custGeom>
              <a:avLst/>
              <a:gdLst/>
              <a:ahLst/>
              <a:cxnLst/>
              <a:rect l="l" t="t" r="r" b="b"/>
              <a:pathLst>
                <a:path w="3771900" h="6796405">
                  <a:moveTo>
                    <a:pt x="0" y="152064"/>
                  </a:moveTo>
                  <a:lnTo>
                    <a:pt x="7752" y="104000"/>
                  </a:lnTo>
                  <a:lnTo>
                    <a:pt x="29339" y="62256"/>
                  </a:lnTo>
                  <a:lnTo>
                    <a:pt x="62256" y="29339"/>
                  </a:lnTo>
                  <a:lnTo>
                    <a:pt x="104000" y="7752"/>
                  </a:lnTo>
                  <a:lnTo>
                    <a:pt x="152064" y="0"/>
                  </a:lnTo>
                  <a:lnTo>
                    <a:pt x="3619366" y="0"/>
                  </a:lnTo>
                  <a:lnTo>
                    <a:pt x="3667430" y="7752"/>
                  </a:lnTo>
                  <a:lnTo>
                    <a:pt x="3709173" y="29339"/>
                  </a:lnTo>
                  <a:lnTo>
                    <a:pt x="3742090" y="62256"/>
                  </a:lnTo>
                  <a:lnTo>
                    <a:pt x="3763677" y="104000"/>
                  </a:lnTo>
                  <a:lnTo>
                    <a:pt x="3771430" y="152064"/>
                  </a:lnTo>
                  <a:lnTo>
                    <a:pt x="3771430" y="6644323"/>
                  </a:lnTo>
                  <a:lnTo>
                    <a:pt x="3763677" y="6692387"/>
                  </a:lnTo>
                  <a:lnTo>
                    <a:pt x="3742090" y="6734130"/>
                  </a:lnTo>
                  <a:lnTo>
                    <a:pt x="3709173" y="6767047"/>
                  </a:lnTo>
                  <a:lnTo>
                    <a:pt x="3667430" y="6788634"/>
                  </a:lnTo>
                  <a:lnTo>
                    <a:pt x="3619366" y="6796387"/>
                  </a:lnTo>
                  <a:lnTo>
                    <a:pt x="152064" y="6796387"/>
                  </a:lnTo>
                  <a:lnTo>
                    <a:pt x="104000" y="6788634"/>
                  </a:lnTo>
                  <a:lnTo>
                    <a:pt x="62256" y="6767047"/>
                  </a:lnTo>
                  <a:lnTo>
                    <a:pt x="29339" y="6734130"/>
                  </a:lnTo>
                  <a:lnTo>
                    <a:pt x="7752" y="6692387"/>
                  </a:lnTo>
                  <a:lnTo>
                    <a:pt x="0" y="6644323"/>
                  </a:lnTo>
                  <a:lnTo>
                    <a:pt x="0" y="152064"/>
                  </a:lnTo>
                  <a:close/>
                </a:path>
              </a:pathLst>
            </a:custGeom>
            <a:ln w="28575">
              <a:solidFill>
                <a:srgbClr val="E91C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02078" y="8424990"/>
              <a:ext cx="2704465" cy="744855"/>
            </a:xfrm>
            <a:custGeom>
              <a:avLst/>
              <a:gdLst/>
              <a:ahLst/>
              <a:cxnLst/>
              <a:rect l="l" t="t" r="r" b="b"/>
              <a:pathLst>
                <a:path w="2704465" h="744854">
                  <a:moveTo>
                    <a:pt x="0" y="58187"/>
                  </a:moveTo>
                  <a:lnTo>
                    <a:pt x="4572" y="35538"/>
                  </a:lnTo>
                  <a:lnTo>
                    <a:pt x="17042" y="17042"/>
                  </a:lnTo>
                  <a:lnTo>
                    <a:pt x="35538" y="4572"/>
                  </a:lnTo>
                  <a:lnTo>
                    <a:pt x="58187" y="0"/>
                  </a:lnTo>
                  <a:lnTo>
                    <a:pt x="2645672" y="0"/>
                  </a:lnTo>
                  <a:lnTo>
                    <a:pt x="2668321" y="4572"/>
                  </a:lnTo>
                  <a:lnTo>
                    <a:pt x="2686816" y="17042"/>
                  </a:lnTo>
                  <a:lnTo>
                    <a:pt x="2699286" y="35538"/>
                  </a:lnTo>
                  <a:lnTo>
                    <a:pt x="2703859" y="58187"/>
                  </a:lnTo>
                  <a:lnTo>
                    <a:pt x="2703859" y="686564"/>
                  </a:lnTo>
                  <a:lnTo>
                    <a:pt x="2699286" y="709213"/>
                  </a:lnTo>
                  <a:lnTo>
                    <a:pt x="2686816" y="727709"/>
                  </a:lnTo>
                  <a:lnTo>
                    <a:pt x="2668321" y="740179"/>
                  </a:lnTo>
                  <a:lnTo>
                    <a:pt x="2645672" y="744752"/>
                  </a:lnTo>
                  <a:lnTo>
                    <a:pt x="58187" y="744752"/>
                  </a:lnTo>
                  <a:lnTo>
                    <a:pt x="35538" y="740179"/>
                  </a:lnTo>
                  <a:lnTo>
                    <a:pt x="17042" y="727709"/>
                  </a:lnTo>
                  <a:lnTo>
                    <a:pt x="4572" y="709213"/>
                  </a:lnTo>
                  <a:lnTo>
                    <a:pt x="0" y="686564"/>
                  </a:lnTo>
                  <a:lnTo>
                    <a:pt x="0" y="58187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3104" y="155447"/>
            <a:ext cx="1389888" cy="8778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38265" y="783336"/>
            <a:ext cx="936561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Структура</a:t>
            </a:r>
            <a:r>
              <a:rPr dirty="0" spc="15"/>
              <a:t> </a:t>
            </a:r>
            <a:r>
              <a:rPr dirty="0" spc="-20"/>
              <a:t>обучения</a:t>
            </a:r>
            <a:r>
              <a:rPr dirty="0" spc="25"/>
              <a:t> </a:t>
            </a:r>
            <a:r>
              <a:rPr dirty="0" spc="-25"/>
              <a:t>по</a:t>
            </a:r>
            <a:r>
              <a:rPr dirty="0" spc="20"/>
              <a:t> </a:t>
            </a:r>
            <a:r>
              <a:rPr dirty="0" spc="-35"/>
              <a:t>образовательным</a:t>
            </a:r>
            <a:r>
              <a:rPr dirty="0" spc="30"/>
              <a:t> </a:t>
            </a:r>
            <a:r>
              <a:rPr dirty="0" spc="-35"/>
              <a:t>программам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772148" y="10608564"/>
            <a:ext cx="1670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D9D9D9"/>
                </a:solidFill>
                <a:latin typeface="Microsoft Sans Serif"/>
                <a:cs typeface="Microsoft Sans Serif"/>
              </a:rPr>
              <a:t>6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66080" y="362711"/>
            <a:ext cx="1359407" cy="43281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38265" y="1355852"/>
            <a:ext cx="116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9D9D9"/>
                </a:solidFill>
                <a:latin typeface="Microsoft Sans Serif"/>
                <a:cs typeface="Microsoft Sans Serif"/>
              </a:rPr>
              <a:t>15.07.2022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47899" y="8541004"/>
            <a:ext cx="121221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288925">
              <a:lnSpc>
                <a:spcPts val="1900"/>
              </a:lnSpc>
              <a:spcBef>
                <a:spcPts val="180"/>
              </a:spcBef>
            </a:pPr>
            <a:r>
              <a:rPr dirty="0" sz="1600" spc="-10">
                <a:solidFill>
                  <a:srgbClr val="40444D"/>
                </a:solidFill>
                <a:latin typeface="Microsoft Sans Serif"/>
                <a:cs typeface="Microsoft Sans Serif"/>
              </a:rPr>
              <a:t>НИИ</a:t>
            </a:r>
            <a:r>
              <a:rPr dirty="0" sz="1600" spc="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40444D"/>
                </a:solidFill>
                <a:latin typeface="Microsoft Sans Serif"/>
                <a:cs typeface="Microsoft Sans Serif"/>
              </a:rPr>
              <a:t>1 </a:t>
            </a:r>
            <a:r>
              <a:rPr dirty="0" sz="1600" spc="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40444D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-80">
                <a:solidFill>
                  <a:srgbClr val="40444D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15">
                <a:solidFill>
                  <a:srgbClr val="40444D"/>
                </a:solidFill>
                <a:latin typeface="Microsoft Sans Serif"/>
                <a:cs typeface="Microsoft Sans Serif"/>
              </a:rPr>
              <a:t>У</a:t>
            </a:r>
            <a:r>
              <a:rPr dirty="0" sz="1600" spc="-155">
                <a:solidFill>
                  <a:srgbClr val="40444D"/>
                </a:solidFill>
                <a:latin typeface="Microsoft Sans Serif"/>
                <a:cs typeface="Microsoft Sans Serif"/>
              </a:rPr>
              <a:t>К</a:t>
            </a:r>
            <a:r>
              <a:rPr dirty="0" sz="1600" spc="5">
                <a:solidFill>
                  <a:srgbClr val="40444D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50">
                <a:solidFill>
                  <a:srgbClr val="40444D"/>
                </a:solidFill>
                <a:latin typeface="Microsoft Sans Serif"/>
                <a:cs typeface="Microsoft Sans Serif"/>
              </a:rPr>
              <a:t>Г</a:t>
            </a:r>
            <a:r>
              <a:rPr dirty="0" sz="1600" spc="-114">
                <a:solidFill>
                  <a:srgbClr val="40444D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45">
                <a:solidFill>
                  <a:srgbClr val="40444D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160">
                <a:solidFill>
                  <a:srgbClr val="40444D"/>
                </a:solidFill>
                <a:latin typeface="Microsoft Sans Serif"/>
                <a:cs typeface="Microsoft Sans Serif"/>
              </a:rPr>
              <a:t>Д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13005" y="3108003"/>
            <a:ext cx="2726690" cy="1477645"/>
            <a:chOff x="5413005" y="3108003"/>
            <a:chExt cx="2726690" cy="1477645"/>
          </a:xfrm>
        </p:grpSpPr>
        <p:sp>
          <p:nvSpPr>
            <p:cNvPr id="14" name="object 14"/>
            <p:cNvSpPr/>
            <p:nvPr/>
          </p:nvSpPr>
          <p:spPr>
            <a:xfrm>
              <a:off x="5427292" y="3122291"/>
              <a:ext cx="2698115" cy="1449070"/>
            </a:xfrm>
            <a:custGeom>
              <a:avLst/>
              <a:gdLst/>
              <a:ahLst/>
              <a:cxnLst/>
              <a:rect l="l" t="t" r="r" b="b"/>
              <a:pathLst>
                <a:path w="2698115" h="1449070">
                  <a:moveTo>
                    <a:pt x="2584523" y="0"/>
                  </a:moveTo>
                  <a:lnTo>
                    <a:pt x="113192" y="0"/>
                  </a:lnTo>
                  <a:lnTo>
                    <a:pt x="69132" y="8895"/>
                  </a:lnTo>
                  <a:lnTo>
                    <a:pt x="33153" y="33153"/>
                  </a:lnTo>
                  <a:lnTo>
                    <a:pt x="8895" y="69132"/>
                  </a:lnTo>
                  <a:lnTo>
                    <a:pt x="0" y="113192"/>
                  </a:lnTo>
                  <a:lnTo>
                    <a:pt x="0" y="1335566"/>
                  </a:lnTo>
                  <a:lnTo>
                    <a:pt x="8895" y="1379625"/>
                  </a:lnTo>
                  <a:lnTo>
                    <a:pt x="33153" y="1415605"/>
                  </a:lnTo>
                  <a:lnTo>
                    <a:pt x="69132" y="1439863"/>
                  </a:lnTo>
                  <a:lnTo>
                    <a:pt x="113192" y="1448758"/>
                  </a:lnTo>
                  <a:lnTo>
                    <a:pt x="2584523" y="1448758"/>
                  </a:lnTo>
                  <a:lnTo>
                    <a:pt x="2628583" y="1439863"/>
                  </a:lnTo>
                  <a:lnTo>
                    <a:pt x="2664562" y="1415605"/>
                  </a:lnTo>
                  <a:lnTo>
                    <a:pt x="2688820" y="1379625"/>
                  </a:lnTo>
                  <a:lnTo>
                    <a:pt x="2697716" y="1335566"/>
                  </a:lnTo>
                  <a:lnTo>
                    <a:pt x="2697716" y="113192"/>
                  </a:lnTo>
                  <a:lnTo>
                    <a:pt x="2688820" y="69132"/>
                  </a:lnTo>
                  <a:lnTo>
                    <a:pt x="2664562" y="33153"/>
                  </a:lnTo>
                  <a:lnTo>
                    <a:pt x="2628583" y="8895"/>
                  </a:lnTo>
                  <a:lnTo>
                    <a:pt x="258452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427292" y="3122291"/>
              <a:ext cx="2698115" cy="1449070"/>
            </a:xfrm>
            <a:custGeom>
              <a:avLst/>
              <a:gdLst/>
              <a:ahLst/>
              <a:cxnLst/>
              <a:rect l="l" t="t" r="r" b="b"/>
              <a:pathLst>
                <a:path w="2698115" h="1449070">
                  <a:moveTo>
                    <a:pt x="0" y="113192"/>
                  </a:moveTo>
                  <a:lnTo>
                    <a:pt x="8895" y="69132"/>
                  </a:lnTo>
                  <a:lnTo>
                    <a:pt x="33153" y="33153"/>
                  </a:lnTo>
                  <a:lnTo>
                    <a:pt x="69132" y="8895"/>
                  </a:lnTo>
                  <a:lnTo>
                    <a:pt x="113192" y="0"/>
                  </a:lnTo>
                  <a:lnTo>
                    <a:pt x="2584523" y="0"/>
                  </a:lnTo>
                  <a:lnTo>
                    <a:pt x="2628582" y="8895"/>
                  </a:lnTo>
                  <a:lnTo>
                    <a:pt x="2664562" y="33153"/>
                  </a:lnTo>
                  <a:lnTo>
                    <a:pt x="2688820" y="69132"/>
                  </a:lnTo>
                  <a:lnTo>
                    <a:pt x="2697716" y="113192"/>
                  </a:lnTo>
                  <a:lnTo>
                    <a:pt x="2697716" y="1335566"/>
                  </a:lnTo>
                  <a:lnTo>
                    <a:pt x="2688820" y="1379625"/>
                  </a:lnTo>
                  <a:lnTo>
                    <a:pt x="2664562" y="1415605"/>
                  </a:lnTo>
                  <a:lnTo>
                    <a:pt x="2628582" y="1439863"/>
                  </a:lnTo>
                  <a:lnTo>
                    <a:pt x="2584523" y="1448759"/>
                  </a:lnTo>
                  <a:lnTo>
                    <a:pt x="113192" y="1448759"/>
                  </a:lnTo>
                  <a:lnTo>
                    <a:pt x="69132" y="1439863"/>
                  </a:lnTo>
                  <a:lnTo>
                    <a:pt x="33153" y="1415605"/>
                  </a:lnTo>
                  <a:lnTo>
                    <a:pt x="8895" y="1379625"/>
                  </a:lnTo>
                  <a:lnTo>
                    <a:pt x="0" y="1335566"/>
                  </a:lnTo>
                  <a:lnTo>
                    <a:pt x="0" y="113192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674584" y="3455923"/>
            <a:ext cx="220281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52069" marR="5080" indent="-40005">
              <a:lnSpc>
                <a:spcPct val="100800"/>
              </a:lnSpc>
              <a:spcBef>
                <a:spcPts val="75"/>
              </a:spcBef>
            </a:pPr>
            <a:r>
              <a:rPr dirty="0" sz="2400" spc="-15">
                <a:solidFill>
                  <a:srgbClr val="40444D"/>
                </a:solidFill>
                <a:latin typeface="Microsoft Sans Serif"/>
                <a:cs typeface="Microsoft Sans Serif"/>
              </a:rPr>
              <a:t>Научная </a:t>
            </a:r>
            <a:r>
              <a:rPr dirty="0" sz="2400" spc="-35">
                <a:solidFill>
                  <a:srgbClr val="40444D"/>
                </a:solidFill>
                <a:latin typeface="Microsoft Sans Serif"/>
                <a:cs typeface="Microsoft Sans Serif"/>
              </a:rPr>
              <a:t>школа </a:t>
            </a:r>
            <a:r>
              <a:rPr dirty="0" sz="2400" spc="-62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0">
                <a:solidFill>
                  <a:srgbClr val="40444D"/>
                </a:solidFill>
                <a:latin typeface="Microsoft Sans Serif"/>
                <a:cs typeface="Microsoft Sans Serif"/>
              </a:rPr>
              <a:t>ЗНАКОМСТВО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13005" y="8249773"/>
            <a:ext cx="2726690" cy="1644014"/>
            <a:chOff x="5413005" y="8249773"/>
            <a:chExt cx="2726690" cy="1644014"/>
          </a:xfrm>
        </p:grpSpPr>
        <p:sp>
          <p:nvSpPr>
            <p:cNvPr id="18" name="object 18"/>
            <p:cNvSpPr/>
            <p:nvPr/>
          </p:nvSpPr>
          <p:spPr>
            <a:xfrm>
              <a:off x="5427292" y="8264061"/>
              <a:ext cx="2698115" cy="1615440"/>
            </a:xfrm>
            <a:custGeom>
              <a:avLst/>
              <a:gdLst/>
              <a:ahLst/>
              <a:cxnLst/>
              <a:rect l="l" t="t" r="r" b="b"/>
              <a:pathLst>
                <a:path w="2698115" h="1615440">
                  <a:moveTo>
                    <a:pt x="2571523" y="0"/>
                  </a:moveTo>
                  <a:lnTo>
                    <a:pt x="126191" y="0"/>
                  </a:lnTo>
                  <a:lnTo>
                    <a:pt x="77071" y="9916"/>
                  </a:lnTo>
                  <a:lnTo>
                    <a:pt x="36960" y="36960"/>
                  </a:lnTo>
                  <a:lnTo>
                    <a:pt x="9916" y="77071"/>
                  </a:lnTo>
                  <a:lnTo>
                    <a:pt x="0" y="126191"/>
                  </a:lnTo>
                  <a:lnTo>
                    <a:pt x="0" y="1488965"/>
                  </a:lnTo>
                  <a:lnTo>
                    <a:pt x="9916" y="1538085"/>
                  </a:lnTo>
                  <a:lnTo>
                    <a:pt x="36960" y="1578197"/>
                  </a:lnTo>
                  <a:lnTo>
                    <a:pt x="77071" y="1605241"/>
                  </a:lnTo>
                  <a:lnTo>
                    <a:pt x="126191" y="1615158"/>
                  </a:lnTo>
                  <a:lnTo>
                    <a:pt x="2571523" y="1615158"/>
                  </a:lnTo>
                  <a:lnTo>
                    <a:pt x="2620643" y="1605241"/>
                  </a:lnTo>
                  <a:lnTo>
                    <a:pt x="2660755" y="1578197"/>
                  </a:lnTo>
                  <a:lnTo>
                    <a:pt x="2687799" y="1538085"/>
                  </a:lnTo>
                  <a:lnTo>
                    <a:pt x="2697716" y="1488965"/>
                  </a:lnTo>
                  <a:lnTo>
                    <a:pt x="2697716" y="126191"/>
                  </a:lnTo>
                  <a:lnTo>
                    <a:pt x="2687799" y="77071"/>
                  </a:lnTo>
                  <a:lnTo>
                    <a:pt x="2660755" y="36960"/>
                  </a:lnTo>
                  <a:lnTo>
                    <a:pt x="2620643" y="9916"/>
                  </a:lnTo>
                  <a:lnTo>
                    <a:pt x="257152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427292" y="8264061"/>
              <a:ext cx="2698115" cy="1615440"/>
            </a:xfrm>
            <a:custGeom>
              <a:avLst/>
              <a:gdLst/>
              <a:ahLst/>
              <a:cxnLst/>
              <a:rect l="l" t="t" r="r" b="b"/>
              <a:pathLst>
                <a:path w="2698115" h="1615440">
                  <a:moveTo>
                    <a:pt x="0" y="126191"/>
                  </a:moveTo>
                  <a:lnTo>
                    <a:pt x="9916" y="77072"/>
                  </a:lnTo>
                  <a:lnTo>
                    <a:pt x="36960" y="36960"/>
                  </a:lnTo>
                  <a:lnTo>
                    <a:pt x="77072" y="9916"/>
                  </a:lnTo>
                  <a:lnTo>
                    <a:pt x="126191" y="0"/>
                  </a:lnTo>
                  <a:lnTo>
                    <a:pt x="2571525" y="0"/>
                  </a:lnTo>
                  <a:lnTo>
                    <a:pt x="2620644" y="9916"/>
                  </a:lnTo>
                  <a:lnTo>
                    <a:pt x="2660755" y="36960"/>
                  </a:lnTo>
                  <a:lnTo>
                    <a:pt x="2687799" y="77072"/>
                  </a:lnTo>
                  <a:lnTo>
                    <a:pt x="2697716" y="126191"/>
                  </a:lnTo>
                  <a:lnTo>
                    <a:pt x="2697716" y="1488967"/>
                  </a:lnTo>
                  <a:lnTo>
                    <a:pt x="2687799" y="1538086"/>
                  </a:lnTo>
                  <a:lnTo>
                    <a:pt x="2660755" y="1578197"/>
                  </a:lnTo>
                  <a:lnTo>
                    <a:pt x="2620644" y="1605241"/>
                  </a:lnTo>
                  <a:lnTo>
                    <a:pt x="2571525" y="1615158"/>
                  </a:lnTo>
                  <a:lnTo>
                    <a:pt x="126191" y="1615158"/>
                  </a:lnTo>
                  <a:lnTo>
                    <a:pt x="77072" y="1605241"/>
                  </a:lnTo>
                  <a:lnTo>
                    <a:pt x="36960" y="1578197"/>
                  </a:lnTo>
                  <a:lnTo>
                    <a:pt x="9916" y="1538086"/>
                  </a:lnTo>
                  <a:lnTo>
                    <a:pt x="0" y="1488967"/>
                  </a:lnTo>
                  <a:lnTo>
                    <a:pt x="0" y="126191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809362" y="8680195"/>
            <a:ext cx="1932939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40444D"/>
                </a:solidFill>
                <a:latin typeface="Microsoft Sans Serif"/>
                <a:cs typeface="Microsoft Sans Serif"/>
              </a:rPr>
              <a:t>Школа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2400" spc="10">
                <a:solidFill>
                  <a:srgbClr val="40444D"/>
                </a:solidFill>
                <a:latin typeface="Microsoft Sans Serif"/>
                <a:cs typeface="Microsoft Sans Serif"/>
              </a:rPr>
              <a:t>«ОБЩЕНИЕ»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334767" y="3108004"/>
            <a:ext cx="10527665" cy="6824980"/>
            <a:chOff x="2334767" y="3108004"/>
            <a:chExt cx="10527665" cy="682498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4767" y="3861815"/>
              <a:ext cx="1389887" cy="87782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996614" y="3122292"/>
              <a:ext cx="3851910" cy="6796405"/>
            </a:xfrm>
            <a:custGeom>
              <a:avLst/>
              <a:gdLst/>
              <a:ahLst/>
              <a:cxnLst/>
              <a:rect l="l" t="t" r="r" b="b"/>
              <a:pathLst>
                <a:path w="3851909" h="6796405">
                  <a:moveTo>
                    <a:pt x="0" y="155289"/>
                  </a:moveTo>
                  <a:lnTo>
                    <a:pt x="7916" y="106206"/>
                  </a:lnTo>
                  <a:lnTo>
                    <a:pt x="29961" y="63577"/>
                  </a:lnTo>
                  <a:lnTo>
                    <a:pt x="63577" y="29961"/>
                  </a:lnTo>
                  <a:lnTo>
                    <a:pt x="106206" y="7916"/>
                  </a:lnTo>
                  <a:lnTo>
                    <a:pt x="155289" y="0"/>
                  </a:lnTo>
                  <a:lnTo>
                    <a:pt x="3696082" y="0"/>
                  </a:lnTo>
                  <a:lnTo>
                    <a:pt x="3745165" y="7916"/>
                  </a:lnTo>
                  <a:lnTo>
                    <a:pt x="3787794" y="29961"/>
                  </a:lnTo>
                  <a:lnTo>
                    <a:pt x="3821410" y="63577"/>
                  </a:lnTo>
                  <a:lnTo>
                    <a:pt x="3843455" y="106206"/>
                  </a:lnTo>
                  <a:lnTo>
                    <a:pt x="3851372" y="155289"/>
                  </a:lnTo>
                  <a:lnTo>
                    <a:pt x="3851372" y="6641097"/>
                  </a:lnTo>
                  <a:lnTo>
                    <a:pt x="3843455" y="6690180"/>
                  </a:lnTo>
                  <a:lnTo>
                    <a:pt x="3821410" y="6732809"/>
                  </a:lnTo>
                  <a:lnTo>
                    <a:pt x="3787794" y="6766425"/>
                  </a:lnTo>
                  <a:lnTo>
                    <a:pt x="3745165" y="6788470"/>
                  </a:lnTo>
                  <a:lnTo>
                    <a:pt x="3696082" y="6796387"/>
                  </a:lnTo>
                  <a:lnTo>
                    <a:pt x="155289" y="6796387"/>
                  </a:lnTo>
                  <a:lnTo>
                    <a:pt x="106206" y="6788470"/>
                  </a:lnTo>
                  <a:lnTo>
                    <a:pt x="63577" y="6766425"/>
                  </a:lnTo>
                  <a:lnTo>
                    <a:pt x="29961" y="6732809"/>
                  </a:lnTo>
                  <a:lnTo>
                    <a:pt x="7916" y="6690180"/>
                  </a:lnTo>
                  <a:lnTo>
                    <a:pt x="0" y="6641097"/>
                  </a:lnTo>
                  <a:lnTo>
                    <a:pt x="0" y="155289"/>
                  </a:lnTo>
                  <a:close/>
                </a:path>
              </a:pathLst>
            </a:custGeom>
            <a:ln w="28575">
              <a:solidFill>
                <a:srgbClr val="E91C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458740" y="8464450"/>
              <a:ext cx="2754630" cy="744855"/>
            </a:xfrm>
            <a:custGeom>
              <a:avLst/>
              <a:gdLst/>
              <a:ahLst/>
              <a:cxnLst/>
              <a:rect l="l" t="t" r="r" b="b"/>
              <a:pathLst>
                <a:path w="2754629" h="744854">
                  <a:moveTo>
                    <a:pt x="0" y="58186"/>
                  </a:moveTo>
                  <a:lnTo>
                    <a:pt x="4572" y="35537"/>
                  </a:lnTo>
                  <a:lnTo>
                    <a:pt x="17042" y="17042"/>
                  </a:lnTo>
                  <a:lnTo>
                    <a:pt x="35537" y="4572"/>
                  </a:lnTo>
                  <a:lnTo>
                    <a:pt x="58186" y="0"/>
                  </a:lnTo>
                  <a:lnTo>
                    <a:pt x="2696163" y="0"/>
                  </a:lnTo>
                  <a:lnTo>
                    <a:pt x="2718811" y="4572"/>
                  </a:lnTo>
                  <a:lnTo>
                    <a:pt x="2737306" y="17042"/>
                  </a:lnTo>
                  <a:lnTo>
                    <a:pt x="2749776" y="35537"/>
                  </a:lnTo>
                  <a:lnTo>
                    <a:pt x="2754349" y="58186"/>
                  </a:lnTo>
                  <a:lnTo>
                    <a:pt x="2754349" y="686565"/>
                  </a:lnTo>
                  <a:lnTo>
                    <a:pt x="2749776" y="709214"/>
                  </a:lnTo>
                  <a:lnTo>
                    <a:pt x="2737306" y="727709"/>
                  </a:lnTo>
                  <a:lnTo>
                    <a:pt x="2718811" y="740179"/>
                  </a:lnTo>
                  <a:lnTo>
                    <a:pt x="2696163" y="744752"/>
                  </a:lnTo>
                  <a:lnTo>
                    <a:pt x="58186" y="744752"/>
                  </a:lnTo>
                  <a:lnTo>
                    <a:pt x="35537" y="740179"/>
                  </a:lnTo>
                  <a:lnTo>
                    <a:pt x="17042" y="727709"/>
                  </a:lnTo>
                  <a:lnTo>
                    <a:pt x="4572" y="709214"/>
                  </a:lnTo>
                  <a:lnTo>
                    <a:pt x="0" y="686565"/>
                  </a:lnTo>
                  <a:lnTo>
                    <a:pt x="0" y="58186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10229806" y="8580628"/>
            <a:ext cx="121221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288925">
              <a:lnSpc>
                <a:spcPts val="1900"/>
              </a:lnSpc>
              <a:spcBef>
                <a:spcPts val="180"/>
              </a:spcBef>
            </a:pPr>
            <a:r>
              <a:rPr dirty="0" sz="1600" spc="-10">
                <a:solidFill>
                  <a:srgbClr val="40444D"/>
                </a:solidFill>
                <a:latin typeface="Microsoft Sans Serif"/>
                <a:cs typeface="Microsoft Sans Serif"/>
              </a:rPr>
              <a:t>НИИ</a:t>
            </a:r>
            <a:r>
              <a:rPr dirty="0" sz="1600" spc="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40444D"/>
                </a:solidFill>
                <a:latin typeface="Microsoft Sans Serif"/>
                <a:cs typeface="Microsoft Sans Serif"/>
              </a:rPr>
              <a:t>2 </a:t>
            </a:r>
            <a:r>
              <a:rPr dirty="0" sz="1600" spc="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40444D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-80">
                <a:solidFill>
                  <a:srgbClr val="40444D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15">
                <a:solidFill>
                  <a:srgbClr val="40444D"/>
                </a:solidFill>
                <a:latin typeface="Microsoft Sans Serif"/>
                <a:cs typeface="Microsoft Sans Serif"/>
              </a:rPr>
              <a:t>У</a:t>
            </a:r>
            <a:r>
              <a:rPr dirty="0" sz="1600" spc="-155">
                <a:solidFill>
                  <a:srgbClr val="40444D"/>
                </a:solidFill>
                <a:latin typeface="Microsoft Sans Serif"/>
                <a:cs typeface="Microsoft Sans Serif"/>
              </a:rPr>
              <a:t>К</a:t>
            </a:r>
            <a:r>
              <a:rPr dirty="0" sz="1600" spc="5">
                <a:solidFill>
                  <a:srgbClr val="40444D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50">
                <a:solidFill>
                  <a:srgbClr val="40444D"/>
                </a:solidFill>
                <a:latin typeface="Microsoft Sans Serif"/>
                <a:cs typeface="Microsoft Sans Serif"/>
              </a:rPr>
              <a:t>Г</a:t>
            </a:r>
            <a:r>
              <a:rPr dirty="0" sz="1600" spc="-114">
                <a:solidFill>
                  <a:srgbClr val="40444D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45">
                <a:solidFill>
                  <a:srgbClr val="40444D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160">
                <a:solidFill>
                  <a:srgbClr val="40444D"/>
                </a:solidFill>
                <a:latin typeface="Microsoft Sans Serif"/>
                <a:cs typeface="Microsoft Sans Serif"/>
              </a:rPr>
              <a:t>Д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306311" y="3901440"/>
            <a:ext cx="5230495" cy="3197860"/>
            <a:chOff x="6306311" y="3901440"/>
            <a:chExt cx="5230495" cy="319786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46791" y="3901440"/>
              <a:ext cx="1389888" cy="8778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6311" y="6605016"/>
              <a:ext cx="996695" cy="49377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791354" y="5595620"/>
            <a:ext cx="4043045" cy="845819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737870" marR="787400" indent="630555">
              <a:lnSpc>
                <a:spcPct val="101099"/>
              </a:lnSpc>
              <a:spcBef>
                <a:spcPts val="75"/>
              </a:spcBef>
            </a:pPr>
            <a:r>
              <a:rPr dirty="0" sz="1800" spc="-40">
                <a:solidFill>
                  <a:srgbClr val="40444D"/>
                </a:solidFill>
                <a:latin typeface="Roboto"/>
                <a:cs typeface="Roboto"/>
              </a:rPr>
              <a:t>Платформа </a:t>
            </a:r>
            <a:r>
              <a:rPr dirty="0" sz="1800" spc="-35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1800" spc="-5">
                <a:solidFill>
                  <a:srgbClr val="40444D"/>
                </a:solidFill>
                <a:latin typeface="Roboto"/>
                <a:cs typeface="Roboto"/>
              </a:rPr>
              <a:t>Сетевого</a:t>
            </a:r>
            <a:r>
              <a:rPr dirty="0" sz="1800" spc="-45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1800" spc="-15">
                <a:solidFill>
                  <a:srgbClr val="40444D"/>
                </a:solidFill>
                <a:latin typeface="Roboto"/>
                <a:cs typeface="Roboto"/>
              </a:rPr>
              <a:t>университета</a:t>
            </a:r>
            <a:endParaRPr sz="1800">
              <a:latin typeface="Roboto"/>
              <a:cs typeface="Roboto"/>
            </a:endParaRPr>
          </a:p>
          <a:p>
            <a:pPr marL="12700">
              <a:lnSpc>
                <a:spcPts val="2110"/>
              </a:lnSpc>
            </a:pPr>
            <a:r>
              <a:rPr dirty="0" sz="1800" spc="-35">
                <a:solidFill>
                  <a:srgbClr val="40444D"/>
                </a:solidFill>
                <a:latin typeface="Roboto"/>
                <a:cs typeface="Roboto"/>
              </a:rPr>
              <a:t>фундаментальных</a:t>
            </a:r>
            <a:r>
              <a:rPr dirty="0" sz="1800" spc="-25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1800" spc="-20">
                <a:solidFill>
                  <a:srgbClr val="40444D"/>
                </a:solidFill>
                <a:latin typeface="Roboto"/>
                <a:cs typeface="Roboto"/>
              </a:rPr>
              <a:t>наук</a:t>
            </a:r>
            <a:r>
              <a:rPr dirty="0" sz="1800" spc="-10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1800" spc="15">
                <a:solidFill>
                  <a:srgbClr val="40444D"/>
                </a:solidFill>
                <a:latin typeface="Roboto"/>
                <a:cs typeface="Roboto"/>
              </a:rPr>
              <a:t>и</a:t>
            </a:r>
            <a:r>
              <a:rPr dirty="0" sz="1800" spc="-15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1800">
                <a:solidFill>
                  <a:srgbClr val="40444D"/>
                </a:solidFill>
                <a:latin typeface="Roboto"/>
                <a:cs typeface="Roboto"/>
              </a:rPr>
              <a:t>технологий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38085" y="2187956"/>
            <a:ext cx="6407785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40444D"/>
                </a:solidFill>
                <a:latin typeface="Roboto"/>
                <a:cs typeface="Roboto"/>
              </a:rPr>
              <a:t>Программа</a:t>
            </a:r>
            <a:r>
              <a:rPr dirty="0" sz="2400" spc="-35" b="1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2400" b="1">
                <a:solidFill>
                  <a:srgbClr val="40444D"/>
                </a:solidFill>
                <a:latin typeface="Roboto"/>
                <a:cs typeface="Roboto"/>
              </a:rPr>
              <a:t>2</a:t>
            </a:r>
            <a:endParaRPr sz="24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400" spc="15">
                <a:solidFill>
                  <a:srgbClr val="40444D"/>
                </a:solidFill>
                <a:latin typeface="Roboto"/>
                <a:cs typeface="Roboto"/>
              </a:rPr>
              <a:t>Физика</a:t>
            </a:r>
            <a:r>
              <a:rPr dirty="0" sz="2400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Roboto"/>
                <a:cs typeface="Roboto"/>
              </a:rPr>
              <a:t>элементарных</a:t>
            </a:r>
            <a:r>
              <a:rPr dirty="0" sz="2400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2400" spc="-20">
                <a:solidFill>
                  <a:srgbClr val="40444D"/>
                </a:solidFill>
                <a:latin typeface="Roboto"/>
                <a:cs typeface="Roboto"/>
              </a:rPr>
              <a:t>частиц</a:t>
            </a:r>
            <a:r>
              <a:rPr dirty="0" sz="2400" spc="10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2400" spc="20">
                <a:solidFill>
                  <a:srgbClr val="40444D"/>
                </a:solidFill>
                <a:latin typeface="Roboto"/>
                <a:cs typeface="Roboto"/>
              </a:rPr>
              <a:t>и</a:t>
            </a:r>
            <a:r>
              <a:rPr dirty="0" sz="2400" spc="10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2400">
                <a:solidFill>
                  <a:srgbClr val="40444D"/>
                </a:solidFill>
                <a:latin typeface="Roboto"/>
                <a:cs typeface="Roboto"/>
              </a:rPr>
              <a:t>космология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7194" y="2187956"/>
            <a:ext cx="4782820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40444D"/>
                </a:solidFill>
                <a:latin typeface="Roboto"/>
                <a:cs typeface="Roboto"/>
              </a:rPr>
              <a:t>Программа</a:t>
            </a:r>
            <a:r>
              <a:rPr dirty="0" sz="2400" spc="-35" b="1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2400" b="1">
                <a:solidFill>
                  <a:srgbClr val="40444D"/>
                </a:solidFill>
                <a:latin typeface="Roboto"/>
                <a:cs typeface="Roboto"/>
              </a:rPr>
              <a:t>1</a:t>
            </a:r>
            <a:endParaRPr sz="24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400" spc="-10">
                <a:solidFill>
                  <a:srgbClr val="40444D"/>
                </a:solidFill>
                <a:latin typeface="Roboto"/>
                <a:cs typeface="Roboto"/>
              </a:rPr>
              <a:t>Лазерные</a:t>
            </a:r>
            <a:r>
              <a:rPr dirty="0" sz="2400" spc="-15">
                <a:solidFill>
                  <a:srgbClr val="40444D"/>
                </a:solidFill>
                <a:latin typeface="Roboto"/>
                <a:cs typeface="Roboto"/>
              </a:rPr>
              <a:t> системы </a:t>
            </a:r>
            <a:r>
              <a:rPr dirty="0" sz="2400" spc="20">
                <a:solidFill>
                  <a:srgbClr val="40444D"/>
                </a:solidFill>
                <a:latin typeface="Roboto"/>
                <a:cs typeface="Roboto"/>
              </a:rPr>
              <a:t>и</a:t>
            </a:r>
            <a:r>
              <a:rPr dirty="0" sz="2400" spc="-15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2400" spc="5">
                <a:solidFill>
                  <a:srgbClr val="40444D"/>
                </a:solidFill>
                <a:latin typeface="Roboto"/>
                <a:cs typeface="Roboto"/>
              </a:rPr>
              <a:t>технологии</a:t>
            </a:r>
            <a:endParaRPr sz="2400">
              <a:latin typeface="Roboto"/>
              <a:cs typeface="Robo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06060" y="6307444"/>
            <a:ext cx="1711960" cy="927735"/>
            <a:chOff x="1706060" y="6307444"/>
            <a:chExt cx="1711960" cy="927735"/>
          </a:xfrm>
        </p:grpSpPr>
        <p:sp>
          <p:nvSpPr>
            <p:cNvPr id="33" name="object 33"/>
            <p:cNvSpPr/>
            <p:nvPr/>
          </p:nvSpPr>
          <p:spPr>
            <a:xfrm>
              <a:off x="1720349" y="6321732"/>
              <a:ext cx="774700" cy="392430"/>
            </a:xfrm>
            <a:custGeom>
              <a:avLst/>
              <a:gdLst/>
              <a:ahLst/>
              <a:cxnLst/>
              <a:rect l="l" t="t" r="r" b="b"/>
              <a:pathLst>
                <a:path w="774700" h="392429">
                  <a:moveTo>
                    <a:pt x="0" y="30632"/>
                  </a:moveTo>
                  <a:lnTo>
                    <a:pt x="2407" y="18709"/>
                  </a:lnTo>
                  <a:lnTo>
                    <a:pt x="8972" y="8972"/>
                  </a:lnTo>
                  <a:lnTo>
                    <a:pt x="18709" y="2407"/>
                  </a:lnTo>
                  <a:lnTo>
                    <a:pt x="30632" y="0"/>
                  </a:lnTo>
                  <a:lnTo>
                    <a:pt x="743479" y="0"/>
                  </a:lnTo>
                  <a:lnTo>
                    <a:pt x="755402" y="2407"/>
                  </a:lnTo>
                  <a:lnTo>
                    <a:pt x="765139" y="8972"/>
                  </a:lnTo>
                  <a:lnTo>
                    <a:pt x="771704" y="18709"/>
                  </a:lnTo>
                  <a:lnTo>
                    <a:pt x="774112" y="30632"/>
                  </a:lnTo>
                  <a:lnTo>
                    <a:pt x="774112" y="361440"/>
                  </a:lnTo>
                  <a:lnTo>
                    <a:pt x="771704" y="373363"/>
                  </a:lnTo>
                  <a:lnTo>
                    <a:pt x="765139" y="383100"/>
                  </a:lnTo>
                  <a:lnTo>
                    <a:pt x="755402" y="389665"/>
                  </a:lnTo>
                  <a:lnTo>
                    <a:pt x="743479" y="392073"/>
                  </a:lnTo>
                  <a:lnTo>
                    <a:pt x="30632" y="392073"/>
                  </a:lnTo>
                  <a:lnTo>
                    <a:pt x="18709" y="389665"/>
                  </a:lnTo>
                  <a:lnTo>
                    <a:pt x="8972" y="383100"/>
                  </a:lnTo>
                  <a:lnTo>
                    <a:pt x="2407" y="373363"/>
                  </a:lnTo>
                  <a:lnTo>
                    <a:pt x="0" y="361440"/>
                  </a:lnTo>
                  <a:lnTo>
                    <a:pt x="0" y="3063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720348" y="6828270"/>
              <a:ext cx="774700" cy="392430"/>
            </a:xfrm>
            <a:custGeom>
              <a:avLst/>
              <a:gdLst/>
              <a:ahLst/>
              <a:cxnLst/>
              <a:rect l="l" t="t" r="r" b="b"/>
              <a:pathLst>
                <a:path w="774700" h="392429">
                  <a:moveTo>
                    <a:pt x="0" y="30632"/>
                  </a:moveTo>
                  <a:lnTo>
                    <a:pt x="2407" y="18709"/>
                  </a:lnTo>
                  <a:lnTo>
                    <a:pt x="8972" y="8972"/>
                  </a:lnTo>
                  <a:lnTo>
                    <a:pt x="18709" y="2407"/>
                  </a:lnTo>
                  <a:lnTo>
                    <a:pt x="30632" y="0"/>
                  </a:lnTo>
                  <a:lnTo>
                    <a:pt x="743479" y="0"/>
                  </a:lnTo>
                  <a:lnTo>
                    <a:pt x="755402" y="2407"/>
                  </a:lnTo>
                  <a:lnTo>
                    <a:pt x="765139" y="8972"/>
                  </a:lnTo>
                  <a:lnTo>
                    <a:pt x="771704" y="18709"/>
                  </a:lnTo>
                  <a:lnTo>
                    <a:pt x="774112" y="30632"/>
                  </a:lnTo>
                  <a:lnTo>
                    <a:pt x="774112" y="361440"/>
                  </a:lnTo>
                  <a:lnTo>
                    <a:pt x="771704" y="373363"/>
                  </a:lnTo>
                  <a:lnTo>
                    <a:pt x="765139" y="383100"/>
                  </a:lnTo>
                  <a:lnTo>
                    <a:pt x="755402" y="389665"/>
                  </a:lnTo>
                  <a:lnTo>
                    <a:pt x="743479" y="392073"/>
                  </a:lnTo>
                  <a:lnTo>
                    <a:pt x="30632" y="392073"/>
                  </a:lnTo>
                  <a:lnTo>
                    <a:pt x="18709" y="389665"/>
                  </a:lnTo>
                  <a:lnTo>
                    <a:pt x="8972" y="383100"/>
                  </a:lnTo>
                  <a:lnTo>
                    <a:pt x="2407" y="373363"/>
                  </a:lnTo>
                  <a:lnTo>
                    <a:pt x="0" y="361440"/>
                  </a:lnTo>
                  <a:lnTo>
                    <a:pt x="0" y="3063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629378" y="6330777"/>
              <a:ext cx="774700" cy="392430"/>
            </a:xfrm>
            <a:custGeom>
              <a:avLst/>
              <a:gdLst/>
              <a:ahLst/>
              <a:cxnLst/>
              <a:rect l="l" t="t" r="r" b="b"/>
              <a:pathLst>
                <a:path w="774700" h="392429">
                  <a:moveTo>
                    <a:pt x="0" y="30632"/>
                  </a:moveTo>
                  <a:lnTo>
                    <a:pt x="2407" y="18709"/>
                  </a:lnTo>
                  <a:lnTo>
                    <a:pt x="8972" y="8972"/>
                  </a:lnTo>
                  <a:lnTo>
                    <a:pt x="18709" y="2407"/>
                  </a:lnTo>
                  <a:lnTo>
                    <a:pt x="30632" y="0"/>
                  </a:lnTo>
                  <a:lnTo>
                    <a:pt x="743479" y="0"/>
                  </a:lnTo>
                  <a:lnTo>
                    <a:pt x="755402" y="2407"/>
                  </a:lnTo>
                  <a:lnTo>
                    <a:pt x="765139" y="8972"/>
                  </a:lnTo>
                  <a:lnTo>
                    <a:pt x="771704" y="18709"/>
                  </a:lnTo>
                  <a:lnTo>
                    <a:pt x="774112" y="30632"/>
                  </a:lnTo>
                  <a:lnTo>
                    <a:pt x="774112" y="361440"/>
                  </a:lnTo>
                  <a:lnTo>
                    <a:pt x="771704" y="373363"/>
                  </a:lnTo>
                  <a:lnTo>
                    <a:pt x="765139" y="383100"/>
                  </a:lnTo>
                  <a:lnTo>
                    <a:pt x="755402" y="389665"/>
                  </a:lnTo>
                  <a:lnTo>
                    <a:pt x="743479" y="392073"/>
                  </a:lnTo>
                  <a:lnTo>
                    <a:pt x="30632" y="392073"/>
                  </a:lnTo>
                  <a:lnTo>
                    <a:pt x="18709" y="389665"/>
                  </a:lnTo>
                  <a:lnTo>
                    <a:pt x="8972" y="383100"/>
                  </a:lnTo>
                  <a:lnTo>
                    <a:pt x="2407" y="373363"/>
                  </a:lnTo>
                  <a:lnTo>
                    <a:pt x="0" y="361440"/>
                  </a:lnTo>
                  <a:lnTo>
                    <a:pt x="0" y="3063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1828006" y="5562091"/>
            <a:ext cx="1948814" cy="108521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546100" marR="5080" indent="-81915">
              <a:lnSpc>
                <a:spcPts val="2090"/>
              </a:lnSpc>
              <a:spcBef>
                <a:spcPts val="225"/>
              </a:spcBef>
            </a:pPr>
            <a:r>
              <a:rPr dirty="0" sz="1800" spc="-15">
                <a:solidFill>
                  <a:srgbClr val="40444D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-20">
                <a:solidFill>
                  <a:srgbClr val="40444D"/>
                </a:solidFill>
                <a:latin typeface="Microsoft Sans Serif"/>
                <a:cs typeface="Microsoft Sans Serif"/>
              </a:rPr>
              <a:t>п</a:t>
            </a:r>
            <a:r>
              <a:rPr dirty="0" sz="1800" spc="-5">
                <a:solidFill>
                  <a:srgbClr val="40444D"/>
                </a:solidFill>
                <a:latin typeface="Microsoft Sans Serif"/>
                <a:cs typeface="Microsoft Sans Serif"/>
              </a:rPr>
              <a:t>е</a:t>
            </a:r>
            <a:r>
              <a:rPr dirty="0" sz="1800" spc="-15">
                <a:solidFill>
                  <a:srgbClr val="40444D"/>
                </a:solidFill>
                <a:latin typeface="Microsoft Sans Serif"/>
                <a:cs typeface="Microsoft Sans Serif"/>
              </a:rPr>
              <a:t>ц</a:t>
            </a:r>
            <a:r>
              <a:rPr dirty="0" sz="1800" spc="-15">
                <a:solidFill>
                  <a:srgbClr val="40444D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-5">
                <a:solidFill>
                  <a:srgbClr val="40444D"/>
                </a:solidFill>
                <a:latin typeface="Microsoft Sans Serif"/>
                <a:cs typeface="Microsoft Sans Serif"/>
              </a:rPr>
              <a:t>а</a:t>
            </a:r>
            <a:r>
              <a:rPr dirty="0" sz="1800" spc="-5">
                <a:solidFill>
                  <a:srgbClr val="40444D"/>
                </a:solidFill>
                <a:latin typeface="Microsoft Sans Serif"/>
                <a:cs typeface="Microsoft Sans Serif"/>
              </a:rPr>
              <a:t>ль</a:t>
            </a:r>
            <a:r>
              <a:rPr dirty="0" sz="1800">
                <a:solidFill>
                  <a:srgbClr val="40444D"/>
                </a:solidFill>
                <a:latin typeface="Microsoft Sans Serif"/>
                <a:cs typeface="Microsoft Sans Serif"/>
              </a:rPr>
              <a:t>н</a:t>
            </a:r>
            <a:r>
              <a:rPr dirty="0" sz="1800" spc="5">
                <a:solidFill>
                  <a:srgbClr val="40444D"/>
                </a:solidFill>
                <a:latin typeface="Microsoft Sans Serif"/>
                <a:cs typeface="Microsoft Sans Serif"/>
              </a:rPr>
              <a:t>ы</a:t>
            </a:r>
            <a:r>
              <a:rPr dirty="0" sz="1800">
                <a:solidFill>
                  <a:srgbClr val="40444D"/>
                </a:solidFill>
                <a:latin typeface="Microsoft Sans Serif"/>
                <a:cs typeface="Microsoft Sans Serif"/>
              </a:rPr>
              <a:t>е  </a:t>
            </a:r>
            <a:r>
              <a:rPr dirty="0" sz="1800" spc="-10">
                <a:solidFill>
                  <a:srgbClr val="40444D"/>
                </a:solidFill>
                <a:latin typeface="Microsoft Sans Serif"/>
                <a:cs typeface="Microsoft Sans Serif"/>
              </a:rPr>
              <a:t>дисциплины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918210" algn="l"/>
              </a:tabLst>
            </a:pPr>
            <a:r>
              <a:rPr dirty="0" baseline="1984" sz="2100" spc="-7">
                <a:solidFill>
                  <a:srgbClr val="40444D"/>
                </a:solidFill>
                <a:latin typeface="Microsoft Sans Serif"/>
                <a:cs typeface="Microsoft Sans Serif"/>
              </a:rPr>
              <a:t>НИИ</a:t>
            </a:r>
            <a:r>
              <a:rPr dirty="0" baseline="1984" sz="2100" spc="3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baseline="1984" sz="2100">
                <a:solidFill>
                  <a:srgbClr val="40444D"/>
                </a:solidFill>
                <a:latin typeface="Microsoft Sans Serif"/>
                <a:cs typeface="Microsoft Sans Serif"/>
              </a:rPr>
              <a:t>1	</a:t>
            </a:r>
            <a:r>
              <a:rPr dirty="0" sz="1400" spc="-35">
                <a:solidFill>
                  <a:srgbClr val="40444D"/>
                </a:solidFill>
                <a:latin typeface="Microsoft Sans Serif"/>
                <a:cs typeface="Microsoft Sans Serif"/>
              </a:rPr>
              <a:t>МИФИ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629378" y="6828270"/>
            <a:ext cx="774700" cy="392430"/>
          </a:xfrm>
          <a:custGeom>
            <a:avLst/>
            <a:gdLst/>
            <a:ahLst/>
            <a:cxnLst/>
            <a:rect l="l" t="t" r="r" b="b"/>
            <a:pathLst>
              <a:path w="774700" h="392429">
                <a:moveTo>
                  <a:pt x="0" y="30632"/>
                </a:moveTo>
                <a:lnTo>
                  <a:pt x="2407" y="18709"/>
                </a:lnTo>
                <a:lnTo>
                  <a:pt x="8972" y="8972"/>
                </a:lnTo>
                <a:lnTo>
                  <a:pt x="18709" y="2407"/>
                </a:lnTo>
                <a:lnTo>
                  <a:pt x="30632" y="0"/>
                </a:lnTo>
                <a:lnTo>
                  <a:pt x="743479" y="0"/>
                </a:lnTo>
                <a:lnTo>
                  <a:pt x="755402" y="2407"/>
                </a:lnTo>
                <a:lnTo>
                  <a:pt x="765139" y="8972"/>
                </a:lnTo>
                <a:lnTo>
                  <a:pt x="771704" y="18709"/>
                </a:lnTo>
                <a:lnTo>
                  <a:pt x="774112" y="30632"/>
                </a:lnTo>
                <a:lnTo>
                  <a:pt x="774112" y="361440"/>
                </a:lnTo>
                <a:lnTo>
                  <a:pt x="771704" y="373363"/>
                </a:lnTo>
                <a:lnTo>
                  <a:pt x="765139" y="383100"/>
                </a:lnTo>
                <a:lnTo>
                  <a:pt x="755402" y="389665"/>
                </a:lnTo>
                <a:lnTo>
                  <a:pt x="743479" y="392073"/>
                </a:lnTo>
                <a:lnTo>
                  <a:pt x="30632" y="392073"/>
                </a:lnTo>
                <a:lnTo>
                  <a:pt x="18709" y="389665"/>
                </a:lnTo>
                <a:lnTo>
                  <a:pt x="8972" y="383100"/>
                </a:lnTo>
                <a:lnTo>
                  <a:pt x="2407" y="373363"/>
                </a:lnTo>
                <a:lnTo>
                  <a:pt x="0" y="361440"/>
                </a:lnTo>
                <a:lnTo>
                  <a:pt x="0" y="3063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828004" y="6905244"/>
            <a:ext cx="1468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1385" algn="l"/>
              </a:tabLst>
            </a:pPr>
            <a:r>
              <a:rPr dirty="0" sz="1400" spc="-5">
                <a:solidFill>
                  <a:srgbClr val="40444D"/>
                </a:solidFill>
                <a:latin typeface="Microsoft Sans Serif"/>
                <a:cs typeface="Microsoft Sans Serif"/>
              </a:rPr>
              <a:t>НИИ</a:t>
            </a:r>
            <a:r>
              <a:rPr dirty="0" sz="14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0444D"/>
                </a:solidFill>
                <a:latin typeface="Microsoft Sans Serif"/>
                <a:cs typeface="Microsoft Sans Serif"/>
              </a:rPr>
              <a:t>2	</a:t>
            </a:r>
            <a:r>
              <a:rPr dirty="0" sz="1400" spc="-5">
                <a:solidFill>
                  <a:srgbClr val="40444D"/>
                </a:solidFill>
                <a:latin typeface="Microsoft Sans Serif"/>
                <a:cs typeface="Microsoft Sans Serif"/>
              </a:rPr>
              <a:t>НИИ</a:t>
            </a:r>
            <a:r>
              <a:rPr dirty="0" sz="1400" spc="-5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0444D"/>
                </a:solidFill>
                <a:latin typeface="Microsoft Sans Serif"/>
                <a:cs typeface="Microsoft Sans Serif"/>
              </a:rPr>
              <a:t>1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22041" y="6812989"/>
            <a:ext cx="774700" cy="392430"/>
          </a:xfrm>
          <a:custGeom>
            <a:avLst/>
            <a:gdLst/>
            <a:ahLst/>
            <a:cxnLst/>
            <a:rect l="l" t="t" r="r" b="b"/>
            <a:pathLst>
              <a:path w="774700" h="392429">
                <a:moveTo>
                  <a:pt x="0" y="30632"/>
                </a:moveTo>
                <a:lnTo>
                  <a:pt x="2407" y="18709"/>
                </a:lnTo>
                <a:lnTo>
                  <a:pt x="8972" y="8972"/>
                </a:lnTo>
                <a:lnTo>
                  <a:pt x="18709" y="2407"/>
                </a:lnTo>
                <a:lnTo>
                  <a:pt x="30632" y="0"/>
                </a:lnTo>
                <a:lnTo>
                  <a:pt x="743479" y="0"/>
                </a:lnTo>
                <a:lnTo>
                  <a:pt x="755402" y="2407"/>
                </a:lnTo>
                <a:lnTo>
                  <a:pt x="765139" y="8972"/>
                </a:lnTo>
                <a:lnTo>
                  <a:pt x="771704" y="18709"/>
                </a:lnTo>
                <a:lnTo>
                  <a:pt x="774112" y="30632"/>
                </a:lnTo>
                <a:lnTo>
                  <a:pt x="774112" y="361440"/>
                </a:lnTo>
                <a:lnTo>
                  <a:pt x="771704" y="373363"/>
                </a:lnTo>
                <a:lnTo>
                  <a:pt x="765139" y="383100"/>
                </a:lnTo>
                <a:lnTo>
                  <a:pt x="755402" y="389665"/>
                </a:lnTo>
                <a:lnTo>
                  <a:pt x="743479" y="392073"/>
                </a:lnTo>
                <a:lnTo>
                  <a:pt x="30632" y="392073"/>
                </a:lnTo>
                <a:lnTo>
                  <a:pt x="18709" y="389665"/>
                </a:lnTo>
                <a:lnTo>
                  <a:pt x="8972" y="383100"/>
                </a:lnTo>
                <a:lnTo>
                  <a:pt x="2407" y="373363"/>
                </a:lnTo>
                <a:lnTo>
                  <a:pt x="0" y="361440"/>
                </a:lnTo>
                <a:lnTo>
                  <a:pt x="0" y="3063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3629696" y="6890004"/>
            <a:ext cx="559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40444D"/>
                </a:solidFill>
                <a:latin typeface="Microsoft Sans Serif"/>
                <a:cs typeface="Microsoft Sans Serif"/>
              </a:rPr>
              <a:t>НИИ</a:t>
            </a:r>
            <a:r>
              <a:rPr dirty="0" sz="1400" spc="-5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0444D"/>
                </a:solidFill>
                <a:latin typeface="Microsoft Sans Serif"/>
                <a:cs typeface="Microsoft Sans Serif"/>
              </a:rPr>
              <a:t>2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15883" y="6337991"/>
            <a:ext cx="774700" cy="392430"/>
          </a:xfrm>
          <a:custGeom>
            <a:avLst/>
            <a:gdLst/>
            <a:ahLst/>
            <a:cxnLst/>
            <a:rect l="l" t="t" r="r" b="b"/>
            <a:pathLst>
              <a:path w="774700" h="392429">
                <a:moveTo>
                  <a:pt x="0" y="30632"/>
                </a:moveTo>
                <a:lnTo>
                  <a:pt x="2407" y="18709"/>
                </a:lnTo>
                <a:lnTo>
                  <a:pt x="8972" y="8972"/>
                </a:lnTo>
                <a:lnTo>
                  <a:pt x="18709" y="2407"/>
                </a:lnTo>
                <a:lnTo>
                  <a:pt x="30632" y="0"/>
                </a:lnTo>
                <a:lnTo>
                  <a:pt x="743479" y="0"/>
                </a:lnTo>
                <a:lnTo>
                  <a:pt x="755402" y="2407"/>
                </a:lnTo>
                <a:lnTo>
                  <a:pt x="765139" y="8972"/>
                </a:lnTo>
                <a:lnTo>
                  <a:pt x="771704" y="18709"/>
                </a:lnTo>
                <a:lnTo>
                  <a:pt x="774112" y="30632"/>
                </a:lnTo>
                <a:lnTo>
                  <a:pt x="774112" y="361440"/>
                </a:lnTo>
                <a:lnTo>
                  <a:pt x="771704" y="373363"/>
                </a:lnTo>
                <a:lnTo>
                  <a:pt x="765139" y="383100"/>
                </a:lnTo>
                <a:lnTo>
                  <a:pt x="755402" y="389665"/>
                </a:lnTo>
                <a:lnTo>
                  <a:pt x="743479" y="392073"/>
                </a:lnTo>
                <a:lnTo>
                  <a:pt x="30632" y="392073"/>
                </a:lnTo>
                <a:lnTo>
                  <a:pt x="18709" y="389665"/>
                </a:lnTo>
                <a:lnTo>
                  <a:pt x="8972" y="383100"/>
                </a:lnTo>
                <a:lnTo>
                  <a:pt x="2407" y="373363"/>
                </a:lnTo>
                <a:lnTo>
                  <a:pt x="0" y="361440"/>
                </a:lnTo>
                <a:lnTo>
                  <a:pt x="0" y="3063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756094" y="6307835"/>
            <a:ext cx="294005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5875" marR="5080" indent="-3810">
              <a:lnSpc>
                <a:spcPts val="1610"/>
              </a:lnSpc>
              <a:spcBef>
                <a:spcPts val="210"/>
              </a:spcBef>
            </a:pPr>
            <a:r>
              <a:rPr dirty="0" sz="1400" spc="-80">
                <a:solidFill>
                  <a:srgbClr val="40444D"/>
                </a:solidFill>
                <a:latin typeface="Microsoft Sans Serif"/>
                <a:cs typeface="Microsoft Sans Serif"/>
              </a:rPr>
              <a:t>Д</a:t>
            </a:r>
            <a:r>
              <a:rPr dirty="0" sz="1400" spc="-65">
                <a:solidFill>
                  <a:srgbClr val="40444D"/>
                </a:solidFill>
                <a:latin typeface="Microsoft Sans Serif"/>
                <a:cs typeface="Microsoft Sans Serif"/>
              </a:rPr>
              <a:t>р</a:t>
            </a:r>
            <a:r>
              <a:rPr dirty="0" sz="1400">
                <a:solidFill>
                  <a:srgbClr val="40444D"/>
                </a:solidFill>
                <a:latin typeface="Microsoft Sans Serif"/>
                <a:cs typeface="Microsoft Sans Serif"/>
              </a:rPr>
              <a:t>.  </a:t>
            </a:r>
            <a:r>
              <a:rPr dirty="0" sz="1400" spc="-25">
                <a:solidFill>
                  <a:srgbClr val="40444D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-30">
                <a:solidFill>
                  <a:srgbClr val="40444D"/>
                </a:solidFill>
                <a:latin typeface="Microsoft Sans Serif"/>
                <a:cs typeface="Microsoft Sans Serif"/>
              </a:rPr>
              <a:t>уз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450198" y="5503134"/>
            <a:ext cx="2783205" cy="2338070"/>
            <a:chOff x="9450198" y="5503134"/>
            <a:chExt cx="2783205" cy="2338070"/>
          </a:xfrm>
        </p:grpSpPr>
        <p:sp>
          <p:nvSpPr>
            <p:cNvPr id="44" name="object 44"/>
            <p:cNvSpPr/>
            <p:nvPr/>
          </p:nvSpPr>
          <p:spPr>
            <a:xfrm>
              <a:off x="9464485" y="5517422"/>
              <a:ext cx="2754630" cy="2309495"/>
            </a:xfrm>
            <a:custGeom>
              <a:avLst/>
              <a:gdLst/>
              <a:ahLst/>
              <a:cxnLst/>
              <a:rect l="l" t="t" r="r" b="b"/>
              <a:pathLst>
                <a:path w="2754629" h="2309495">
                  <a:moveTo>
                    <a:pt x="2573940" y="0"/>
                  </a:moveTo>
                  <a:lnTo>
                    <a:pt x="180408" y="0"/>
                  </a:lnTo>
                  <a:lnTo>
                    <a:pt x="132448" y="6444"/>
                  </a:lnTo>
                  <a:lnTo>
                    <a:pt x="89353" y="24631"/>
                  </a:lnTo>
                  <a:lnTo>
                    <a:pt x="52840" y="52840"/>
                  </a:lnTo>
                  <a:lnTo>
                    <a:pt x="24631" y="89353"/>
                  </a:lnTo>
                  <a:lnTo>
                    <a:pt x="6444" y="132448"/>
                  </a:lnTo>
                  <a:lnTo>
                    <a:pt x="0" y="180408"/>
                  </a:lnTo>
                  <a:lnTo>
                    <a:pt x="0" y="2128693"/>
                  </a:lnTo>
                  <a:lnTo>
                    <a:pt x="6444" y="2176654"/>
                  </a:lnTo>
                  <a:lnTo>
                    <a:pt x="24631" y="2219750"/>
                  </a:lnTo>
                  <a:lnTo>
                    <a:pt x="52840" y="2256263"/>
                  </a:lnTo>
                  <a:lnTo>
                    <a:pt x="89353" y="2284472"/>
                  </a:lnTo>
                  <a:lnTo>
                    <a:pt x="132448" y="2302659"/>
                  </a:lnTo>
                  <a:lnTo>
                    <a:pt x="180408" y="2309103"/>
                  </a:lnTo>
                  <a:lnTo>
                    <a:pt x="2573940" y="2309103"/>
                  </a:lnTo>
                  <a:lnTo>
                    <a:pt x="2621900" y="2302659"/>
                  </a:lnTo>
                  <a:lnTo>
                    <a:pt x="2664996" y="2284472"/>
                  </a:lnTo>
                  <a:lnTo>
                    <a:pt x="2701508" y="2256263"/>
                  </a:lnTo>
                  <a:lnTo>
                    <a:pt x="2729718" y="2219750"/>
                  </a:lnTo>
                  <a:lnTo>
                    <a:pt x="2747904" y="2176654"/>
                  </a:lnTo>
                  <a:lnTo>
                    <a:pt x="2754349" y="2128693"/>
                  </a:lnTo>
                  <a:lnTo>
                    <a:pt x="2754349" y="180408"/>
                  </a:lnTo>
                  <a:lnTo>
                    <a:pt x="2747904" y="132448"/>
                  </a:lnTo>
                  <a:lnTo>
                    <a:pt x="2729718" y="89353"/>
                  </a:lnTo>
                  <a:lnTo>
                    <a:pt x="2701508" y="52840"/>
                  </a:lnTo>
                  <a:lnTo>
                    <a:pt x="2664996" y="24631"/>
                  </a:lnTo>
                  <a:lnTo>
                    <a:pt x="2621900" y="6444"/>
                  </a:lnTo>
                  <a:lnTo>
                    <a:pt x="257394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464485" y="5517422"/>
              <a:ext cx="2754630" cy="2309495"/>
            </a:xfrm>
            <a:custGeom>
              <a:avLst/>
              <a:gdLst/>
              <a:ahLst/>
              <a:cxnLst/>
              <a:rect l="l" t="t" r="r" b="b"/>
              <a:pathLst>
                <a:path w="2754629" h="2309495">
                  <a:moveTo>
                    <a:pt x="0" y="180409"/>
                  </a:moveTo>
                  <a:lnTo>
                    <a:pt x="6444" y="132449"/>
                  </a:lnTo>
                  <a:lnTo>
                    <a:pt x="24631" y="89353"/>
                  </a:lnTo>
                  <a:lnTo>
                    <a:pt x="52840" y="52840"/>
                  </a:lnTo>
                  <a:lnTo>
                    <a:pt x="89353" y="24631"/>
                  </a:lnTo>
                  <a:lnTo>
                    <a:pt x="132449" y="6444"/>
                  </a:lnTo>
                  <a:lnTo>
                    <a:pt x="180409" y="0"/>
                  </a:lnTo>
                  <a:lnTo>
                    <a:pt x="2573941" y="0"/>
                  </a:lnTo>
                  <a:lnTo>
                    <a:pt x="2621900" y="6444"/>
                  </a:lnTo>
                  <a:lnTo>
                    <a:pt x="2664996" y="24631"/>
                  </a:lnTo>
                  <a:lnTo>
                    <a:pt x="2701509" y="52840"/>
                  </a:lnTo>
                  <a:lnTo>
                    <a:pt x="2729718" y="89353"/>
                  </a:lnTo>
                  <a:lnTo>
                    <a:pt x="2747905" y="132449"/>
                  </a:lnTo>
                  <a:lnTo>
                    <a:pt x="2754350" y="180409"/>
                  </a:lnTo>
                  <a:lnTo>
                    <a:pt x="2754350" y="2128695"/>
                  </a:lnTo>
                  <a:lnTo>
                    <a:pt x="2747905" y="2176654"/>
                  </a:lnTo>
                  <a:lnTo>
                    <a:pt x="2729718" y="2219750"/>
                  </a:lnTo>
                  <a:lnTo>
                    <a:pt x="2701509" y="2256263"/>
                  </a:lnTo>
                  <a:lnTo>
                    <a:pt x="2664996" y="2284472"/>
                  </a:lnTo>
                  <a:lnTo>
                    <a:pt x="2621900" y="2302659"/>
                  </a:lnTo>
                  <a:lnTo>
                    <a:pt x="2573941" y="2309104"/>
                  </a:lnTo>
                  <a:lnTo>
                    <a:pt x="180409" y="2309104"/>
                  </a:lnTo>
                  <a:lnTo>
                    <a:pt x="132449" y="2302659"/>
                  </a:lnTo>
                  <a:lnTo>
                    <a:pt x="89353" y="2284472"/>
                  </a:lnTo>
                  <a:lnTo>
                    <a:pt x="52840" y="2256263"/>
                  </a:lnTo>
                  <a:lnTo>
                    <a:pt x="24631" y="2219750"/>
                  </a:lnTo>
                  <a:lnTo>
                    <a:pt x="6444" y="2176654"/>
                  </a:lnTo>
                  <a:lnTo>
                    <a:pt x="0" y="2128695"/>
                  </a:lnTo>
                  <a:lnTo>
                    <a:pt x="0" y="18040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559118" y="6321732"/>
              <a:ext cx="774700" cy="392430"/>
            </a:xfrm>
            <a:custGeom>
              <a:avLst/>
              <a:gdLst/>
              <a:ahLst/>
              <a:cxnLst/>
              <a:rect l="l" t="t" r="r" b="b"/>
              <a:pathLst>
                <a:path w="774700" h="392429">
                  <a:moveTo>
                    <a:pt x="0" y="30632"/>
                  </a:moveTo>
                  <a:lnTo>
                    <a:pt x="2407" y="18709"/>
                  </a:lnTo>
                  <a:lnTo>
                    <a:pt x="8972" y="8972"/>
                  </a:lnTo>
                  <a:lnTo>
                    <a:pt x="18709" y="2407"/>
                  </a:lnTo>
                  <a:lnTo>
                    <a:pt x="30632" y="0"/>
                  </a:lnTo>
                  <a:lnTo>
                    <a:pt x="743479" y="0"/>
                  </a:lnTo>
                  <a:lnTo>
                    <a:pt x="755402" y="2407"/>
                  </a:lnTo>
                  <a:lnTo>
                    <a:pt x="765139" y="8972"/>
                  </a:lnTo>
                  <a:lnTo>
                    <a:pt x="771704" y="18709"/>
                  </a:lnTo>
                  <a:lnTo>
                    <a:pt x="774112" y="30632"/>
                  </a:lnTo>
                  <a:lnTo>
                    <a:pt x="774112" y="361440"/>
                  </a:lnTo>
                  <a:lnTo>
                    <a:pt x="771704" y="373363"/>
                  </a:lnTo>
                  <a:lnTo>
                    <a:pt x="765139" y="383100"/>
                  </a:lnTo>
                  <a:lnTo>
                    <a:pt x="755402" y="389665"/>
                  </a:lnTo>
                  <a:lnTo>
                    <a:pt x="743479" y="392073"/>
                  </a:lnTo>
                  <a:lnTo>
                    <a:pt x="30632" y="392073"/>
                  </a:lnTo>
                  <a:lnTo>
                    <a:pt x="18709" y="389665"/>
                  </a:lnTo>
                  <a:lnTo>
                    <a:pt x="8972" y="383100"/>
                  </a:lnTo>
                  <a:lnTo>
                    <a:pt x="2407" y="373363"/>
                  </a:lnTo>
                  <a:lnTo>
                    <a:pt x="0" y="361440"/>
                  </a:lnTo>
                  <a:lnTo>
                    <a:pt x="0" y="3063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559117" y="6828270"/>
              <a:ext cx="774700" cy="392430"/>
            </a:xfrm>
            <a:custGeom>
              <a:avLst/>
              <a:gdLst/>
              <a:ahLst/>
              <a:cxnLst/>
              <a:rect l="l" t="t" r="r" b="b"/>
              <a:pathLst>
                <a:path w="774700" h="392429">
                  <a:moveTo>
                    <a:pt x="0" y="30632"/>
                  </a:moveTo>
                  <a:lnTo>
                    <a:pt x="2407" y="18709"/>
                  </a:lnTo>
                  <a:lnTo>
                    <a:pt x="8972" y="8972"/>
                  </a:lnTo>
                  <a:lnTo>
                    <a:pt x="18709" y="2407"/>
                  </a:lnTo>
                  <a:lnTo>
                    <a:pt x="30632" y="0"/>
                  </a:lnTo>
                  <a:lnTo>
                    <a:pt x="743479" y="0"/>
                  </a:lnTo>
                  <a:lnTo>
                    <a:pt x="755402" y="2407"/>
                  </a:lnTo>
                  <a:lnTo>
                    <a:pt x="765139" y="8972"/>
                  </a:lnTo>
                  <a:lnTo>
                    <a:pt x="771704" y="18709"/>
                  </a:lnTo>
                  <a:lnTo>
                    <a:pt x="774112" y="30632"/>
                  </a:lnTo>
                  <a:lnTo>
                    <a:pt x="774112" y="361440"/>
                  </a:lnTo>
                  <a:lnTo>
                    <a:pt x="771704" y="373363"/>
                  </a:lnTo>
                  <a:lnTo>
                    <a:pt x="765139" y="383100"/>
                  </a:lnTo>
                  <a:lnTo>
                    <a:pt x="755402" y="389665"/>
                  </a:lnTo>
                  <a:lnTo>
                    <a:pt x="743479" y="392073"/>
                  </a:lnTo>
                  <a:lnTo>
                    <a:pt x="30632" y="392073"/>
                  </a:lnTo>
                  <a:lnTo>
                    <a:pt x="18709" y="389665"/>
                  </a:lnTo>
                  <a:lnTo>
                    <a:pt x="8972" y="383100"/>
                  </a:lnTo>
                  <a:lnTo>
                    <a:pt x="2407" y="373363"/>
                  </a:lnTo>
                  <a:lnTo>
                    <a:pt x="0" y="361440"/>
                  </a:lnTo>
                  <a:lnTo>
                    <a:pt x="0" y="3063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0468147" y="6330777"/>
              <a:ext cx="774700" cy="392430"/>
            </a:xfrm>
            <a:custGeom>
              <a:avLst/>
              <a:gdLst/>
              <a:ahLst/>
              <a:cxnLst/>
              <a:rect l="l" t="t" r="r" b="b"/>
              <a:pathLst>
                <a:path w="774700" h="392429">
                  <a:moveTo>
                    <a:pt x="0" y="30632"/>
                  </a:moveTo>
                  <a:lnTo>
                    <a:pt x="2407" y="18709"/>
                  </a:lnTo>
                  <a:lnTo>
                    <a:pt x="8972" y="8972"/>
                  </a:lnTo>
                  <a:lnTo>
                    <a:pt x="18709" y="2407"/>
                  </a:lnTo>
                  <a:lnTo>
                    <a:pt x="30632" y="0"/>
                  </a:lnTo>
                  <a:lnTo>
                    <a:pt x="743479" y="0"/>
                  </a:lnTo>
                  <a:lnTo>
                    <a:pt x="755402" y="2407"/>
                  </a:lnTo>
                  <a:lnTo>
                    <a:pt x="765139" y="8972"/>
                  </a:lnTo>
                  <a:lnTo>
                    <a:pt x="771704" y="18709"/>
                  </a:lnTo>
                  <a:lnTo>
                    <a:pt x="774112" y="30632"/>
                  </a:lnTo>
                  <a:lnTo>
                    <a:pt x="774112" y="361440"/>
                  </a:lnTo>
                  <a:lnTo>
                    <a:pt x="771704" y="373363"/>
                  </a:lnTo>
                  <a:lnTo>
                    <a:pt x="765139" y="383100"/>
                  </a:lnTo>
                  <a:lnTo>
                    <a:pt x="755402" y="389665"/>
                  </a:lnTo>
                  <a:lnTo>
                    <a:pt x="743479" y="392073"/>
                  </a:lnTo>
                  <a:lnTo>
                    <a:pt x="30632" y="392073"/>
                  </a:lnTo>
                  <a:lnTo>
                    <a:pt x="18709" y="389665"/>
                  </a:lnTo>
                  <a:lnTo>
                    <a:pt x="8972" y="383100"/>
                  </a:lnTo>
                  <a:lnTo>
                    <a:pt x="2407" y="373363"/>
                  </a:lnTo>
                  <a:lnTo>
                    <a:pt x="0" y="361440"/>
                  </a:lnTo>
                  <a:lnTo>
                    <a:pt x="0" y="3063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9666774" y="5562091"/>
            <a:ext cx="1922780" cy="108521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520700" marR="5080" indent="-81915">
              <a:lnSpc>
                <a:spcPts val="2090"/>
              </a:lnSpc>
              <a:spcBef>
                <a:spcPts val="225"/>
              </a:spcBef>
            </a:pPr>
            <a:r>
              <a:rPr dirty="0" sz="1800" spc="-15">
                <a:solidFill>
                  <a:srgbClr val="40444D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-20">
                <a:solidFill>
                  <a:srgbClr val="40444D"/>
                </a:solidFill>
                <a:latin typeface="Microsoft Sans Serif"/>
                <a:cs typeface="Microsoft Sans Serif"/>
              </a:rPr>
              <a:t>п</a:t>
            </a:r>
            <a:r>
              <a:rPr dirty="0" sz="1800" spc="-5">
                <a:solidFill>
                  <a:srgbClr val="40444D"/>
                </a:solidFill>
                <a:latin typeface="Microsoft Sans Serif"/>
                <a:cs typeface="Microsoft Sans Serif"/>
              </a:rPr>
              <a:t>е</a:t>
            </a:r>
            <a:r>
              <a:rPr dirty="0" sz="1800" spc="-15">
                <a:solidFill>
                  <a:srgbClr val="40444D"/>
                </a:solidFill>
                <a:latin typeface="Microsoft Sans Serif"/>
                <a:cs typeface="Microsoft Sans Serif"/>
              </a:rPr>
              <a:t>ц</a:t>
            </a:r>
            <a:r>
              <a:rPr dirty="0" sz="1800" spc="-15">
                <a:solidFill>
                  <a:srgbClr val="40444D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-5">
                <a:solidFill>
                  <a:srgbClr val="40444D"/>
                </a:solidFill>
                <a:latin typeface="Microsoft Sans Serif"/>
                <a:cs typeface="Microsoft Sans Serif"/>
              </a:rPr>
              <a:t>а</a:t>
            </a:r>
            <a:r>
              <a:rPr dirty="0" sz="1800" spc="-5">
                <a:solidFill>
                  <a:srgbClr val="40444D"/>
                </a:solidFill>
                <a:latin typeface="Microsoft Sans Serif"/>
                <a:cs typeface="Microsoft Sans Serif"/>
              </a:rPr>
              <a:t>ль</a:t>
            </a:r>
            <a:r>
              <a:rPr dirty="0" sz="1800">
                <a:solidFill>
                  <a:srgbClr val="40444D"/>
                </a:solidFill>
                <a:latin typeface="Microsoft Sans Serif"/>
                <a:cs typeface="Microsoft Sans Serif"/>
              </a:rPr>
              <a:t>н</a:t>
            </a:r>
            <a:r>
              <a:rPr dirty="0" sz="1800" spc="5">
                <a:solidFill>
                  <a:srgbClr val="40444D"/>
                </a:solidFill>
                <a:latin typeface="Microsoft Sans Serif"/>
                <a:cs typeface="Microsoft Sans Serif"/>
              </a:rPr>
              <a:t>ы</a:t>
            </a:r>
            <a:r>
              <a:rPr dirty="0" sz="1800">
                <a:solidFill>
                  <a:srgbClr val="40444D"/>
                </a:solidFill>
                <a:latin typeface="Microsoft Sans Serif"/>
                <a:cs typeface="Microsoft Sans Serif"/>
              </a:rPr>
              <a:t>е  </a:t>
            </a:r>
            <a:r>
              <a:rPr dirty="0" sz="1800" spc="-10">
                <a:solidFill>
                  <a:srgbClr val="40444D"/>
                </a:solidFill>
                <a:latin typeface="Microsoft Sans Serif"/>
                <a:cs typeface="Microsoft Sans Serif"/>
              </a:rPr>
              <a:t>дисциплины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918210" algn="l"/>
              </a:tabLst>
            </a:pPr>
            <a:r>
              <a:rPr dirty="0" baseline="1984" sz="2100" spc="-7">
                <a:solidFill>
                  <a:srgbClr val="40444D"/>
                </a:solidFill>
                <a:latin typeface="Microsoft Sans Serif"/>
                <a:cs typeface="Microsoft Sans Serif"/>
              </a:rPr>
              <a:t>НИИ</a:t>
            </a:r>
            <a:r>
              <a:rPr dirty="0" baseline="1984" sz="2100" spc="3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baseline="1984" sz="2100">
                <a:solidFill>
                  <a:srgbClr val="40444D"/>
                </a:solidFill>
                <a:latin typeface="Microsoft Sans Serif"/>
                <a:cs typeface="Microsoft Sans Serif"/>
              </a:rPr>
              <a:t>1	</a:t>
            </a:r>
            <a:r>
              <a:rPr dirty="0" sz="1400" spc="-35">
                <a:solidFill>
                  <a:srgbClr val="40444D"/>
                </a:solidFill>
                <a:latin typeface="Microsoft Sans Serif"/>
                <a:cs typeface="Microsoft Sans Serif"/>
              </a:rPr>
              <a:t>МИФИ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468147" y="6828270"/>
            <a:ext cx="774700" cy="392430"/>
          </a:xfrm>
          <a:custGeom>
            <a:avLst/>
            <a:gdLst/>
            <a:ahLst/>
            <a:cxnLst/>
            <a:rect l="l" t="t" r="r" b="b"/>
            <a:pathLst>
              <a:path w="774700" h="392429">
                <a:moveTo>
                  <a:pt x="0" y="30632"/>
                </a:moveTo>
                <a:lnTo>
                  <a:pt x="2407" y="18709"/>
                </a:lnTo>
                <a:lnTo>
                  <a:pt x="8972" y="8972"/>
                </a:lnTo>
                <a:lnTo>
                  <a:pt x="18709" y="2407"/>
                </a:lnTo>
                <a:lnTo>
                  <a:pt x="30632" y="0"/>
                </a:lnTo>
                <a:lnTo>
                  <a:pt x="743479" y="0"/>
                </a:lnTo>
                <a:lnTo>
                  <a:pt x="755402" y="2407"/>
                </a:lnTo>
                <a:lnTo>
                  <a:pt x="765139" y="8972"/>
                </a:lnTo>
                <a:lnTo>
                  <a:pt x="771704" y="18709"/>
                </a:lnTo>
                <a:lnTo>
                  <a:pt x="774112" y="30632"/>
                </a:lnTo>
                <a:lnTo>
                  <a:pt x="774112" y="361440"/>
                </a:lnTo>
                <a:lnTo>
                  <a:pt x="771704" y="373363"/>
                </a:lnTo>
                <a:lnTo>
                  <a:pt x="765139" y="383100"/>
                </a:lnTo>
                <a:lnTo>
                  <a:pt x="755402" y="389665"/>
                </a:lnTo>
                <a:lnTo>
                  <a:pt x="743479" y="392073"/>
                </a:lnTo>
                <a:lnTo>
                  <a:pt x="30632" y="392073"/>
                </a:lnTo>
                <a:lnTo>
                  <a:pt x="18709" y="389665"/>
                </a:lnTo>
                <a:lnTo>
                  <a:pt x="8972" y="383100"/>
                </a:lnTo>
                <a:lnTo>
                  <a:pt x="2407" y="373363"/>
                </a:lnTo>
                <a:lnTo>
                  <a:pt x="0" y="361440"/>
                </a:lnTo>
                <a:lnTo>
                  <a:pt x="0" y="3063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9666774" y="6905244"/>
            <a:ext cx="1468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1385" algn="l"/>
              </a:tabLst>
            </a:pPr>
            <a:r>
              <a:rPr dirty="0" sz="1400" spc="-5">
                <a:solidFill>
                  <a:srgbClr val="40444D"/>
                </a:solidFill>
                <a:latin typeface="Microsoft Sans Serif"/>
                <a:cs typeface="Microsoft Sans Serif"/>
              </a:rPr>
              <a:t>НИИ</a:t>
            </a:r>
            <a:r>
              <a:rPr dirty="0" sz="14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0444D"/>
                </a:solidFill>
                <a:latin typeface="Microsoft Sans Serif"/>
                <a:cs typeface="Microsoft Sans Serif"/>
              </a:rPr>
              <a:t>2	</a:t>
            </a:r>
            <a:r>
              <a:rPr dirty="0" sz="1400" spc="-5">
                <a:solidFill>
                  <a:srgbClr val="40444D"/>
                </a:solidFill>
                <a:latin typeface="Microsoft Sans Serif"/>
                <a:cs typeface="Microsoft Sans Serif"/>
              </a:rPr>
              <a:t>НИИ</a:t>
            </a:r>
            <a:r>
              <a:rPr dirty="0" sz="1400" spc="-5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0444D"/>
                </a:solidFill>
                <a:latin typeface="Microsoft Sans Serif"/>
                <a:cs typeface="Microsoft Sans Serif"/>
              </a:rPr>
              <a:t>1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360808" y="6812989"/>
            <a:ext cx="774700" cy="392430"/>
          </a:xfrm>
          <a:custGeom>
            <a:avLst/>
            <a:gdLst/>
            <a:ahLst/>
            <a:cxnLst/>
            <a:rect l="l" t="t" r="r" b="b"/>
            <a:pathLst>
              <a:path w="774700" h="392429">
                <a:moveTo>
                  <a:pt x="0" y="30632"/>
                </a:moveTo>
                <a:lnTo>
                  <a:pt x="2407" y="18709"/>
                </a:lnTo>
                <a:lnTo>
                  <a:pt x="8972" y="8972"/>
                </a:lnTo>
                <a:lnTo>
                  <a:pt x="18709" y="2407"/>
                </a:lnTo>
                <a:lnTo>
                  <a:pt x="30632" y="0"/>
                </a:lnTo>
                <a:lnTo>
                  <a:pt x="743479" y="0"/>
                </a:lnTo>
                <a:lnTo>
                  <a:pt x="755402" y="2407"/>
                </a:lnTo>
                <a:lnTo>
                  <a:pt x="765139" y="8972"/>
                </a:lnTo>
                <a:lnTo>
                  <a:pt x="771704" y="18709"/>
                </a:lnTo>
                <a:lnTo>
                  <a:pt x="774112" y="30632"/>
                </a:lnTo>
                <a:lnTo>
                  <a:pt x="774112" y="361440"/>
                </a:lnTo>
                <a:lnTo>
                  <a:pt x="771704" y="373363"/>
                </a:lnTo>
                <a:lnTo>
                  <a:pt x="765139" y="383100"/>
                </a:lnTo>
                <a:lnTo>
                  <a:pt x="755402" y="389665"/>
                </a:lnTo>
                <a:lnTo>
                  <a:pt x="743479" y="392073"/>
                </a:lnTo>
                <a:lnTo>
                  <a:pt x="30632" y="392073"/>
                </a:lnTo>
                <a:lnTo>
                  <a:pt x="18709" y="389665"/>
                </a:lnTo>
                <a:lnTo>
                  <a:pt x="8972" y="383100"/>
                </a:lnTo>
                <a:lnTo>
                  <a:pt x="2407" y="373363"/>
                </a:lnTo>
                <a:lnTo>
                  <a:pt x="0" y="361440"/>
                </a:lnTo>
                <a:lnTo>
                  <a:pt x="0" y="3063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1468465" y="6890004"/>
            <a:ext cx="559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40444D"/>
                </a:solidFill>
                <a:latin typeface="Microsoft Sans Serif"/>
                <a:cs typeface="Microsoft Sans Serif"/>
              </a:rPr>
              <a:t>НИИ</a:t>
            </a:r>
            <a:r>
              <a:rPr dirty="0" sz="1400" spc="-5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0444D"/>
                </a:solidFill>
                <a:latin typeface="Microsoft Sans Serif"/>
                <a:cs typeface="Microsoft Sans Serif"/>
              </a:rPr>
              <a:t>2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354651" y="6337991"/>
            <a:ext cx="774700" cy="392430"/>
          </a:xfrm>
          <a:custGeom>
            <a:avLst/>
            <a:gdLst/>
            <a:ahLst/>
            <a:cxnLst/>
            <a:rect l="l" t="t" r="r" b="b"/>
            <a:pathLst>
              <a:path w="774700" h="392429">
                <a:moveTo>
                  <a:pt x="0" y="30632"/>
                </a:moveTo>
                <a:lnTo>
                  <a:pt x="2407" y="18709"/>
                </a:lnTo>
                <a:lnTo>
                  <a:pt x="8972" y="8972"/>
                </a:lnTo>
                <a:lnTo>
                  <a:pt x="18709" y="2407"/>
                </a:lnTo>
                <a:lnTo>
                  <a:pt x="30632" y="0"/>
                </a:lnTo>
                <a:lnTo>
                  <a:pt x="743479" y="0"/>
                </a:lnTo>
                <a:lnTo>
                  <a:pt x="755402" y="2407"/>
                </a:lnTo>
                <a:lnTo>
                  <a:pt x="765139" y="8972"/>
                </a:lnTo>
                <a:lnTo>
                  <a:pt x="771704" y="18709"/>
                </a:lnTo>
                <a:lnTo>
                  <a:pt x="774112" y="30632"/>
                </a:lnTo>
                <a:lnTo>
                  <a:pt x="774112" y="361440"/>
                </a:lnTo>
                <a:lnTo>
                  <a:pt x="771704" y="373363"/>
                </a:lnTo>
                <a:lnTo>
                  <a:pt x="765139" y="383100"/>
                </a:lnTo>
                <a:lnTo>
                  <a:pt x="755402" y="389665"/>
                </a:lnTo>
                <a:lnTo>
                  <a:pt x="743479" y="392073"/>
                </a:lnTo>
                <a:lnTo>
                  <a:pt x="30632" y="392073"/>
                </a:lnTo>
                <a:lnTo>
                  <a:pt x="18709" y="389665"/>
                </a:lnTo>
                <a:lnTo>
                  <a:pt x="8972" y="383100"/>
                </a:lnTo>
                <a:lnTo>
                  <a:pt x="2407" y="373363"/>
                </a:lnTo>
                <a:lnTo>
                  <a:pt x="0" y="361440"/>
                </a:lnTo>
                <a:lnTo>
                  <a:pt x="0" y="3063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11594863" y="6307835"/>
            <a:ext cx="294005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5875" marR="5080" indent="-3810">
              <a:lnSpc>
                <a:spcPts val="1610"/>
              </a:lnSpc>
              <a:spcBef>
                <a:spcPts val="210"/>
              </a:spcBef>
            </a:pPr>
            <a:r>
              <a:rPr dirty="0" sz="1400" spc="-80">
                <a:solidFill>
                  <a:srgbClr val="40444D"/>
                </a:solidFill>
                <a:latin typeface="Microsoft Sans Serif"/>
                <a:cs typeface="Microsoft Sans Serif"/>
              </a:rPr>
              <a:t>Д</a:t>
            </a:r>
            <a:r>
              <a:rPr dirty="0" sz="1400" spc="-65">
                <a:solidFill>
                  <a:srgbClr val="40444D"/>
                </a:solidFill>
                <a:latin typeface="Microsoft Sans Serif"/>
                <a:cs typeface="Microsoft Sans Serif"/>
              </a:rPr>
              <a:t>р</a:t>
            </a:r>
            <a:r>
              <a:rPr dirty="0" sz="1400">
                <a:solidFill>
                  <a:srgbClr val="40444D"/>
                </a:solidFill>
                <a:latin typeface="Microsoft Sans Serif"/>
                <a:cs typeface="Microsoft Sans Serif"/>
              </a:rPr>
              <a:t>.  </a:t>
            </a:r>
            <a:r>
              <a:rPr dirty="0" sz="1400" spc="-25">
                <a:solidFill>
                  <a:srgbClr val="40444D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-30">
                <a:solidFill>
                  <a:srgbClr val="40444D"/>
                </a:solidFill>
                <a:latin typeface="Microsoft Sans Serif"/>
                <a:cs typeface="Microsoft Sans Serif"/>
              </a:rPr>
              <a:t>уз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687791" y="5503134"/>
            <a:ext cx="10498455" cy="2509520"/>
            <a:chOff x="1687791" y="5503134"/>
            <a:chExt cx="10498455" cy="2509520"/>
          </a:xfrm>
        </p:grpSpPr>
        <p:sp>
          <p:nvSpPr>
            <p:cNvPr id="57" name="object 57"/>
            <p:cNvSpPr/>
            <p:nvPr/>
          </p:nvSpPr>
          <p:spPr>
            <a:xfrm>
              <a:off x="1702079" y="5517422"/>
              <a:ext cx="10469880" cy="2309495"/>
            </a:xfrm>
            <a:custGeom>
              <a:avLst/>
              <a:gdLst/>
              <a:ahLst/>
              <a:cxnLst/>
              <a:rect l="l" t="t" r="r" b="b"/>
              <a:pathLst>
                <a:path w="10469880" h="2309495">
                  <a:moveTo>
                    <a:pt x="0" y="180413"/>
                  </a:moveTo>
                  <a:lnTo>
                    <a:pt x="6444" y="132452"/>
                  </a:lnTo>
                  <a:lnTo>
                    <a:pt x="24631" y="89355"/>
                  </a:lnTo>
                  <a:lnTo>
                    <a:pt x="52841" y="52841"/>
                  </a:lnTo>
                  <a:lnTo>
                    <a:pt x="89355" y="24631"/>
                  </a:lnTo>
                  <a:lnTo>
                    <a:pt x="132452" y="6444"/>
                  </a:lnTo>
                  <a:lnTo>
                    <a:pt x="180413" y="0"/>
                  </a:lnTo>
                  <a:lnTo>
                    <a:pt x="10289199" y="0"/>
                  </a:lnTo>
                  <a:lnTo>
                    <a:pt x="10337160" y="6444"/>
                  </a:lnTo>
                  <a:lnTo>
                    <a:pt x="10380257" y="24631"/>
                  </a:lnTo>
                  <a:lnTo>
                    <a:pt x="10416770" y="52841"/>
                  </a:lnTo>
                  <a:lnTo>
                    <a:pt x="10444980" y="89355"/>
                  </a:lnTo>
                  <a:lnTo>
                    <a:pt x="10463167" y="132452"/>
                  </a:lnTo>
                  <a:lnTo>
                    <a:pt x="10469612" y="180413"/>
                  </a:lnTo>
                  <a:lnTo>
                    <a:pt x="10469612" y="2128690"/>
                  </a:lnTo>
                  <a:lnTo>
                    <a:pt x="10463167" y="2176651"/>
                  </a:lnTo>
                  <a:lnTo>
                    <a:pt x="10444980" y="2219748"/>
                  </a:lnTo>
                  <a:lnTo>
                    <a:pt x="10416770" y="2256262"/>
                  </a:lnTo>
                  <a:lnTo>
                    <a:pt x="10380257" y="2284472"/>
                  </a:lnTo>
                  <a:lnTo>
                    <a:pt x="10337160" y="2302659"/>
                  </a:lnTo>
                  <a:lnTo>
                    <a:pt x="10289199" y="2309104"/>
                  </a:lnTo>
                  <a:lnTo>
                    <a:pt x="180413" y="2309104"/>
                  </a:lnTo>
                  <a:lnTo>
                    <a:pt x="132452" y="2302659"/>
                  </a:lnTo>
                  <a:lnTo>
                    <a:pt x="89355" y="2284472"/>
                  </a:lnTo>
                  <a:lnTo>
                    <a:pt x="52841" y="2256262"/>
                  </a:lnTo>
                  <a:lnTo>
                    <a:pt x="24631" y="2219748"/>
                  </a:lnTo>
                  <a:lnTo>
                    <a:pt x="6444" y="2176651"/>
                  </a:lnTo>
                  <a:lnTo>
                    <a:pt x="0" y="2128690"/>
                  </a:lnTo>
                  <a:lnTo>
                    <a:pt x="0" y="180413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641706" y="7605862"/>
              <a:ext cx="774700" cy="392430"/>
            </a:xfrm>
            <a:custGeom>
              <a:avLst/>
              <a:gdLst/>
              <a:ahLst/>
              <a:cxnLst/>
              <a:rect l="l" t="t" r="r" b="b"/>
              <a:pathLst>
                <a:path w="774700" h="392429">
                  <a:moveTo>
                    <a:pt x="743479" y="0"/>
                  </a:moveTo>
                  <a:lnTo>
                    <a:pt x="30632" y="0"/>
                  </a:lnTo>
                  <a:lnTo>
                    <a:pt x="18708" y="2407"/>
                  </a:lnTo>
                  <a:lnTo>
                    <a:pt x="8972" y="8972"/>
                  </a:lnTo>
                  <a:lnTo>
                    <a:pt x="2407" y="18708"/>
                  </a:lnTo>
                  <a:lnTo>
                    <a:pt x="0" y="30632"/>
                  </a:lnTo>
                  <a:lnTo>
                    <a:pt x="0" y="361440"/>
                  </a:lnTo>
                  <a:lnTo>
                    <a:pt x="2407" y="373364"/>
                  </a:lnTo>
                  <a:lnTo>
                    <a:pt x="8972" y="383101"/>
                  </a:lnTo>
                  <a:lnTo>
                    <a:pt x="18708" y="389665"/>
                  </a:lnTo>
                  <a:lnTo>
                    <a:pt x="30632" y="392073"/>
                  </a:lnTo>
                  <a:lnTo>
                    <a:pt x="743479" y="392073"/>
                  </a:lnTo>
                  <a:lnTo>
                    <a:pt x="755403" y="389665"/>
                  </a:lnTo>
                  <a:lnTo>
                    <a:pt x="765139" y="383101"/>
                  </a:lnTo>
                  <a:lnTo>
                    <a:pt x="771704" y="373364"/>
                  </a:lnTo>
                  <a:lnTo>
                    <a:pt x="774111" y="361440"/>
                  </a:lnTo>
                  <a:lnTo>
                    <a:pt x="774111" y="30632"/>
                  </a:lnTo>
                  <a:lnTo>
                    <a:pt x="771704" y="18708"/>
                  </a:lnTo>
                  <a:lnTo>
                    <a:pt x="765139" y="8972"/>
                  </a:lnTo>
                  <a:lnTo>
                    <a:pt x="755403" y="2407"/>
                  </a:lnTo>
                  <a:lnTo>
                    <a:pt x="743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641706" y="7605862"/>
              <a:ext cx="774700" cy="392430"/>
            </a:xfrm>
            <a:custGeom>
              <a:avLst/>
              <a:gdLst/>
              <a:ahLst/>
              <a:cxnLst/>
              <a:rect l="l" t="t" r="r" b="b"/>
              <a:pathLst>
                <a:path w="774700" h="392429">
                  <a:moveTo>
                    <a:pt x="0" y="30632"/>
                  </a:moveTo>
                  <a:lnTo>
                    <a:pt x="2407" y="18709"/>
                  </a:lnTo>
                  <a:lnTo>
                    <a:pt x="8972" y="8972"/>
                  </a:lnTo>
                  <a:lnTo>
                    <a:pt x="18709" y="2407"/>
                  </a:lnTo>
                  <a:lnTo>
                    <a:pt x="30632" y="0"/>
                  </a:lnTo>
                  <a:lnTo>
                    <a:pt x="743479" y="0"/>
                  </a:lnTo>
                  <a:lnTo>
                    <a:pt x="755402" y="2407"/>
                  </a:lnTo>
                  <a:lnTo>
                    <a:pt x="765139" y="8972"/>
                  </a:lnTo>
                  <a:lnTo>
                    <a:pt x="771704" y="18709"/>
                  </a:lnTo>
                  <a:lnTo>
                    <a:pt x="774112" y="30632"/>
                  </a:lnTo>
                  <a:lnTo>
                    <a:pt x="774112" y="361440"/>
                  </a:lnTo>
                  <a:lnTo>
                    <a:pt x="771704" y="373363"/>
                  </a:lnTo>
                  <a:lnTo>
                    <a:pt x="765139" y="383100"/>
                  </a:lnTo>
                  <a:lnTo>
                    <a:pt x="755402" y="389665"/>
                  </a:lnTo>
                  <a:lnTo>
                    <a:pt x="743479" y="392073"/>
                  </a:lnTo>
                  <a:lnTo>
                    <a:pt x="30632" y="392073"/>
                  </a:lnTo>
                  <a:lnTo>
                    <a:pt x="18709" y="389665"/>
                  </a:lnTo>
                  <a:lnTo>
                    <a:pt x="8972" y="383100"/>
                  </a:lnTo>
                  <a:lnTo>
                    <a:pt x="2407" y="373363"/>
                  </a:lnTo>
                  <a:lnTo>
                    <a:pt x="0" y="361440"/>
                  </a:lnTo>
                  <a:lnTo>
                    <a:pt x="0" y="30632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2827943" y="7682484"/>
            <a:ext cx="4013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40444D"/>
                </a:solidFill>
                <a:latin typeface="Microsoft Sans Serif"/>
                <a:cs typeface="Microsoft Sans Serif"/>
              </a:rPr>
              <a:t>Н</a:t>
            </a:r>
            <a:r>
              <a:rPr dirty="0" sz="1400">
                <a:solidFill>
                  <a:srgbClr val="40444D"/>
                </a:solidFill>
                <a:latin typeface="Microsoft Sans Serif"/>
                <a:cs typeface="Microsoft Sans Serif"/>
              </a:rPr>
              <a:t>И</a:t>
            </a:r>
            <a:r>
              <a:rPr dirty="0" sz="1400">
                <a:solidFill>
                  <a:srgbClr val="40444D"/>
                </a:solidFill>
                <a:latin typeface="Microsoft Sans Serif"/>
                <a:cs typeface="Microsoft Sans Serif"/>
              </a:rPr>
              <a:t>Р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671420" y="2184907"/>
            <a:ext cx="27736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solidFill>
                  <a:srgbClr val="40444D"/>
                </a:solidFill>
                <a:latin typeface="Roboto"/>
                <a:cs typeface="Roboto"/>
              </a:rPr>
              <a:t>Новые</a:t>
            </a:r>
            <a:r>
              <a:rPr dirty="0" sz="2400" spc="-70" b="1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40444D"/>
                </a:solidFill>
                <a:latin typeface="Roboto"/>
                <a:cs typeface="Roboto"/>
              </a:rPr>
              <a:t>программы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70734" y="3921156"/>
            <a:ext cx="1974850" cy="744855"/>
          </a:xfrm>
          <a:custGeom>
            <a:avLst/>
            <a:gdLst/>
            <a:ahLst/>
            <a:cxnLst/>
            <a:rect l="l" t="t" r="r" b="b"/>
            <a:pathLst>
              <a:path w="1974850" h="744854">
                <a:moveTo>
                  <a:pt x="0" y="58188"/>
                </a:moveTo>
                <a:lnTo>
                  <a:pt x="4572" y="35538"/>
                </a:lnTo>
                <a:lnTo>
                  <a:pt x="17042" y="17042"/>
                </a:lnTo>
                <a:lnTo>
                  <a:pt x="35538" y="4572"/>
                </a:lnTo>
                <a:lnTo>
                  <a:pt x="58188" y="0"/>
                </a:lnTo>
                <a:lnTo>
                  <a:pt x="1916545" y="0"/>
                </a:lnTo>
                <a:lnTo>
                  <a:pt x="1939194" y="4572"/>
                </a:lnTo>
                <a:lnTo>
                  <a:pt x="1957690" y="17042"/>
                </a:lnTo>
                <a:lnTo>
                  <a:pt x="1970160" y="35538"/>
                </a:lnTo>
                <a:lnTo>
                  <a:pt x="1974733" y="58188"/>
                </a:lnTo>
                <a:lnTo>
                  <a:pt x="1974733" y="686563"/>
                </a:lnTo>
                <a:lnTo>
                  <a:pt x="1970160" y="709213"/>
                </a:lnTo>
                <a:lnTo>
                  <a:pt x="1957690" y="727709"/>
                </a:lnTo>
                <a:lnTo>
                  <a:pt x="1939194" y="740179"/>
                </a:lnTo>
                <a:lnTo>
                  <a:pt x="1916545" y="744752"/>
                </a:lnTo>
                <a:lnTo>
                  <a:pt x="58188" y="744752"/>
                </a:lnTo>
                <a:lnTo>
                  <a:pt x="35538" y="740179"/>
                </a:lnTo>
                <a:lnTo>
                  <a:pt x="17042" y="727709"/>
                </a:lnTo>
                <a:lnTo>
                  <a:pt x="4572" y="709213"/>
                </a:lnTo>
                <a:lnTo>
                  <a:pt x="0" y="686563"/>
                </a:lnTo>
                <a:lnTo>
                  <a:pt x="0" y="58188"/>
                </a:lnTo>
                <a:close/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15451988" y="4036059"/>
            <a:ext cx="121221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288925">
              <a:lnSpc>
                <a:spcPts val="1900"/>
              </a:lnSpc>
              <a:spcBef>
                <a:spcPts val="180"/>
              </a:spcBef>
            </a:pPr>
            <a:r>
              <a:rPr dirty="0" sz="1600" spc="-10">
                <a:solidFill>
                  <a:srgbClr val="40444D"/>
                </a:solidFill>
                <a:latin typeface="Microsoft Sans Serif"/>
                <a:cs typeface="Microsoft Sans Serif"/>
              </a:rPr>
              <a:t>НИИ</a:t>
            </a:r>
            <a:r>
              <a:rPr dirty="0" sz="1600" spc="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40444D"/>
                </a:solidFill>
                <a:latin typeface="Microsoft Sans Serif"/>
                <a:cs typeface="Microsoft Sans Serif"/>
              </a:rPr>
              <a:t>3 </a:t>
            </a:r>
            <a:r>
              <a:rPr dirty="0" sz="1600" spc="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40444D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-80">
                <a:solidFill>
                  <a:srgbClr val="40444D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15">
                <a:solidFill>
                  <a:srgbClr val="40444D"/>
                </a:solidFill>
                <a:latin typeface="Microsoft Sans Serif"/>
                <a:cs typeface="Microsoft Sans Serif"/>
              </a:rPr>
              <a:t>У</a:t>
            </a:r>
            <a:r>
              <a:rPr dirty="0" sz="1600" spc="-155">
                <a:solidFill>
                  <a:srgbClr val="40444D"/>
                </a:solidFill>
                <a:latin typeface="Microsoft Sans Serif"/>
                <a:cs typeface="Microsoft Sans Serif"/>
              </a:rPr>
              <a:t>К</a:t>
            </a:r>
            <a:r>
              <a:rPr dirty="0" sz="1600" spc="5">
                <a:solidFill>
                  <a:srgbClr val="40444D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50">
                <a:solidFill>
                  <a:srgbClr val="40444D"/>
                </a:solidFill>
                <a:latin typeface="Microsoft Sans Serif"/>
                <a:cs typeface="Microsoft Sans Serif"/>
              </a:rPr>
              <a:t>Г</a:t>
            </a:r>
            <a:r>
              <a:rPr dirty="0" sz="1600" spc="-114">
                <a:solidFill>
                  <a:srgbClr val="40444D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45">
                <a:solidFill>
                  <a:srgbClr val="40444D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160">
                <a:solidFill>
                  <a:srgbClr val="40444D"/>
                </a:solidFill>
                <a:latin typeface="Microsoft Sans Serif"/>
                <a:cs typeface="Microsoft Sans Serif"/>
              </a:rPr>
              <a:t>Д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5070734" y="5229735"/>
            <a:ext cx="1974850" cy="744855"/>
          </a:xfrm>
          <a:custGeom>
            <a:avLst/>
            <a:gdLst/>
            <a:ahLst/>
            <a:cxnLst/>
            <a:rect l="l" t="t" r="r" b="b"/>
            <a:pathLst>
              <a:path w="1974850" h="744854">
                <a:moveTo>
                  <a:pt x="0" y="58188"/>
                </a:moveTo>
                <a:lnTo>
                  <a:pt x="4572" y="35538"/>
                </a:lnTo>
                <a:lnTo>
                  <a:pt x="17042" y="17042"/>
                </a:lnTo>
                <a:lnTo>
                  <a:pt x="35538" y="4572"/>
                </a:lnTo>
                <a:lnTo>
                  <a:pt x="58188" y="0"/>
                </a:lnTo>
                <a:lnTo>
                  <a:pt x="1916545" y="0"/>
                </a:lnTo>
                <a:lnTo>
                  <a:pt x="1939194" y="4572"/>
                </a:lnTo>
                <a:lnTo>
                  <a:pt x="1957690" y="17042"/>
                </a:lnTo>
                <a:lnTo>
                  <a:pt x="1970160" y="35538"/>
                </a:lnTo>
                <a:lnTo>
                  <a:pt x="1974733" y="58188"/>
                </a:lnTo>
                <a:lnTo>
                  <a:pt x="1974733" y="686563"/>
                </a:lnTo>
                <a:lnTo>
                  <a:pt x="1970160" y="709213"/>
                </a:lnTo>
                <a:lnTo>
                  <a:pt x="1957690" y="727709"/>
                </a:lnTo>
                <a:lnTo>
                  <a:pt x="1939194" y="740179"/>
                </a:lnTo>
                <a:lnTo>
                  <a:pt x="1916545" y="744752"/>
                </a:lnTo>
                <a:lnTo>
                  <a:pt x="58188" y="744752"/>
                </a:lnTo>
                <a:lnTo>
                  <a:pt x="35538" y="740179"/>
                </a:lnTo>
                <a:lnTo>
                  <a:pt x="17042" y="727709"/>
                </a:lnTo>
                <a:lnTo>
                  <a:pt x="4572" y="709213"/>
                </a:lnTo>
                <a:lnTo>
                  <a:pt x="0" y="686563"/>
                </a:lnTo>
                <a:lnTo>
                  <a:pt x="0" y="58188"/>
                </a:lnTo>
                <a:close/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15508884" y="5346700"/>
            <a:ext cx="109791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232410">
              <a:lnSpc>
                <a:spcPts val="1900"/>
              </a:lnSpc>
              <a:spcBef>
                <a:spcPts val="180"/>
              </a:spcBef>
            </a:pPr>
            <a:r>
              <a:rPr dirty="0" sz="1600" spc="-10">
                <a:solidFill>
                  <a:srgbClr val="40444D"/>
                </a:solidFill>
                <a:latin typeface="Microsoft Sans Serif"/>
                <a:cs typeface="Microsoft Sans Serif"/>
              </a:rPr>
              <a:t>НИИ</a:t>
            </a:r>
            <a:r>
              <a:rPr dirty="0" sz="1600" spc="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40444D"/>
                </a:solidFill>
                <a:latin typeface="Microsoft Sans Serif"/>
                <a:cs typeface="Microsoft Sans Serif"/>
              </a:rPr>
              <a:t>4 </a:t>
            </a:r>
            <a:r>
              <a:rPr dirty="0" sz="1600" spc="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30">
                <a:solidFill>
                  <a:srgbClr val="40444D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80">
                <a:solidFill>
                  <a:srgbClr val="40444D"/>
                </a:solidFill>
                <a:latin typeface="Microsoft Sans Serif"/>
                <a:cs typeface="Microsoft Sans Serif"/>
              </a:rPr>
              <a:t>Т</a:t>
            </a:r>
            <a:r>
              <a:rPr dirty="0" sz="1600">
                <a:solidFill>
                  <a:srgbClr val="40444D"/>
                </a:solidFill>
                <a:latin typeface="Microsoft Sans Serif"/>
                <a:cs typeface="Microsoft Sans Serif"/>
              </a:rPr>
              <a:t>ОМ</a:t>
            </a:r>
            <a:r>
              <a:rPr dirty="0" sz="1600" spc="-50">
                <a:solidFill>
                  <a:srgbClr val="40444D"/>
                </a:solidFill>
                <a:latin typeface="Microsoft Sans Serif"/>
                <a:cs typeface="Microsoft Sans Serif"/>
              </a:rPr>
              <a:t>Г</a:t>
            </a:r>
            <a:r>
              <a:rPr dirty="0" sz="1600" spc="-114">
                <a:solidFill>
                  <a:srgbClr val="40444D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45">
                <a:solidFill>
                  <a:srgbClr val="40444D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160">
                <a:solidFill>
                  <a:srgbClr val="40444D"/>
                </a:solidFill>
                <a:latin typeface="Microsoft Sans Serif"/>
                <a:cs typeface="Microsoft Sans Serif"/>
              </a:rPr>
              <a:t>Д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935026" y="5583428"/>
            <a:ext cx="293370" cy="187198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130"/>
              </a:lnSpc>
            </a:pPr>
            <a:r>
              <a:rPr dirty="0" sz="1800" spc="-25">
                <a:solidFill>
                  <a:srgbClr val="40444D"/>
                </a:solidFill>
                <a:latin typeface="Roboto"/>
                <a:cs typeface="Roboto"/>
              </a:rPr>
              <a:t>ЗОНА</a:t>
            </a:r>
            <a:r>
              <a:rPr dirty="0" sz="1800" spc="-55">
                <a:solidFill>
                  <a:srgbClr val="40444D"/>
                </a:solidFill>
                <a:latin typeface="Roboto"/>
                <a:cs typeface="Roboto"/>
              </a:rPr>
              <a:t> </a:t>
            </a:r>
            <a:r>
              <a:rPr dirty="0" sz="1800" spc="-5">
                <a:solidFill>
                  <a:srgbClr val="40444D"/>
                </a:solidFill>
                <a:latin typeface="Roboto"/>
                <a:cs typeface="Roboto"/>
              </a:rPr>
              <a:t>РАЗВИТИЯ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3716000" y="3468589"/>
            <a:ext cx="0" cy="6104255"/>
          </a:xfrm>
          <a:custGeom>
            <a:avLst/>
            <a:gdLst/>
            <a:ahLst/>
            <a:cxnLst/>
            <a:rect l="l" t="t" r="r" b="b"/>
            <a:pathLst>
              <a:path w="0" h="6104255">
                <a:moveTo>
                  <a:pt x="0" y="0"/>
                </a:moveTo>
                <a:lnTo>
                  <a:pt x="1" y="6103789"/>
                </a:lnTo>
              </a:path>
            </a:pathLst>
          </a:custGeom>
          <a:ln w="28575">
            <a:solidFill>
              <a:srgbClr val="E91C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5070734" y="6532453"/>
            <a:ext cx="1974850" cy="744855"/>
          </a:xfrm>
          <a:custGeom>
            <a:avLst/>
            <a:gdLst/>
            <a:ahLst/>
            <a:cxnLst/>
            <a:rect l="l" t="t" r="r" b="b"/>
            <a:pathLst>
              <a:path w="1974850" h="744854">
                <a:moveTo>
                  <a:pt x="0" y="58188"/>
                </a:moveTo>
                <a:lnTo>
                  <a:pt x="4572" y="35538"/>
                </a:lnTo>
                <a:lnTo>
                  <a:pt x="17042" y="17042"/>
                </a:lnTo>
                <a:lnTo>
                  <a:pt x="35538" y="4572"/>
                </a:lnTo>
                <a:lnTo>
                  <a:pt x="58188" y="0"/>
                </a:lnTo>
                <a:lnTo>
                  <a:pt x="1916545" y="0"/>
                </a:lnTo>
                <a:lnTo>
                  <a:pt x="1939194" y="4572"/>
                </a:lnTo>
                <a:lnTo>
                  <a:pt x="1957690" y="17042"/>
                </a:lnTo>
                <a:lnTo>
                  <a:pt x="1970160" y="35538"/>
                </a:lnTo>
                <a:lnTo>
                  <a:pt x="1974733" y="58188"/>
                </a:lnTo>
                <a:lnTo>
                  <a:pt x="1974733" y="686563"/>
                </a:lnTo>
                <a:lnTo>
                  <a:pt x="1970160" y="709213"/>
                </a:lnTo>
                <a:lnTo>
                  <a:pt x="1957690" y="727709"/>
                </a:lnTo>
                <a:lnTo>
                  <a:pt x="1939194" y="740179"/>
                </a:lnTo>
                <a:lnTo>
                  <a:pt x="1916545" y="744752"/>
                </a:lnTo>
                <a:lnTo>
                  <a:pt x="58188" y="744752"/>
                </a:lnTo>
                <a:lnTo>
                  <a:pt x="35538" y="740179"/>
                </a:lnTo>
                <a:lnTo>
                  <a:pt x="17042" y="727709"/>
                </a:lnTo>
                <a:lnTo>
                  <a:pt x="4572" y="709213"/>
                </a:lnTo>
                <a:lnTo>
                  <a:pt x="0" y="686563"/>
                </a:lnTo>
                <a:lnTo>
                  <a:pt x="0" y="58188"/>
                </a:lnTo>
                <a:close/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5713456" y="6770116"/>
            <a:ext cx="6889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5">
                <a:solidFill>
                  <a:srgbClr val="40444D"/>
                </a:solidFill>
                <a:latin typeface="Microsoft Sans Serif"/>
                <a:cs typeface="Microsoft Sans Serif"/>
              </a:rPr>
              <a:t>Др.</a:t>
            </a:r>
            <a:r>
              <a:rPr dirty="0" sz="1600" spc="-4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35">
                <a:solidFill>
                  <a:srgbClr val="40444D"/>
                </a:solidFill>
                <a:latin typeface="Microsoft Sans Serif"/>
                <a:cs typeface="Microsoft Sans Serif"/>
              </a:rPr>
              <a:t>вуз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5070734" y="7875211"/>
            <a:ext cx="1974850" cy="744855"/>
          </a:xfrm>
          <a:custGeom>
            <a:avLst/>
            <a:gdLst/>
            <a:ahLst/>
            <a:cxnLst/>
            <a:rect l="l" t="t" r="r" b="b"/>
            <a:pathLst>
              <a:path w="1974850" h="744854">
                <a:moveTo>
                  <a:pt x="0" y="58188"/>
                </a:moveTo>
                <a:lnTo>
                  <a:pt x="4572" y="35538"/>
                </a:lnTo>
                <a:lnTo>
                  <a:pt x="17042" y="17042"/>
                </a:lnTo>
                <a:lnTo>
                  <a:pt x="35538" y="4572"/>
                </a:lnTo>
                <a:lnTo>
                  <a:pt x="58188" y="0"/>
                </a:lnTo>
                <a:lnTo>
                  <a:pt x="1916545" y="0"/>
                </a:lnTo>
                <a:lnTo>
                  <a:pt x="1939194" y="4572"/>
                </a:lnTo>
                <a:lnTo>
                  <a:pt x="1957690" y="17042"/>
                </a:lnTo>
                <a:lnTo>
                  <a:pt x="1970160" y="35538"/>
                </a:lnTo>
                <a:lnTo>
                  <a:pt x="1974733" y="58188"/>
                </a:lnTo>
                <a:lnTo>
                  <a:pt x="1974733" y="686563"/>
                </a:lnTo>
                <a:lnTo>
                  <a:pt x="1970160" y="709213"/>
                </a:lnTo>
                <a:lnTo>
                  <a:pt x="1957690" y="727709"/>
                </a:lnTo>
                <a:lnTo>
                  <a:pt x="1939194" y="740179"/>
                </a:lnTo>
                <a:lnTo>
                  <a:pt x="1916545" y="744752"/>
                </a:lnTo>
                <a:lnTo>
                  <a:pt x="58188" y="744752"/>
                </a:lnTo>
                <a:lnTo>
                  <a:pt x="35538" y="740179"/>
                </a:lnTo>
                <a:lnTo>
                  <a:pt x="17042" y="727709"/>
                </a:lnTo>
                <a:lnTo>
                  <a:pt x="4572" y="709213"/>
                </a:lnTo>
                <a:lnTo>
                  <a:pt x="0" y="686563"/>
                </a:lnTo>
                <a:lnTo>
                  <a:pt x="0" y="58188"/>
                </a:lnTo>
                <a:close/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15713456" y="8114283"/>
            <a:ext cx="6889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5">
                <a:solidFill>
                  <a:srgbClr val="40444D"/>
                </a:solidFill>
                <a:latin typeface="Microsoft Sans Serif"/>
                <a:cs typeface="Microsoft Sans Serif"/>
              </a:rPr>
              <a:t>Др.</a:t>
            </a:r>
            <a:r>
              <a:rPr dirty="0" sz="1600" spc="-4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35">
                <a:solidFill>
                  <a:srgbClr val="40444D"/>
                </a:solidFill>
                <a:latin typeface="Microsoft Sans Serif"/>
                <a:cs typeface="Microsoft Sans Serif"/>
              </a:rPr>
              <a:t>вуз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841622" y="4933027"/>
            <a:ext cx="9119235" cy="4086225"/>
            <a:chOff x="2841622" y="4933027"/>
            <a:chExt cx="9119235" cy="4086225"/>
          </a:xfrm>
        </p:grpSpPr>
        <p:sp>
          <p:nvSpPr>
            <p:cNvPr id="73" name="object 73"/>
            <p:cNvSpPr/>
            <p:nvPr/>
          </p:nvSpPr>
          <p:spPr>
            <a:xfrm>
              <a:off x="3002650" y="4976322"/>
              <a:ext cx="52705" cy="47625"/>
            </a:xfrm>
            <a:custGeom>
              <a:avLst/>
              <a:gdLst/>
              <a:ahLst/>
              <a:cxnLst/>
              <a:rect l="l" t="t" r="r" b="b"/>
              <a:pathLst>
                <a:path w="52705" h="47625">
                  <a:moveTo>
                    <a:pt x="26112" y="0"/>
                  </a:moveTo>
                  <a:lnTo>
                    <a:pt x="15948" y="1855"/>
                  </a:lnTo>
                  <a:lnTo>
                    <a:pt x="7647" y="6916"/>
                  </a:lnTo>
                  <a:lnTo>
                    <a:pt x="2051" y="14423"/>
                  </a:lnTo>
                  <a:lnTo>
                    <a:pt x="0" y="23616"/>
                  </a:lnTo>
                  <a:lnTo>
                    <a:pt x="2051" y="32809"/>
                  </a:lnTo>
                  <a:lnTo>
                    <a:pt x="7647" y="40315"/>
                  </a:lnTo>
                  <a:lnTo>
                    <a:pt x="15948" y="45376"/>
                  </a:lnTo>
                  <a:lnTo>
                    <a:pt x="26112" y="47232"/>
                  </a:lnTo>
                  <a:lnTo>
                    <a:pt x="36276" y="45376"/>
                  </a:lnTo>
                  <a:lnTo>
                    <a:pt x="44577" y="40315"/>
                  </a:lnTo>
                  <a:lnTo>
                    <a:pt x="50172" y="32809"/>
                  </a:lnTo>
                  <a:lnTo>
                    <a:pt x="52224" y="23616"/>
                  </a:lnTo>
                  <a:lnTo>
                    <a:pt x="50172" y="14423"/>
                  </a:lnTo>
                  <a:lnTo>
                    <a:pt x="44576" y="6916"/>
                  </a:lnTo>
                  <a:lnTo>
                    <a:pt x="36276" y="1855"/>
                  </a:lnTo>
                  <a:lnTo>
                    <a:pt x="26112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2998292" y="4972392"/>
              <a:ext cx="60960" cy="196850"/>
            </a:xfrm>
            <a:custGeom>
              <a:avLst/>
              <a:gdLst/>
              <a:ahLst/>
              <a:cxnLst/>
              <a:rect l="l" t="t" r="r" b="b"/>
              <a:pathLst>
                <a:path w="60960" h="196850">
                  <a:moveTo>
                    <a:pt x="21755" y="72605"/>
                  </a:moveTo>
                  <a:lnTo>
                    <a:pt x="19812" y="70853"/>
                  </a:lnTo>
                  <a:lnTo>
                    <a:pt x="17411" y="70853"/>
                  </a:lnTo>
                  <a:lnTo>
                    <a:pt x="15011" y="70853"/>
                  </a:lnTo>
                  <a:lnTo>
                    <a:pt x="13055" y="72605"/>
                  </a:lnTo>
                  <a:lnTo>
                    <a:pt x="13055" y="135991"/>
                  </a:lnTo>
                  <a:lnTo>
                    <a:pt x="15011" y="137756"/>
                  </a:lnTo>
                  <a:lnTo>
                    <a:pt x="19812" y="137756"/>
                  </a:lnTo>
                  <a:lnTo>
                    <a:pt x="21755" y="135991"/>
                  </a:lnTo>
                  <a:lnTo>
                    <a:pt x="21755" y="72605"/>
                  </a:lnTo>
                  <a:close/>
                </a:path>
                <a:path w="60960" h="196850">
                  <a:moveTo>
                    <a:pt x="47879" y="72605"/>
                  </a:moveTo>
                  <a:lnTo>
                    <a:pt x="45923" y="70853"/>
                  </a:lnTo>
                  <a:lnTo>
                    <a:pt x="43522" y="70853"/>
                  </a:lnTo>
                  <a:lnTo>
                    <a:pt x="41122" y="70853"/>
                  </a:lnTo>
                  <a:lnTo>
                    <a:pt x="39166" y="72605"/>
                  </a:lnTo>
                  <a:lnTo>
                    <a:pt x="39166" y="195033"/>
                  </a:lnTo>
                  <a:lnTo>
                    <a:pt x="41122" y="196799"/>
                  </a:lnTo>
                  <a:lnTo>
                    <a:pt x="45923" y="196799"/>
                  </a:lnTo>
                  <a:lnTo>
                    <a:pt x="47879" y="195033"/>
                  </a:lnTo>
                  <a:lnTo>
                    <a:pt x="47879" y="72605"/>
                  </a:lnTo>
                  <a:close/>
                </a:path>
                <a:path w="60960" h="196850">
                  <a:moveTo>
                    <a:pt x="60934" y="27546"/>
                  </a:moveTo>
                  <a:lnTo>
                    <a:pt x="58534" y="16840"/>
                  </a:lnTo>
                  <a:lnTo>
                    <a:pt x="52222" y="8394"/>
                  </a:lnTo>
                  <a:lnTo>
                    <a:pt x="52222" y="27546"/>
                  </a:lnTo>
                  <a:lnTo>
                    <a:pt x="50507" y="35204"/>
                  </a:lnTo>
                  <a:lnTo>
                    <a:pt x="45847" y="41465"/>
                  </a:lnTo>
                  <a:lnTo>
                    <a:pt x="38925" y="45681"/>
                  </a:lnTo>
                  <a:lnTo>
                    <a:pt x="30467" y="47231"/>
                  </a:lnTo>
                  <a:lnTo>
                    <a:pt x="21996" y="45681"/>
                  </a:lnTo>
                  <a:lnTo>
                    <a:pt x="15087" y="41465"/>
                  </a:lnTo>
                  <a:lnTo>
                    <a:pt x="10414" y="35204"/>
                  </a:lnTo>
                  <a:lnTo>
                    <a:pt x="8699" y="27546"/>
                  </a:lnTo>
                  <a:lnTo>
                    <a:pt x="10414" y="19900"/>
                  </a:lnTo>
                  <a:lnTo>
                    <a:pt x="15087" y="13639"/>
                  </a:lnTo>
                  <a:lnTo>
                    <a:pt x="21996" y="9423"/>
                  </a:lnTo>
                  <a:lnTo>
                    <a:pt x="30467" y="7874"/>
                  </a:lnTo>
                  <a:lnTo>
                    <a:pt x="38925" y="9423"/>
                  </a:lnTo>
                  <a:lnTo>
                    <a:pt x="45847" y="13639"/>
                  </a:lnTo>
                  <a:lnTo>
                    <a:pt x="50507" y="19900"/>
                  </a:lnTo>
                  <a:lnTo>
                    <a:pt x="52222" y="27546"/>
                  </a:lnTo>
                  <a:lnTo>
                    <a:pt x="52222" y="8394"/>
                  </a:lnTo>
                  <a:lnTo>
                    <a:pt x="51993" y="8077"/>
                  </a:lnTo>
                  <a:lnTo>
                    <a:pt x="51663" y="7874"/>
                  </a:lnTo>
                  <a:lnTo>
                    <a:pt x="42316" y="2171"/>
                  </a:lnTo>
                  <a:lnTo>
                    <a:pt x="30467" y="0"/>
                  </a:lnTo>
                  <a:lnTo>
                    <a:pt x="18618" y="2171"/>
                  </a:lnTo>
                  <a:lnTo>
                    <a:pt x="8928" y="8077"/>
                  </a:lnTo>
                  <a:lnTo>
                    <a:pt x="2400" y="16840"/>
                  </a:lnTo>
                  <a:lnTo>
                    <a:pt x="0" y="27546"/>
                  </a:lnTo>
                  <a:lnTo>
                    <a:pt x="2400" y="38265"/>
                  </a:lnTo>
                  <a:lnTo>
                    <a:pt x="8928" y="47028"/>
                  </a:lnTo>
                  <a:lnTo>
                    <a:pt x="18618" y="52933"/>
                  </a:lnTo>
                  <a:lnTo>
                    <a:pt x="30467" y="55105"/>
                  </a:lnTo>
                  <a:lnTo>
                    <a:pt x="42316" y="52933"/>
                  </a:lnTo>
                  <a:lnTo>
                    <a:pt x="51663" y="47231"/>
                  </a:lnTo>
                  <a:lnTo>
                    <a:pt x="51993" y="47028"/>
                  </a:lnTo>
                  <a:lnTo>
                    <a:pt x="58534" y="38265"/>
                  </a:lnTo>
                  <a:lnTo>
                    <a:pt x="60934" y="27546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3107102" y="5044462"/>
              <a:ext cx="104775" cy="31750"/>
            </a:xfrm>
            <a:custGeom>
              <a:avLst/>
              <a:gdLst/>
              <a:ahLst/>
              <a:cxnLst/>
              <a:rect l="l" t="t" r="r" b="b"/>
              <a:pathLst>
                <a:path w="104775" h="31750">
                  <a:moveTo>
                    <a:pt x="104450" y="0"/>
                  </a:moveTo>
                  <a:lnTo>
                    <a:pt x="0" y="0"/>
                  </a:lnTo>
                  <a:lnTo>
                    <a:pt x="0" y="31487"/>
                  </a:lnTo>
                  <a:lnTo>
                    <a:pt x="104450" y="31487"/>
                  </a:lnTo>
                  <a:lnTo>
                    <a:pt x="104450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102748" y="5040527"/>
              <a:ext cx="113664" cy="39370"/>
            </a:xfrm>
            <a:custGeom>
              <a:avLst/>
              <a:gdLst/>
              <a:ahLst/>
              <a:cxnLst/>
              <a:rect l="l" t="t" r="r" b="b"/>
              <a:pathLst>
                <a:path w="113664" h="39370">
                  <a:moveTo>
                    <a:pt x="111205" y="0"/>
                  </a:moveTo>
                  <a:lnTo>
                    <a:pt x="1950" y="0"/>
                  </a:lnTo>
                  <a:lnTo>
                    <a:pt x="8" y="1755"/>
                  </a:lnTo>
                  <a:lnTo>
                    <a:pt x="0" y="37595"/>
                  </a:lnTo>
                  <a:lnTo>
                    <a:pt x="1950" y="39359"/>
                  </a:lnTo>
                  <a:lnTo>
                    <a:pt x="111205" y="39359"/>
                  </a:lnTo>
                  <a:lnTo>
                    <a:pt x="113155" y="37595"/>
                  </a:lnTo>
                  <a:lnTo>
                    <a:pt x="113155" y="31487"/>
                  </a:lnTo>
                  <a:lnTo>
                    <a:pt x="8704" y="31487"/>
                  </a:lnTo>
                  <a:lnTo>
                    <a:pt x="8704" y="7871"/>
                  </a:lnTo>
                  <a:lnTo>
                    <a:pt x="113155" y="7871"/>
                  </a:lnTo>
                  <a:lnTo>
                    <a:pt x="113155" y="1755"/>
                  </a:lnTo>
                  <a:lnTo>
                    <a:pt x="111205" y="0"/>
                  </a:lnTo>
                  <a:close/>
                </a:path>
                <a:path w="113664" h="39370">
                  <a:moveTo>
                    <a:pt x="113155" y="7871"/>
                  </a:moveTo>
                  <a:lnTo>
                    <a:pt x="104451" y="7871"/>
                  </a:lnTo>
                  <a:lnTo>
                    <a:pt x="104451" y="31487"/>
                  </a:lnTo>
                  <a:lnTo>
                    <a:pt x="113155" y="31487"/>
                  </a:lnTo>
                  <a:lnTo>
                    <a:pt x="113155" y="7871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2850325" y="5212481"/>
              <a:ext cx="356870" cy="205104"/>
            </a:xfrm>
            <a:custGeom>
              <a:avLst/>
              <a:gdLst/>
              <a:ahLst/>
              <a:cxnLst/>
              <a:rect l="l" t="t" r="r" b="b"/>
              <a:pathLst>
                <a:path w="356869" h="205104">
                  <a:moveTo>
                    <a:pt x="287239" y="78718"/>
                  </a:moveTo>
                  <a:lnTo>
                    <a:pt x="69634" y="78718"/>
                  </a:lnTo>
                  <a:lnTo>
                    <a:pt x="42530" y="83667"/>
                  </a:lnTo>
                  <a:lnTo>
                    <a:pt x="20396" y="97164"/>
                  </a:lnTo>
                  <a:lnTo>
                    <a:pt x="5472" y="117182"/>
                  </a:lnTo>
                  <a:lnTo>
                    <a:pt x="0" y="141693"/>
                  </a:lnTo>
                  <a:lnTo>
                    <a:pt x="5472" y="166205"/>
                  </a:lnTo>
                  <a:lnTo>
                    <a:pt x="20396" y="186223"/>
                  </a:lnTo>
                  <a:lnTo>
                    <a:pt x="42530" y="199720"/>
                  </a:lnTo>
                  <a:lnTo>
                    <a:pt x="69634" y="204669"/>
                  </a:lnTo>
                  <a:lnTo>
                    <a:pt x="287239" y="204669"/>
                  </a:lnTo>
                  <a:lnTo>
                    <a:pt x="314343" y="199720"/>
                  </a:lnTo>
                  <a:lnTo>
                    <a:pt x="336477" y="186223"/>
                  </a:lnTo>
                  <a:lnTo>
                    <a:pt x="351401" y="166205"/>
                  </a:lnTo>
                  <a:lnTo>
                    <a:pt x="356873" y="141693"/>
                  </a:lnTo>
                  <a:lnTo>
                    <a:pt x="351401" y="117182"/>
                  </a:lnTo>
                  <a:lnTo>
                    <a:pt x="336477" y="97164"/>
                  </a:lnTo>
                  <a:lnTo>
                    <a:pt x="314343" y="83667"/>
                  </a:lnTo>
                  <a:lnTo>
                    <a:pt x="287239" y="78718"/>
                  </a:lnTo>
                  <a:close/>
                </a:path>
                <a:path w="356869" h="205104">
                  <a:moveTo>
                    <a:pt x="178437" y="0"/>
                  </a:moveTo>
                  <a:lnTo>
                    <a:pt x="144556" y="6185"/>
                  </a:lnTo>
                  <a:lnTo>
                    <a:pt x="116889" y="23055"/>
                  </a:lnTo>
                  <a:lnTo>
                    <a:pt x="98235" y="48077"/>
                  </a:lnTo>
                  <a:lnTo>
                    <a:pt x="91395" y="78718"/>
                  </a:lnTo>
                  <a:lnTo>
                    <a:pt x="265479" y="78718"/>
                  </a:lnTo>
                  <a:lnTo>
                    <a:pt x="258639" y="48077"/>
                  </a:lnTo>
                  <a:lnTo>
                    <a:pt x="239986" y="23055"/>
                  </a:lnTo>
                  <a:lnTo>
                    <a:pt x="212318" y="6185"/>
                  </a:lnTo>
                  <a:lnTo>
                    <a:pt x="178437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2845968" y="5208549"/>
              <a:ext cx="365760" cy="212725"/>
            </a:xfrm>
            <a:custGeom>
              <a:avLst/>
              <a:gdLst/>
              <a:ahLst/>
              <a:cxnLst/>
              <a:rect l="l" t="t" r="r" b="b"/>
              <a:pathLst>
                <a:path w="365760" h="212725">
                  <a:moveTo>
                    <a:pt x="156679" y="206438"/>
                  </a:moveTo>
                  <a:lnTo>
                    <a:pt x="154724" y="204673"/>
                  </a:lnTo>
                  <a:lnTo>
                    <a:pt x="152323" y="204673"/>
                  </a:lnTo>
                  <a:lnTo>
                    <a:pt x="123812" y="204673"/>
                  </a:lnTo>
                  <a:lnTo>
                    <a:pt x="121856" y="206438"/>
                  </a:lnTo>
                  <a:lnTo>
                    <a:pt x="121856" y="210781"/>
                  </a:lnTo>
                  <a:lnTo>
                    <a:pt x="123812" y="212547"/>
                  </a:lnTo>
                  <a:lnTo>
                    <a:pt x="154724" y="212547"/>
                  </a:lnTo>
                  <a:lnTo>
                    <a:pt x="156679" y="210781"/>
                  </a:lnTo>
                  <a:lnTo>
                    <a:pt x="156679" y="206438"/>
                  </a:lnTo>
                  <a:close/>
                </a:path>
                <a:path w="365760" h="212725">
                  <a:moveTo>
                    <a:pt x="248069" y="82651"/>
                  </a:moveTo>
                  <a:lnTo>
                    <a:pt x="242938" y="59702"/>
                  </a:lnTo>
                  <a:lnTo>
                    <a:pt x="228930" y="40932"/>
                  </a:lnTo>
                  <a:lnTo>
                    <a:pt x="208178" y="28270"/>
                  </a:lnTo>
                  <a:lnTo>
                    <a:pt x="182791" y="23622"/>
                  </a:lnTo>
                  <a:lnTo>
                    <a:pt x="180390" y="23622"/>
                  </a:lnTo>
                  <a:lnTo>
                    <a:pt x="178435" y="25374"/>
                  </a:lnTo>
                  <a:lnTo>
                    <a:pt x="178435" y="29730"/>
                  </a:lnTo>
                  <a:lnTo>
                    <a:pt x="180390" y="31483"/>
                  </a:lnTo>
                  <a:lnTo>
                    <a:pt x="182791" y="31483"/>
                  </a:lnTo>
                  <a:lnTo>
                    <a:pt x="204787" y="35521"/>
                  </a:lnTo>
                  <a:lnTo>
                    <a:pt x="222770" y="46494"/>
                  </a:lnTo>
                  <a:lnTo>
                    <a:pt x="234911" y="62763"/>
                  </a:lnTo>
                  <a:lnTo>
                    <a:pt x="239369" y="82651"/>
                  </a:lnTo>
                  <a:lnTo>
                    <a:pt x="239369" y="84823"/>
                  </a:lnTo>
                  <a:lnTo>
                    <a:pt x="241312" y="86588"/>
                  </a:lnTo>
                  <a:lnTo>
                    <a:pt x="246126" y="86588"/>
                  </a:lnTo>
                  <a:lnTo>
                    <a:pt x="248069" y="84823"/>
                  </a:lnTo>
                  <a:lnTo>
                    <a:pt x="248069" y="82651"/>
                  </a:lnTo>
                  <a:close/>
                </a:path>
                <a:path w="365760" h="212725">
                  <a:moveTo>
                    <a:pt x="365582" y="145630"/>
                  </a:moveTo>
                  <a:lnTo>
                    <a:pt x="359752" y="119608"/>
                  </a:lnTo>
                  <a:lnTo>
                    <a:pt x="343877" y="98336"/>
                  </a:lnTo>
                  <a:lnTo>
                    <a:pt x="320357" y="83985"/>
                  </a:lnTo>
                  <a:lnTo>
                    <a:pt x="291592" y="78714"/>
                  </a:lnTo>
                  <a:lnTo>
                    <a:pt x="274078" y="78714"/>
                  </a:lnTo>
                  <a:lnTo>
                    <a:pt x="265734" y="47955"/>
                  </a:lnTo>
                  <a:lnTo>
                    <a:pt x="245935" y="22948"/>
                  </a:lnTo>
                  <a:lnTo>
                    <a:pt x="217373" y="6146"/>
                  </a:lnTo>
                  <a:lnTo>
                    <a:pt x="182791" y="0"/>
                  </a:lnTo>
                  <a:lnTo>
                    <a:pt x="148196" y="6146"/>
                  </a:lnTo>
                  <a:lnTo>
                    <a:pt x="119646" y="22948"/>
                  </a:lnTo>
                  <a:lnTo>
                    <a:pt x="99834" y="47955"/>
                  </a:lnTo>
                  <a:lnTo>
                    <a:pt x="91503" y="78714"/>
                  </a:lnTo>
                  <a:lnTo>
                    <a:pt x="73990" y="78714"/>
                  </a:lnTo>
                  <a:lnTo>
                    <a:pt x="45212" y="83985"/>
                  </a:lnTo>
                  <a:lnTo>
                    <a:pt x="21691" y="98336"/>
                  </a:lnTo>
                  <a:lnTo>
                    <a:pt x="5829" y="119608"/>
                  </a:lnTo>
                  <a:lnTo>
                    <a:pt x="0" y="145630"/>
                  </a:lnTo>
                  <a:lnTo>
                    <a:pt x="5829" y="171653"/>
                  </a:lnTo>
                  <a:lnTo>
                    <a:pt x="21691" y="192925"/>
                  </a:lnTo>
                  <a:lnTo>
                    <a:pt x="45212" y="207276"/>
                  </a:lnTo>
                  <a:lnTo>
                    <a:pt x="73990" y="212547"/>
                  </a:lnTo>
                  <a:lnTo>
                    <a:pt x="102501" y="212547"/>
                  </a:lnTo>
                  <a:lnTo>
                    <a:pt x="104457" y="210781"/>
                  </a:lnTo>
                  <a:lnTo>
                    <a:pt x="104457" y="206438"/>
                  </a:lnTo>
                  <a:lnTo>
                    <a:pt x="102501" y="204673"/>
                  </a:lnTo>
                  <a:lnTo>
                    <a:pt x="73990" y="204673"/>
                  </a:lnTo>
                  <a:lnTo>
                    <a:pt x="48602" y="200025"/>
                  </a:lnTo>
                  <a:lnTo>
                    <a:pt x="27851" y="187363"/>
                  </a:lnTo>
                  <a:lnTo>
                    <a:pt x="13843" y="168592"/>
                  </a:lnTo>
                  <a:lnTo>
                    <a:pt x="8699" y="145630"/>
                  </a:lnTo>
                  <a:lnTo>
                    <a:pt x="13843" y="122669"/>
                  </a:lnTo>
                  <a:lnTo>
                    <a:pt x="27851" y="103898"/>
                  </a:lnTo>
                  <a:lnTo>
                    <a:pt x="48602" y="91236"/>
                  </a:lnTo>
                  <a:lnTo>
                    <a:pt x="73990" y="86588"/>
                  </a:lnTo>
                  <a:lnTo>
                    <a:pt x="98145" y="86588"/>
                  </a:lnTo>
                  <a:lnTo>
                    <a:pt x="100101" y="84823"/>
                  </a:lnTo>
                  <a:lnTo>
                    <a:pt x="100101" y="82651"/>
                  </a:lnTo>
                  <a:lnTo>
                    <a:pt x="106603" y="53581"/>
                  </a:lnTo>
                  <a:lnTo>
                    <a:pt x="124345" y="29806"/>
                  </a:lnTo>
                  <a:lnTo>
                    <a:pt x="150634" y="13766"/>
                  </a:lnTo>
                  <a:lnTo>
                    <a:pt x="182791" y="7874"/>
                  </a:lnTo>
                  <a:lnTo>
                    <a:pt x="214947" y="13766"/>
                  </a:lnTo>
                  <a:lnTo>
                    <a:pt x="241236" y="29806"/>
                  </a:lnTo>
                  <a:lnTo>
                    <a:pt x="258965" y="53581"/>
                  </a:lnTo>
                  <a:lnTo>
                    <a:pt x="265480" y="82651"/>
                  </a:lnTo>
                  <a:lnTo>
                    <a:pt x="265480" y="84823"/>
                  </a:lnTo>
                  <a:lnTo>
                    <a:pt x="267423" y="86588"/>
                  </a:lnTo>
                  <a:lnTo>
                    <a:pt x="291592" y="86588"/>
                  </a:lnTo>
                  <a:lnTo>
                    <a:pt x="316979" y="91236"/>
                  </a:lnTo>
                  <a:lnTo>
                    <a:pt x="337731" y="103898"/>
                  </a:lnTo>
                  <a:lnTo>
                    <a:pt x="351739" y="122669"/>
                  </a:lnTo>
                  <a:lnTo>
                    <a:pt x="356870" y="145630"/>
                  </a:lnTo>
                  <a:lnTo>
                    <a:pt x="351739" y="168592"/>
                  </a:lnTo>
                  <a:lnTo>
                    <a:pt x="337731" y="187363"/>
                  </a:lnTo>
                  <a:lnTo>
                    <a:pt x="316979" y="200025"/>
                  </a:lnTo>
                  <a:lnTo>
                    <a:pt x="291592" y="204673"/>
                  </a:lnTo>
                  <a:lnTo>
                    <a:pt x="176034" y="204673"/>
                  </a:lnTo>
                  <a:lnTo>
                    <a:pt x="174091" y="206438"/>
                  </a:lnTo>
                  <a:lnTo>
                    <a:pt x="174091" y="210781"/>
                  </a:lnTo>
                  <a:lnTo>
                    <a:pt x="176034" y="212547"/>
                  </a:lnTo>
                  <a:lnTo>
                    <a:pt x="291592" y="212547"/>
                  </a:lnTo>
                  <a:lnTo>
                    <a:pt x="320357" y="207276"/>
                  </a:lnTo>
                  <a:lnTo>
                    <a:pt x="343877" y="192925"/>
                  </a:lnTo>
                  <a:lnTo>
                    <a:pt x="359752" y="171653"/>
                  </a:lnTo>
                  <a:lnTo>
                    <a:pt x="365582" y="145630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3111200" y="5233388"/>
              <a:ext cx="100965" cy="31750"/>
            </a:xfrm>
            <a:custGeom>
              <a:avLst/>
              <a:gdLst/>
              <a:ahLst/>
              <a:cxnLst/>
              <a:rect l="l" t="t" r="r" b="b"/>
              <a:pathLst>
                <a:path w="100964" h="31750">
                  <a:moveTo>
                    <a:pt x="100351" y="0"/>
                  </a:moveTo>
                  <a:lnTo>
                    <a:pt x="0" y="0"/>
                  </a:lnTo>
                  <a:lnTo>
                    <a:pt x="17801" y="31488"/>
                  </a:lnTo>
                  <a:lnTo>
                    <a:pt x="100351" y="31488"/>
                  </a:lnTo>
                  <a:lnTo>
                    <a:pt x="100351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2841612" y="4933035"/>
              <a:ext cx="374650" cy="374015"/>
            </a:xfrm>
            <a:custGeom>
              <a:avLst/>
              <a:gdLst/>
              <a:ahLst/>
              <a:cxnLst/>
              <a:rect l="l" t="t" r="r" b="b"/>
              <a:pathLst>
                <a:path w="374650" h="374014">
                  <a:moveTo>
                    <a:pt x="113157" y="94462"/>
                  </a:moveTo>
                  <a:lnTo>
                    <a:pt x="111099" y="85280"/>
                  </a:lnTo>
                  <a:lnTo>
                    <a:pt x="105498" y="77774"/>
                  </a:lnTo>
                  <a:lnTo>
                    <a:pt x="97205" y="72707"/>
                  </a:lnTo>
                  <a:lnTo>
                    <a:pt x="87045" y="70840"/>
                  </a:lnTo>
                  <a:lnTo>
                    <a:pt x="26111" y="70840"/>
                  </a:lnTo>
                  <a:lnTo>
                    <a:pt x="15963" y="72707"/>
                  </a:lnTo>
                  <a:lnTo>
                    <a:pt x="7658" y="77774"/>
                  </a:lnTo>
                  <a:lnTo>
                    <a:pt x="2057" y="85280"/>
                  </a:lnTo>
                  <a:lnTo>
                    <a:pt x="0" y="94462"/>
                  </a:lnTo>
                  <a:lnTo>
                    <a:pt x="0" y="361429"/>
                  </a:lnTo>
                  <a:lnTo>
                    <a:pt x="3644" y="368173"/>
                  </a:lnTo>
                  <a:lnTo>
                    <a:pt x="10782" y="373278"/>
                  </a:lnTo>
                  <a:lnTo>
                    <a:pt x="11734" y="373545"/>
                  </a:lnTo>
                  <a:lnTo>
                    <a:pt x="13970" y="373545"/>
                  </a:lnTo>
                  <a:lnTo>
                    <a:pt x="15252" y="373037"/>
                  </a:lnTo>
                  <a:lnTo>
                    <a:pt x="17602" y="370357"/>
                  </a:lnTo>
                  <a:lnTo>
                    <a:pt x="17284" y="367880"/>
                  </a:lnTo>
                  <a:lnTo>
                    <a:pt x="11150" y="363486"/>
                  </a:lnTo>
                  <a:lnTo>
                    <a:pt x="8712" y="359003"/>
                  </a:lnTo>
                  <a:lnTo>
                    <a:pt x="8712" y="85775"/>
                  </a:lnTo>
                  <a:lnTo>
                    <a:pt x="16510" y="78714"/>
                  </a:lnTo>
                  <a:lnTo>
                    <a:pt x="96647" y="78714"/>
                  </a:lnTo>
                  <a:lnTo>
                    <a:pt x="104457" y="85775"/>
                  </a:lnTo>
                  <a:lnTo>
                    <a:pt x="104457" y="298043"/>
                  </a:lnTo>
                  <a:lnTo>
                    <a:pt x="106400" y="299808"/>
                  </a:lnTo>
                  <a:lnTo>
                    <a:pt x="111213" y="299808"/>
                  </a:lnTo>
                  <a:lnTo>
                    <a:pt x="113157" y="298043"/>
                  </a:lnTo>
                  <a:lnTo>
                    <a:pt x="113157" y="94462"/>
                  </a:lnTo>
                  <a:close/>
                </a:path>
                <a:path w="374650" h="374014">
                  <a:moveTo>
                    <a:pt x="243725" y="23609"/>
                  </a:moveTo>
                  <a:lnTo>
                    <a:pt x="241668" y="14427"/>
                  </a:lnTo>
                  <a:lnTo>
                    <a:pt x="236067" y="6921"/>
                  </a:lnTo>
                  <a:lnTo>
                    <a:pt x="227761" y="1854"/>
                  </a:lnTo>
                  <a:lnTo>
                    <a:pt x="217614" y="0"/>
                  </a:lnTo>
                  <a:lnTo>
                    <a:pt x="156679" y="0"/>
                  </a:lnTo>
                  <a:lnTo>
                    <a:pt x="146519" y="1854"/>
                  </a:lnTo>
                  <a:lnTo>
                    <a:pt x="138226" y="6921"/>
                  </a:lnTo>
                  <a:lnTo>
                    <a:pt x="132626" y="14427"/>
                  </a:lnTo>
                  <a:lnTo>
                    <a:pt x="130568" y="23609"/>
                  </a:lnTo>
                  <a:lnTo>
                    <a:pt x="130568" y="278599"/>
                  </a:lnTo>
                  <a:lnTo>
                    <a:pt x="132511" y="280365"/>
                  </a:lnTo>
                  <a:lnTo>
                    <a:pt x="137325" y="280365"/>
                  </a:lnTo>
                  <a:lnTo>
                    <a:pt x="139268" y="278599"/>
                  </a:lnTo>
                  <a:lnTo>
                    <a:pt x="139268" y="14935"/>
                  </a:lnTo>
                  <a:lnTo>
                    <a:pt x="147078" y="7874"/>
                  </a:lnTo>
                  <a:lnTo>
                    <a:pt x="227215" y="7874"/>
                  </a:lnTo>
                  <a:lnTo>
                    <a:pt x="235013" y="14935"/>
                  </a:lnTo>
                  <a:lnTo>
                    <a:pt x="235013" y="278599"/>
                  </a:lnTo>
                  <a:lnTo>
                    <a:pt x="236969" y="280365"/>
                  </a:lnTo>
                  <a:lnTo>
                    <a:pt x="241769" y="280365"/>
                  </a:lnTo>
                  <a:lnTo>
                    <a:pt x="243725" y="278599"/>
                  </a:lnTo>
                  <a:lnTo>
                    <a:pt x="243725" y="23609"/>
                  </a:lnTo>
                  <a:close/>
                </a:path>
                <a:path w="374650" h="374014">
                  <a:moveTo>
                    <a:pt x="374281" y="91744"/>
                  </a:moveTo>
                  <a:lnTo>
                    <a:pt x="372224" y="82562"/>
                  </a:lnTo>
                  <a:lnTo>
                    <a:pt x="366623" y="75057"/>
                  </a:lnTo>
                  <a:lnTo>
                    <a:pt x="365582" y="74422"/>
                  </a:lnTo>
                  <a:lnTo>
                    <a:pt x="365582" y="83070"/>
                  </a:lnTo>
                  <a:lnTo>
                    <a:pt x="365582" y="296418"/>
                  </a:lnTo>
                  <a:lnTo>
                    <a:pt x="269836" y="296418"/>
                  </a:lnTo>
                  <a:lnTo>
                    <a:pt x="269836" y="83070"/>
                  </a:lnTo>
                  <a:lnTo>
                    <a:pt x="277647" y="76009"/>
                  </a:lnTo>
                  <a:lnTo>
                    <a:pt x="357771" y="76009"/>
                  </a:lnTo>
                  <a:lnTo>
                    <a:pt x="365582" y="83070"/>
                  </a:lnTo>
                  <a:lnTo>
                    <a:pt x="365582" y="74422"/>
                  </a:lnTo>
                  <a:lnTo>
                    <a:pt x="358330" y="69989"/>
                  </a:lnTo>
                  <a:lnTo>
                    <a:pt x="348170" y="68135"/>
                  </a:lnTo>
                  <a:lnTo>
                    <a:pt x="287248" y="68135"/>
                  </a:lnTo>
                  <a:lnTo>
                    <a:pt x="277088" y="70002"/>
                  </a:lnTo>
                  <a:lnTo>
                    <a:pt x="268782" y="75057"/>
                  </a:lnTo>
                  <a:lnTo>
                    <a:pt x="263182" y="82575"/>
                  </a:lnTo>
                  <a:lnTo>
                    <a:pt x="261124" y="91757"/>
                  </a:lnTo>
                  <a:lnTo>
                    <a:pt x="261124" y="298043"/>
                  </a:lnTo>
                  <a:lnTo>
                    <a:pt x="263080" y="299808"/>
                  </a:lnTo>
                  <a:lnTo>
                    <a:pt x="265226" y="299808"/>
                  </a:lnTo>
                  <a:lnTo>
                    <a:pt x="265226" y="302526"/>
                  </a:lnTo>
                  <a:lnTo>
                    <a:pt x="267182" y="304292"/>
                  </a:lnTo>
                  <a:lnTo>
                    <a:pt x="365582" y="304292"/>
                  </a:lnTo>
                  <a:lnTo>
                    <a:pt x="365582" y="327914"/>
                  </a:lnTo>
                  <a:lnTo>
                    <a:pt x="284975" y="327914"/>
                  </a:lnTo>
                  <a:lnTo>
                    <a:pt x="283032" y="329679"/>
                  </a:lnTo>
                  <a:lnTo>
                    <a:pt x="283032" y="334022"/>
                  </a:lnTo>
                  <a:lnTo>
                    <a:pt x="284975" y="335788"/>
                  </a:lnTo>
                  <a:lnTo>
                    <a:pt x="365582" y="335788"/>
                  </a:lnTo>
                  <a:lnTo>
                    <a:pt x="365582" y="356857"/>
                  </a:lnTo>
                  <a:lnTo>
                    <a:pt x="362610" y="361797"/>
                  </a:lnTo>
                  <a:lnTo>
                    <a:pt x="355600" y="365887"/>
                  </a:lnTo>
                  <a:lnTo>
                    <a:pt x="355028" y="368338"/>
                  </a:lnTo>
                  <a:lnTo>
                    <a:pt x="357187" y="371309"/>
                  </a:lnTo>
                  <a:lnTo>
                    <a:pt x="358571" y="371944"/>
                  </a:lnTo>
                  <a:lnTo>
                    <a:pt x="360807" y="371944"/>
                  </a:lnTo>
                  <a:lnTo>
                    <a:pt x="362356" y="371309"/>
                  </a:lnTo>
                  <a:lnTo>
                    <a:pt x="369824" y="366928"/>
                  </a:lnTo>
                  <a:lnTo>
                    <a:pt x="374281" y="359524"/>
                  </a:lnTo>
                  <a:lnTo>
                    <a:pt x="374281" y="334022"/>
                  </a:lnTo>
                  <a:lnTo>
                    <a:pt x="374281" y="298183"/>
                  </a:lnTo>
                  <a:lnTo>
                    <a:pt x="374281" y="91744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2880791" y="5007810"/>
              <a:ext cx="34925" cy="94615"/>
            </a:xfrm>
            <a:custGeom>
              <a:avLst/>
              <a:gdLst/>
              <a:ahLst/>
              <a:cxnLst/>
              <a:rect l="l" t="t" r="r" b="b"/>
              <a:pathLst>
                <a:path w="34925" h="94614">
                  <a:moveTo>
                    <a:pt x="34817" y="0"/>
                  </a:moveTo>
                  <a:lnTo>
                    <a:pt x="0" y="0"/>
                  </a:lnTo>
                  <a:lnTo>
                    <a:pt x="0" y="94463"/>
                  </a:lnTo>
                  <a:lnTo>
                    <a:pt x="17409" y="78719"/>
                  </a:lnTo>
                  <a:lnTo>
                    <a:pt x="34817" y="94463"/>
                  </a:lnTo>
                  <a:lnTo>
                    <a:pt x="34817" y="0"/>
                  </a:lnTo>
                  <a:close/>
                </a:path>
              </a:pathLst>
            </a:custGeom>
            <a:solidFill>
              <a:srgbClr val="EF53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876438" y="5003874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41570" y="0"/>
                  </a:moveTo>
                  <a:lnTo>
                    <a:pt x="1950" y="0"/>
                  </a:lnTo>
                  <a:lnTo>
                    <a:pt x="0" y="1764"/>
                  </a:lnTo>
                  <a:lnTo>
                    <a:pt x="0" y="99989"/>
                  </a:lnTo>
                  <a:lnTo>
                    <a:pt x="1062" y="101429"/>
                  </a:lnTo>
                  <a:lnTo>
                    <a:pt x="4309" y="102657"/>
                  </a:lnTo>
                  <a:lnTo>
                    <a:pt x="6181" y="102311"/>
                  </a:lnTo>
                  <a:lnTo>
                    <a:pt x="21012" y="88898"/>
                  </a:lnTo>
                  <a:lnTo>
                    <a:pt x="8704" y="88898"/>
                  </a:lnTo>
                  <a:lnTo>
                    <a:pt x="8704" y="7871"/>
                  </a:lnTo>
                  <a:lnTo>
                    <a:pt x="43521" y="7871"/>
                  </a:lnTo>
                  <a:lnTo>
                    <a:pt x="43521" y="1764"/>
                  </a:lnTo>
                  <a:lnTo>
                    <a:pt x="41570" y="0"/>
                  </a:lnTo>
                  <a:close/>
                </a:path>
                <a:path w="43814" h="102870">
                  <a:moveTo>
                    <a:pt x="34068" y="88221"/>
                  </a:moveTo>
                  <a:lnTo>
                    <a:pt x="21761" y="88221"/>
                  </a:lnTo>
                  <a:lnTo>
                    <a:pt x="36923" y="101934"/>
                  </a:lnTo>
                  <a:lnTo>
                    <a:pt x="38037" y="102335"/>
                  </a:lnTo>
                  <a:lnTo>
                    <a:pt x="39726" y="102335"/>
                  </a:lnTo>
                  <a:lnTo>
                    <a:pt x="40300" y="102241"/>
                  </a:lnTo>
                  <a:lnTo>
                    <a:pt x="42459" y="101429"/>
                  </a:lnTo>
                  <a:lnTo>
                    <a:pt x="43521" y="99989"/>
                  </a:lnTo>
                  <a:lnTo>
                    <a:pt x="43521" y="88898"/>
                  </a:lnTo>
                  <a:lnTo>
                    <a:pt x="34817" y="88898"/>
                  </a:lnTo>
                  <a:lnTo>
                    <a:pt x="34068" y="88221"/>
                  </a:lnTo>
                  <a:close/>
                </a:path>
                <a:path w="43814" h="102870">
                  <a:moveTo>
                    <a:pt x="22875" y="78719"/>
                  </a:moveTo>
                  <a:lnTo>
                    <a:pt x="20646" y="78719"/>
                  </a:lnTo>
                  <a:lnTo>
                    <a:pt x="19532" y="79105"/>
                  </a:lnTo>
                  <a:lnTo>
                    <a:pt x="8704" y="88898"/>
                  </a:lnTo>
                  <a:lnTo>
                    <a:pt x="21012" y="88898"/>
                  </a:lnTo>
                  <a:lnTo>
                    <a:pt x="21761" y="88221"/>
                  </a:lnTo>
                  <a:lnTo>
                    <a:pt x="34068" y="88221"/>
                  </a:lnTo>
                  <a:lnTo>
                    <a:pt x="23989" y="79105"/>
                  </a:lnTo>
                  <a:lnTo>
                    <a:pt x="22875" y="78719"/>
                  </a:lnTo>
                  <a:close/>
                </a:path>
                <a:path w="43814" h="102870">
                  <a:moveTo>
                    <a:pt x="43521" y="7871"/>
                  </a:moveTo>
                  <a:lnTo>
                    <a:pt x="34817" y="7871"/>
                  </a:lnTo>
                  <a:lnTo>
                    <a:pt x="34817" y="88898"/>
                  </a:lnTo>
                  <a:lnTo>
                    <a:pt x="43521" y="88898"/>
                  </a:lnTo>
                  <a:lnTo>
                    <a:pt x="43521" y="7871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66432" y="4993624"/>
              <a:ext cx="419437" cy="40582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43953" y="8576039"/>
              <a:ext cx="516373" cy="44265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56994" y="8527500"/>
              <a:ext cx="516373" cy="44265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0454604" y="7605863"/>
              <a:ext cx="774700" cy="392430"/>
            </a:xfrm>
            <a:custGeom>
              <a:avLst/>
              <a:gdLst/>
              <a:ahLst/>
              <a:cxnLst/>
              <a:rect l="l" t="t" r="r" b="b"/>
              <a:pathLst>
                <a:path w="774700" h="392429">
                  <a:moveTo>
                    <a:pt x="743479" y="0"/>
                  </a:moveTo>
                  <a:lnTo>
                    <a:pt x="30632" y="0"/>
                  </a:lnTo>
                  <a:lnTo>
                    <a:pt x="18708" y="2407"/>
                  </a:lnTo>
                  <a:lnTo>
                    <a:pt x="8972" y="8972"/>
                  </a:lnTo>
                  <a:lnTo>
                    <a:pt x="2407" y="18709"/>
                  </a:lnTo>
                  <a:lnTo>
                    <a:pt x="0" y="30633"/>
                  </a:lnTo>
                  <a:lnTo>
                    <a:pt x="0" y="361440"/>
                  </a:lnTo>
                  <a:lnTo>
                    <a:pt x="2407" y="373364"/>
                  </a:lnTo>
                  <a:lnTo>
                    <a:pt x="8972" y="383101"/>
                  </a:lnTo>
                  <a:lnTo>
                    <a:pt x="18708" y="389665"/>
                  </a:lnTo>
                  <a:lnTo>
                    <a:pt x="30632" y="392073"/>
                  </a:lnTo>
                  <a:lnTo>
                    <a:pt x="743479" y="392073"/>
                  </a:lnTo>
                  <a:lnTo>
                    <a:pt x="755403" y="389665"/>
                  </a:lnTo>
                  <a:lnTo>
                    <a:pt x="765139" y="383101"/>
                  </a:lnTo>
                  <a:lnTo>
                    <a:pt x="771704" y="373364"/>
                  </a:lnTo>
                  <a:lnTo>
                    <a:pt x="774111" y="361440"/>
                  </a:lnTo>
                  <a:lnTo>
                    <a:pt x="774111" y="30633"/>
                  </a:lnTo>
                  <a:lnTo>
                    <a:pt x="771704" y="18709"/>
                  </a:lnTo>
                  <a:lnTo>
                    <a:pt x="765139" y="8972"/>
                  </a:lnTo>
                  <a:lnTo>
                    <a:pt x="755403" y="2407"/>
                  </a:lnTo>
                  <a:lnTo>
                    <a:pt x="743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0454604" y="7605863"/>
              <a:ext cx="774700" cy="392430"/>
            </a:xfrm>
            <a:custGeom>
              <a:avLst/>
              <a:gdLst/>
              <a:ahLst/>
              <a:cxnLst/>
              <a:rect l="l" t="t" r="r" b="b"/>
              <a:pathLst>
                <a:path w="774700" h="392429">
                  <a:moveTo>
                    <a:pt x="0" y="30632"/>
                  </a:moveTo>
                  <a:lnTo>
                    <a:pt x="2407" y="18709"/>
                  </a:lnTo>
                  <a:lnTo>
                    <a:pt x="8972" y="8972"/>
                  </a:lnTo>
                  <a:lnTo>
                    <a:pt x="18709" y="2407"/>
                  </a:lnTo>
                  <a:lnTo>
                    <a:pt x="30632" y="0"/>
                  </a:lnTo>
                  <a:lnTo>
                    <a:pt x="743479" y="0"/>
                  </a:lnTo>
                  <a:lnTo>
                    <a:pt x="755402" y="2407"/>
                  </a:lnTo>
                  <a:lnTo>
                    <a:pt x="765139" y="8972"/>
                  </a:lnTo>
                  <a:lnTo>
                    <a:pt x="771704" y="18709"/>
                  </a:lnTo>
                  <a:lnTo>
                    <a:pt x="774112" y="30632"/>
                  </a:lnTo>
                  <a:lnTo>
                    <a:pt x="774112" y="361440"/>
                  </a:lnTo>
                  <a:lnTo>
                    <a:pt x="771704" y="373363"/>
                  </a:lnTo>
                  <a:lnTo>
                    <a:pt x="765139" y="383100"/>
                  </a:lnTo>
                  <a:lnTo>
                    <a:pt x="755402" y="389665"/>
                  </a:lnTo>
                  <a:lnTo>
                    <a:pt x="743479" y="392073"/>
                  </a:lnTo>
                  <a:lnTo>
                    <a:pt x="30632" y="392073"/>
                  </a:lnTo>
                  <a:lnTo>
                    <a:pt x="18709" y="389665"/>
                  </a:lnTo>
                  <a:lnTo>
                    <a:pt x="8972" y="383100"/>
                  </a:lnTo>
                  <a:lnTo>
                    <a:pt x="2407" y="373363"/>
                  </a:lnTo>
                  <a:lnTo>
                    <a:pt x="0" y="361440"/>
                  </a:lnTo>
                  <a:lnTo>
                    <a:pt x="0" y="30632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8" name="object 88"/>
          <p:cNvGrpSpPr/>
          <p:nvPr/>
        </p:nvGrpSpPr>
        <p:grpSpPr>
          <a:xfrm>
            <a:off x="15806725" y="3213865"/>
            <a:ext cx="502920" cy="468630"/>
            <a:chOff x="15806725" y="3213865"/>
            <a:chExt cx="502920" cy="468630"/>
          </a:xfrm>
        </p:grpSpPr>
        <p:sp>
          <p:nvSpPr>
            <p:cNvPr id="89" name="object 89"/>
            <p:cNvSpPr/>
            <p:nvPr/>
          </p:nvSpPr>
          <p:spPr>
            <a:xfrm>
              <a:off x="16030168" y="3250462"/>
              <a:ext cx="55880" cy="432434"/>
            </a:xfrm>
            <a:custGeom>
              <a:avLst/>
              <a:gdLst/>
              <a:ahLst/>
              <a:cxnLst/>
              <a:rect l="l" t="t" r="r" b="b"/>
              <a:pathLst>
                <a:path w="55880" h="432435">
                  <a:moveTo>
                    <a:pt x="54076" y="0"/>
                  </a:moveTo>
                  <a:lnTo>
                    <a:pt x="1790" y="0"/>
                  </a:lnTo>
                  <a:lnTo>
                    <a:pt x="0" y="1639"/>
                  </a:lnTo>
                  <a:lnTo>
                    <a:pt x="0" y="430187"/>
                  </a:lnTo>
                  <a:lnTo>
                    <a:pt x="1790" y="431826"/>
                  </a:lnTo>
                  <a:lnTo>
                    <a:pt x="6197" y="431826"/>
                  </a:lnTo>
                  <a:lnTo>
                    <a:pt x="7975" y="430187"/>
                  </a:lnTo>
                  <a:lnTo>
                    <a:pt x="7975" y="7319"/>
                  </a:lnTo>
                  <a:lnTo>
                    <a:pt x="47878" y="7319"/>
                  </a:lnTo>
                  <a:lnTo>
                    <a:pt x="47878" y="430187"/>
                  </a:lnTo>
                  <a:lnTo>
                    <a:pt x="49669" y="431826"/>
                  </a:lnTo>
                  <a:lnTo>
                    <a:pt x="51866" y="431826"/>
                  </a:lnTo>
                  <a:lnTo>
                    <a:pt x="54076" y="431826"/>
                  </a:lnTo>
                  <a:lnTo>
                    <a:pt x="55867" y="430187"/>
                  </a:lnTo>
                  <a:lnTo>
                    <a:pt x="55867" y="1639"/>
                  </a:lnTo>
                  <a:lnTo>
                    <a:pt x="54076" y="0"/>
                  </a:lnTo>
                  <a:close/>
                </a:path>
              </a:pathLst>
            </a:custGeom>
            <a:solidFill>
              <a:srgbClr val="2632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806725" y="3360248"/>
              <a:ext cx="215468" cy="8050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94011" y="3287057"/>
              <a:ext cx="175564" cy="8051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94011" y="3433438"/>
              <a:ext cx="215468" cy="8051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5830665" y="3213874"/>
              <a:ext cx="455295" cy="358775"/>
            </a:xfrm>
            <a:custGeom>
              <a:avLst/>
              <a:gdLst/>
              <a:ahLst/>
              <a:cxnLst/>
              <a:rect l="l" t="t" r="r" b="b"/>
              <a:pathLst>
                <a:path w="455294" h="358775">
                  <a:moveTo>
                    <a:pt x="23939" y="352958"/>
                  </a:moveTo>
                  <a:lnTo>
                    <a:pt x="22148" y="351320"/>
                  </a:lnTo>
                  <a:lnTo>
                    <a:pt x="1790" y="351320"/>
                  </a:lnTo>
                  <a:lnTo>
                    <a:pt x="0" y="352958"/>
                  </a:lnTo>
                  <a:lnTo>
                    <a:pt x="0" y="356997"/>
                  </a:lnTo>
                  <a:lnTo>
                    <a:pt x="1790" y="358635"/>
                  </a:lnTo>
                  <a:lnTo>
                    <a:pt x="19951" y="358635"/>
                  </a:lnTo>
                  <a:lnTo>
                    <a:pt x="22148" y="358635"/>
                  </a:lnTo>
                  <a:lnTo>
                    <a:pt x="23939" y="356997"/>
                  </a:lnTo>
                  <a:lnTo>
                    <a:pt x="23939" y="352958"/>
                  </a:lnTo>
                  <a:close/>
                </a:path>
                <a:path w="455294" h="358775">
                  <a:moveTo>
                    <a:pt x="79794" y="30911"/>
                  </a:moveTo>
                  <a:lnTo>
                    <a:pt x="78016" y="29273"/>
                  </a:lnTo>
                  <a:lnTo>
                    <a:pt x="63842" y="29273"/>
                  </a:lnTo>
                  <a:lnTo>
                    <a:pt x="63842" y="16268"/>
                  </a:lnTo>
                  <a:lnTo>
                    <a:pt x="62052" y="14630"/>
                  </a:lnTo>
                  <a:lnTo>
                    <a:pt x="57645" y="14630"/>
                  </a:lnTo>
                  <a:lnTo>
                    <a:pt x="55854" y="16268"/>
                  </a:lnTo>
                  <a:lnTo>
                    <a:pt x="55854" y="29273"/>
                  </a:lnTo>
                  <a:lnTo>
                    <a:pt x="41681" y="29273"/>
                  </a:lnTo>
                  <a:lnTo>
                    <a:pt x="39903" y="30911"/>
                  </a:lnTo>
                  <a:lnTo>
                    <a:pt x="39903" y="34950"/>
                  </a:lnTo>
                  <a:lnTo>
                    <a:pt x="41681" y="36588"/>
                  </a:lnTo>
                  <a:lnTo>
                    <a:pt x="55854" y="36588"/>
                  </a:lnTo>
                  <a:lnTo>
                    <a:pt x="55854" y="49593"/>
                  </a:lnTo>
                  <a:lnTo>
                    <a:pt x="57645" y="51231"/>
                  </a:lnTo>
                  <a:lnTo>
                    <a:pt x="59842" y="51231"/>
                  </a:lnTo>
                  <a:lnTo>
                    <a:pt x="62052" y="51231"/>
                  </a:lnTo>
                  <a:lnTo>
                    <a:pt x="63842" y="49593"/>
                  </a:lnTo>
                  <a:lnTo>
                    <a:pt x="63842" y="36588"/>
                  </a:lnTo>
                  <a:lnTo>
                    <a:pt x="75806" y="36588"/>
                  </a:lnTo>
                  <a:lnTo>
                    <a:pt x="78016" y="36588"/>
                  </a:lnTo>
                  <a:lnTo>
                    <a:pt x="79794" y="34950"/>
                  </a:lnTo>
                  <a:lnTo>
                    <a:pt x="79794" y="30911"/>
                  </a:lnTo>
                  <a:close/>
                </a:path>
                <a:path w="455294" h="358775">
                  <a:moveTo>
                    <a:pt x="127685" y="67513"/>
                  </a:moveTo>
                  <a:lnTo>
                    <a:pt x="125895" y="65874"/>
                  </a:lnTo>
                  <a:lnTo>
                    <a:pt x="111721" y="65874"/>
                  </a:lnTo>
                  <a:lnTo>
                    <a:pt x="111721" y="52870"/>
                  </a:lnTo>
                  <a:lnTo>
                    <a:pt x="109931" y="51231"/>
                  </a:lnTo>
                  <a:lnTo>
                    <a:pt x="105524" y="51231"/>
                  </a:lnTo>
                  <a:lnTo>
                    <a:pt x="103746" y="52870"/>
                  </a:lnTo>
                  <a:lnTo>
                    <a:pt x="103746" y="65874"/>
                  </a:lnTo>
                  <a:lnTo>
                    <a:pt x="89560" y="65874"/>
                  </a:lnTo>
                  <a:lnTo>
                    <a:pt x="87782" y="67513"/>
                  </a:lnTo>
                  <a:lnTo>
                    <a:pt x="87782" y="71551"/>
                  </a:lnTo>
                  <a:lnTo>
                    <a:pt x="89560" y="73190"/>
                  </a:lnTo>
                  <a:lnTo>
                    <a:pt x="103746" y="73190"/>
                  </a:lnTo>
                  <a:lnTo>
                    <a:pt x="103746" y="86182"/>
                  </a:lnTo>
                  <a:lnTo>
                    <a:pt x="105524" y="87833"/>
                  </a:lnTo>
                  <a:lnTo>
                    <a:pt x="107734" y="87833"/>
                  </a:lnTo>
                  <a:lnTo>
                    <a:pt x="109931" y="87833"/>
                  </a:lnTo>
                  <a:lnTo>
                    <a:pt x="111721" y="86182"/>
                  </a:lnTo>
                  <a:lnTo>
                    <a:pt x="111721" y="73190"/>
                  </a:lnTo>
                  <a:lnTo>
                    <a:pt x="123685" y="73190"/>
                  </a:lnTo>
                  <a:lnTo>
                    <a:pt x="125895" y="73190"/>
                  </a:lnTo>
                  <a:lnTo>
                    <a:pt x="127685" y="71551"/>
                  </a:lnTo>
                  <a:lnTo>
                    <a:pt x="127685" y="67513"/>
                  </a:lnTo>
                  <a:close/>
                </a:path>
                <a:path w="455294" h="358775">
                  <a:moveTo>
                    <a:pt x="131673" y="352958"/>
                  </a:moveTo>
                  <a:lnTo>
                    <a:pt x="129882" y="351320"/>
                  </a:lnTo>
                  <a:lnTo>
                    <a:pt x="33705" y="351320"/>
                  </a:lnTo>
                  <a:lnTo>
                    <a:pt x="31915" y="352958"/>
                  </a:lnTo>
                  <a:lnTo>
                    <a:pt x="31915" y="356997"/>
                  </a:lnTo>
                  <a:lnTo>
                    <a:pt x="33705" y="358635"/>
                  </a:lnTo>
                  <a:lnTo>
                    <a:pt x="127685" y="358635"/>
                  </a:lnTo>
                  <a:lnTo>
                    <a:pt x="129882" y="358635"/>
                  </a:lnTo>
                  <a:lnTo>
                    <a:pt x="131673" y="356997"/>
                  </a:lnTo>
                  <a:lnTo>
                    <a:pt x="131673" y="352958"/>
                  </a:lnTo>
                  <a:close/>
                </a:path>
                <a:path w="455294" h="358775">
                  <a:moveTo>
                    <a:pt x="267335" y="4927"/>
                  </a:moveTo>
                  <a:lnTo>
                    <a:pt x="261962" y="0"/>
                  </a:lnTo>
                  <a:lnTo>
                    <a:pt x="259359" y="0"/>
                  </a:lnTo>
                  <a:lnTo>
                    <a:pt x="259359" y="8966"/>
                  </a:lnTo>
                  <a:lnTo>
                    <a:pt x="259359" y="34950"/>
                  </a:lnTo>
                  <a:lnTo>
                    <a:pt x="257556" y="36588"/>
                  </a:lnTo>
                  <a:lnTo>
                    <a:pt x="197307" y="36588"/>
                  </a:lnTo>
                  <a:lnTo>
                    <a:pt x="195516" y="34950"/>
                  </a:lnTo>
                  <a:lnTo>
                    <a:pt x="195516" y="8966"/>
                  </a:lnTo>
                  <a:lnTo>
                    <a:pt x="197307" y="7315"/>
                  </a:lnTo>
                  <a:lnTo>
                    <a:pt x="257556" y="7315"/>
                  </a:lnTo>
                  <a:lnTo>
                    <a:pt x="259359" y="8966"/>
                  </a:lnTo>
                  <a:lnTo>
                    <a:pt x="259359" y="0"/>
                  </a:lnTo>
                  <a:lnTo>
                    <a:pt x="192900" y="0"/>
                  </a:lnTo>
                  <a:lnTo>
                    <a:pt x="187528" y="4927"/>
                  </a:lnTo>
                  <a:lnTo>
                    <a:pt x="187528" y="38989"/>
                  </a:lnTo>
                  <a:lnTo>
                    <a:pt x="192900" y="43916"/>
                  </a:lnTo>
                  <a:lnTo>
                    <a:pt x="261962" y="43916"/>
                  </a:lnTo>
                  <a:lnTo>
                    <a:pt x="267335" y="38989"/>
                  </a:lnTo>
                  <a:lnTo>
                    <a:pt x="267335" y="36588"/>
                  </a:lnTo>
                  <a:lnTo>
                    <a:pt x="267335" y="7315"/>
                  </a:lnTo>
                  <a:lnTo>
                    <a:pt x="267335" y="4927"/>
                  </a:lnTo>
                  <a:close/>
                </a:path>
                <a:path w="455294" h="358775">
                  <a:moveTo>
                    <a:pt x="422948" y="352958"/>
                  </a:moveTo>
                  <a:lnTo>
                    <a:pt x="421170" y="351320"/>
                  </a:lnTo>
                  <a:lnTo>
                    <a:pt x="324993" y="351320"/>
                  </a:lnTo>
                  <a:lnTo>
                    <a:pt x="323202" y="352958"/>
                  </a:lnTo>
                  <a:lnTo>
                    <a:pt x="323202" y="356997"/>
                  </a:lnTo>
                  <a:lnTo>
                    <a:pt x="324993" y="358635"/>
                  </a:lnTo>
                  <a:lnTo>
                    <a:pt x="418960" y="358635"/>
                  </a:lnTo>
                  <a:lnTo>
                    <a:pt x="421170" y="358635"/>
                  </a:lnTo>
                  <a:lnTo>
                    <a:pt x="422948" y="356997"/>
                  </a:lnTo>
                  <a:lnTo>
                    <a:pt x="422948" y="352958"/>
                  </a:lnTo>
                  <a:close/>
                </a:path>
                <a:path w="455294" h="358775">
                  <a:moveTo>
                    <a:pt x="454875" y="352958"/>
                  </a:moveTo>
                  <a:lnTo>
                    <a:pt x="453085" y="351320"/>
                  </a:lnTo>
                  <a:lnTo>
                    <a:pt x="432727" y="351320"/>
                  </a:lnTo>
                  <a:lnTo>
                    <a:pt x="430936" y="352958"/>
                  </a:lnTo>
                  <a:lnTo>
                    <a:pt x="430936" y="356997"/>
                  </a:lnTo>
                  <a:lnTo>
                    <a:pt x="432727" y="358635"/>
                  </a:lnTo>
                  <a:lnTo>
                    <a:pt x="450888" y="358635"/>
                  </a:lnTo>
                  <a:lnTo>
                    <a:pt x="453085" y="358635"/>
                  </a:lnTo>
                  <a:lnTo>
                    <a:pt x="454875" y="356997"/>
                  </a:lnTo>
                  <a:lnTo>
                    <a:pt x="454875" y="352958"/>
                  </a:lnTo>
                  <a:close/>
                </a:path>
              </a:pathLst>
            </a:custGeom>
            <a:solidFill>
              <a:srgbClr val="26323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/>
          <p:cNvSpPr txBox="1"/>
          <p:nvPr/>
        </p:nvSpPr>
        <p:spPr>
          <a:xfrm>
            <a:off x="10640841" y="7682484"/>
            <a:ext cx="4013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40444D"/>
                </a:solidFill>
                <a:latin typeface="Microsoft Sans Serif"/>
                <a:cs typeface="Microsoft Sans Serif"/>
              </a:rPr>
              <a:t>Н</a:t>
            </a:r>
            <a:r>
              <a:rPr dirty="0" sz="1400">
                <a:solidFill>
                  <a:srgbClr val="40444D"/>
                </a:solidFill>
                <a:latin typeface="Microsoft Sans Serif"/>
                <a:cs typeface="Microsoft Sans Serif"/>
              </a:rPr>
              <a:t>И</a:t>
            </a:r>
            <a:r>
              <a:rPr dirty="0" sz="1400">
                <a:solidFill>
                  <a:srgbClr val="40444D"/>
                </a:solidFill>
                <a:latin typeface="Microsoft Sans Serif"/>
                <a:cs typeface="Microsoft Sans Serif"/>
              </a:rPr>
              <a:t>Р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10654520" y="4995330"/>
            <a:ext cx="374650" cy="488315"/>
            <a:chOff x="10654520" y="4995330"/>
            <a:chExt cx="374650" cy="488315"/>
          </a:xfrm>
        </p:grpSpPr>
        <p:sp>
          <p:nvSpPr>
            <p:cNvPr id="96" name="object 96"/>
            <p:cNvSpPr/>
            <p:nvPr/>
          </p:nvSpPr>
          <p:spPr>
            <a:xfrm>
              <a:off x="10815548" y="5038624"/>
              <a:ext cx="52705" cy="47625"/>
            </a:xfrm>
            <a:custGeom>
              <a:avLst/>
              <a:gdLst/>
              <a:ahLst/>
              <a:cxnLst/>
              <a:rect l="l" t="t" r="r" b="b"/>
              <a:pathLst>
                <a:path w="52704" h="47625">
                  <a:moveTo>
                    <a:pt x="26112" y="0"/>
                  </a:moveTo>
                  <a:lnTo>
                    <a:pt x="15948" y="1855"/>
                  </a:lnTo>
                  <a:lnTo>
                    <a:pt x="7647" y="6916"/>
                  </a:lnTo>
                  <a:lnTo>
                    <a:pt x="2051" y="14423"/>
                  </a:lnTo>
                  <a:lnTo>
                    <a:pt x="0" y="23615"/>
                  </a:lnTo>
                  <a:lnTo>
                    <a:pt x="2051" y="32808"/>
                  </a:lnTo>
                  <a:lnTo>
                    <a:pt x="7647" y="40315"/>
                  </a:lnTo>
                  <a:lnTo>
                    <a:pt x="15948" y="45376"/>
                  </a:lnTo>
                  <a:lnTo>
                    <a:pt x="26112" y="47232"/>
                  </a:lnTo>
                  <a:lnTo>
                    <a:pt x="36276" y="45376"/>
                  </a:lnTo>
                  <a:lnTo>
                    <a:pt x="44576" y="40315"/>
                  </a:lnTo>
                  <a:lnTo>
                    <a:pt x="50172" y="32808"/>
                  </a:lnTo>
                  <a:lnTo>
                    <a:pt x="52224" y="23615"/>
                  </a:lnTo>
                  <a:lnTo>
                    <a:pt x="50172" y="14423"/>
                  </a:lnTo>
                  <a:lnTo>
                    <a:pt x="44576" y="6916"/>
                  </a:lnTo>
                  <a:lnTo>
                    <a:pt x="36276" y="1855"/>
                  </a:lnTo>
                  <a:lnTo>
                    <a:pt x="26112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0811192" y="5034698"/>
              <a:ext cx="60960" cy="196850"/>
            </a:xfrm>
            <a:custGeom>
              <a:avLst/>
              <a:gdLst/>
              <a:ahLst/>
              <a:cxnLst/>
              <a:rect l="l" t="t" r="r" b="b"/>
              <a:pathLst>
                <a:path w="60959" h="196850">
                  <a:moveTo>
                    <a:pt x="21755" y="72605"/>
                  </a:moveTo>
                  <a:lnTo>
                    <a:pt x="19812" y="70840"/>
                  </a:lnTo>
                  <a:lnTo>
                    <a:pt x="17411" y="70840"/>
                  </a:lnTo>
                  <a:lnTo>
                    <a:pt x="14998" y="70840"/>
                  </a:lnTo>
                  <a:lnTo>
                    <a:pt x="13055" y="72605"/>
                  </a:lnTo>
                  <a:lnTo>
                    <a:pt x="13055" y="135991"/>
                  </a:lnTo>
                  <a:lnTo>
                    <a:pt x="14998" y="137756"/>
                  </a:lnTo>
                  <a:lnTo>
                    <a:pt x="19812" y="137756"/>
                  </a:lnTo>
                  <a:lnTo>
                    <a:pt x="21755" y="135991"/>
                  </a:lnTo>
                  <a:lnTo>
                    <a:pt x="21755" y="72605"/>
                  </a:lnTo>
                  <a:close/>
                </a:path>
                <a:path w="60959" h="196850">
                  <a:moveTo>
                    <a:pt x="47866" y="72605"/>
                  </a:moveTo>
                  <a:lnTo>
                    <a:pt x="45923" y="70840"/>
                  </a:lnTo>
                  <a:lnTo>
                    <a:pt x="43522" y="70840"/>
                  </a:lnTo>
                  <a:lnTo>
                    <a:pt x="41122" y="70840"/>
                  </a:lnTo>
                  <a:lnTo>
                    <a:pt x="39166" y="72605"/>
                  </a:lnTo>
                  <a:lnTo>
                    <a:pt x="39166" y="195033"/>
                  </a:lnTo>
                  <a:lnTo>
                    <a:pt x="41122" y="196799"/>
                  </a:lnTo>
                  <a:lnTo>
                    <a:pt x="45923" y="196799"/>
                  </a:lnTo>
                  <a:lnTo>
                    <a:pt x="47866" y="195033"/>
                  </a:lnTo>
                  <a:lnTo>
                    <a:pt x="47866" y="72605"/>
                  </a:lnTo>
                  <a:close/>
                </a:path>
                <a:path w="60959" h="196850">
                  <a:moveTo>
                    <a:pt x="60921" y="27546"/>
                  </a:moveTo>
                  <a:lnTo>
                    <a:pt x="58534" y="16840"/>
                  </a:lnTo>
                  <a:lnTo>
                    <a:pt x="52222" y="8394"/>
                  </a:lnTo>
                  <a:lnTo>
                    <a:pt x="52222" y="27546"/>
                  </a:lnTo>
                  <a:lnTo>
                    <a:pt x="50507" y="35204"/>
                  </a:lnTo>
                  <a:lnTo>
                    <a:pt x="45847" y="41452"/>
                  </a:lnTo>
                  <a:lnTo>
                    <a:pt x="38925" y="45681"/>
                  </a:lnTo>
                  <a:lnTo>
                    <a:pt x="30467" y="47231"/>
                  </a:lnTo>
                  <a:lnTo>
                    <a:pt x="21996" y="45681"/>
                  </a:lnTo>
                  <a:lnTo>
                    <a:pt x="15074" y="41452"/>
                  </a:lnTo>
                  <a:lnTo>
                    <a:pt x="10414" y="35204"/>
                  </a:lnTo>
                  <a:lnTo>
                    <a:pt x="8699" y="27546"/>
                  </a:lnTo>
                  <a:lnTo>
                    <a:pt x="10414" y="19900"/>
                  </a:lnTo>
                  <a:lnTo>
                    <a:pt x="15074" y="13639"/>
                  </a:lnTo>
                  <a:lnTo>
                    <a:pt x="21996" y="9423"/>
                  </a:lnTo>
                  <a:lnTo>
                    <a:pt x="30467" y="7874"/>
                  </a:lnTo>
                  <a:lnTo>
                    <a:pt x="38925" y="9423"/>
                  </a:lnTo>
                  <a:lnTo>
                    <a:pt x="45847" y="13639"/>
                  </a:lnTo>
                  <a:lnTo>
                    <a:pt x="50507" y="19900"/>
                  </a:lnTo>
                  <a:lnTo>
                    <a:pt x="52222" y="27546"/>
                  </a:lnTo>
                  <a:lnTo>
                    <a:pt x="52222" y="8394"/>
                  </a:lnTo>
                  <a:lnTo>
                    <a:pt x="51993" y="8077"/>
                  </a:lnTo>
                  <a:lnTo>
                    <a:pt x="51650" y="7874"/>
                  </a:lnTo>
                  <a:lnTo>
                    <a:pt x="42303" y="2171"/>
                  </a:lnTo>
                  <a:lnTo>
                    <a:pt x="30467" y="0"/>
                  </a:lnTo>
                  <a:lnTo>
                    <a:pt x="18618" y="2171"/>
                  </a:lnTo>
                  <a:lnTo>
                    <a:pt x="8928" y="8077"/>
                  </a:lnTo>
                  <a:lnTo>
                    <a:pt x="2400" y="16840"/>
                  </a:lnTo>
                  <a:lnTo>
                    <a:pt x="0" y="27546"/>
                  </a:lnTo>
                  <a:lnTo>
                    <a:pt x="2400" y="38265"/>
                  </a:lnTo>
                  <a:lnTo>
                    <a:pt x="8928" y="47028"/>
                  </a:lnTo>
                  <a:lnTo>
                    <a:pt x="18618" y="52933"/>
                  </a:lnTo>
                  <a:lnTo>
                    <a:pt x="30467" y="55105"/>
                  </a:lnTo>
                  <a:lnTo>
                    <a:pt x="42303" y="52933"/>
                  </a:lnTo>
                  <a:lnTo>
                    <a:pt x="51650" y="47231"/>
                  </a:lnTo>
                  <a:lnTo>
                    <a:pt x="51993" y="47028"/>
                  </a:lnTo>
                  <a:lnTo>
                    <a:pt x="58534" y="38265"/>
                  </a:lnTo>
                  <a:lnTo>
                    <a:pt x="60921" y="27546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0919999" y="5106763"/>
              <a:ext cx="104775" cy="31750"/>
            </a:xfrm>
            <a:custGeom>
              <a:avLst/>
              <a:gdLst/>
              <a:ahLst/>
              <a:cxnLst/>
              <a:rect l="l" t="t" r="r" b="b"/>
              <a:pathLst>
                <a:path w="104775" h="31750">
                  <a:moveTo>
                    <a:pt x="104450" y="0"/>
                  </a:moveTo>
                  <a:lnTo>
                    <a:pt x="0" y="0"/>
                  </a:lnTo>
                  <a:lnTo>
                    <a:pt x="0" y="31487"/>
                  </a:lnTo>
                  <a:lnTo>
                    <a:pt x="104450" y="31487"/>
                  </a:lnTo>
                  <a:lnTo>
                    <a:pt x="104450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0915646" y="5102828"/>
              <a:ext cx="113664" cy="39370"/>
            </a:xfrm>
            <a:custGeom>
              <a:avLst/>
              <a:gdLst/>
              <a:ahLst/>
              <a:cxnLst/>
              <a:rect l="l" t="t" r="r" b="b"/>
              <a:pathLst>
                <a:path w="113665" h="39370">
                  <a:moveTo>
                    <a:pt x="111205" y="0"/>
                  </a:moveTo>
                  <a:lnTo>
                    <a:pt x="1950" y="0"/>
                  </a:lnTo>
                  <a:lnTo>
                    <a:pt x="8" y="1756"/>
                  </a:lnTo>
                  <a:lnTo>
                    <a:pt x="0" y="37597"/>
                  </a:lnTo>
                  <a:lnTo>
                    <a:pt x="1950" y="39361"/>
                  </a:lnTo>
                  <a:lnTo>
                    <a:pt x="111205" y="39361"/>
                  </a:lnTo>
                  <a:lnTo>
                    <a:pt x="113155" y="37597"/>
                  </a:lnTo>
                  <a:lnTo>
                    <a:pt x="113155" y="31488"/>
                  </a:lnTo>
                  <a:lnTo>
                    <a:pt x="8704" y="31488"/>
                  </a:lnTo>
                  <a:lnTo>
                    <a:pt x="8704" y="7872"/>
                  </a:lnTo>
                  <a:lnTo>
                    <a:pt x="113155" y="7872"/>
                  </a:lnTo>
                  <a:lnTo>
                    <a:pt x="113155" y="1756"/>
                  </a:lnTo>
                  <a:lnTo>
                    <a:pt x="111205" y="0"/>
                  </a:lnTo>
                  <a:close/>
                </a:path>
                <a:path w="113665" h="39370">
                  <a:moveTo>
                    <a:pt x="113155" y="7872"/>
                  </a:moveTo>
                  <a:lnTo>
                    <a:pt x="104451" y="7872"/>
                  </a:lnTo>
                  <a:lnTo>
                    <a:pt x="104451" y="31488"/>
                  </a:lnTo>
                  <a:lnTo>
                    <a:pt x="113155" y="31488"/>
                  </a:lnTo>
                  <a:lnTo>
                    <a:pt x="113155" y="7872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0663223" y="5274782"/>
              <a:ext cx="356870" cy="205104"/>
            </a:xfrm>
            <a:custGeom>
              <a:avLst/>
              <a:gdLst/>
              <a:ahLst/>
              <a:cxnLst/>
              <a:rect l="l" t="t" r="r" b="b"/>
              <a:pathLst>
                <a:path w="356870" h="205104">
                  <a:moveTo>
                    <a:pt x="287240" y="78719"/>
                  </a:moveTo>
                  <a:lnTo>
                    <a:pt x="69634" y="78719"/>
                  </a:lnTo>
                  <a:lnTo>
                    <a:pt x="42530" y="83668"/>
                  </a:lnTo>
                  <a:lnTo>
                    <a:pt x="20396" y="97165"/>
                  </a:lnTo>
                  <a:lnTo>
                    <a:pt x="5472" y="117183"/>
                  </a:lnTo>
                  <a:lnTo>
                    <a:pt x="0" y="141695"/>
                  </a:lnTo>
                  <a:lnTo>
                    <a:pt x="5472" y="166206"/>
                  </a:lnTo>
                  <a:lnTo>
                    <a:pt x="20396" y="186224"/>
                  </a:lnTo>
                  <a:lnTo>
                    <a:pt x="42530" y="199721"/>
                  </a:lnTo>
                  <a:lnTo>
                    <a:pt x="69634" y="204670"/>
                  </a:lnTo>
                  <a:lnTo>
                    <a:pt x="287240" y="204670"/>
                  </a:lnTo>
                  <a:lnTo>
                    <a:pt x="314344" y="199721"/>
                  </a:lnTo>
                  <a:lnTo>
                    <a:pt x="336477" y="186224"/>
                  </a:lnTo>
                  <a:lnTo>
                    <a:pt x="351401" y="166206"/>
                  </a:lnTo>
                  <a:lnTo>
                    <a:pt x="356873" y="141695"/>
                  </a:lnTo>
                  <a:lnTo>
                    <a:pt x="351401" y="117183"/>
                  </a:lnTo>
                  <a:lnTo>
                    <a:pt x="336477" y="97165"/>
                  </a:lnTo>
                  <a:lnTo>
                    <a:pt x="314344" y="83668"/>
                  </a:lnTo>
                  <a:lnTo>
                    <a:pt x="287240" y="78719"/>
                  </a:lnTo>
                  <a:close/>
                </a:path>
                <a:path w="356870" h="205104">
                  <a:moveTo>
                    <a:pt x="178437" y="0"/>
                  </a:moveTo>
                  <a:lnTo>
                    <a:pt x="144556" y="6185"/>
                  </a:lnTo>
                  <a:lnTo>
                    <a:pt x="116889" y="23055"/>
                  </a:lnTo>
                  <a:lnTo>
                    <a:pt x="98235" y="48077"/>
                  </a:lnTo>
                  <a:lnTo>
                    <a:pt x="91395" y="78719"/>
                  </a:lnTo>
                  <a:lnTo>
                    <a:pt x="265480" y="78719"/>
                  </a:lnTo>
                  <a:lnTo>
                    <a:pt x="258640" y="48077"/>
                  </a:lnTo>
                  <a:lnTo>
                    <a:pt x="239986" y="23055"/>
                  </a:lnTo>
                  <a:lnTo>
                    <a:pt x="212318" y="6185"/>
                  </a:lnTo>
                  <a:lnTo>
                    <a:pt x="178437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0658869" y="5270855"/>
              <a:ext cx="365760" cy="212725"/>
            </a:xfrm>
            <a:custGeom>
              <a:avLst/>
              <a:gdLst/>
              <a:ahLst/>
              <a:cxnLst/>
              <a:rect l="l" t="t" r="r" b="b"/>
              <a:pathLst>
                <a:path w="365759" h="212725">
                  <a:moveTo>
                    <a:pt x="156679" y="206425"/>
                  </a:moveTo>
                  <a:lnTo>
                    <a:pt x="154724" y="204673"/>
                  </a:lnTo>
                  <a:lnTo>
                    <a:pt x="152323" y="204673"/>
                  </a:lnTo>
                  <a:lnTo>
                    <a:pt x="123812" y="204673"/>
                  </a:lnTo>
                  <a:lnTo>
                    <a:pt x="121856" y="206425"/>
                  </a:lnTo>
                  <a:lnTo>
                    <a:pt x="121856" y="210769"/>
                  </a:lnTo>
                  <a:lnTo>
                    <a:pt x="123812" y="212534"/>
                  </a:lnTo>
                  <a:lnTo>
                    <a:pt x="154724" y="212534"/>
                  </a:lnTo>
                  <a:lnTo>
                    <a:pt x="156679" y="210769"/>
                  </a:lnTo>
                  <a:lnTo>
                    <a:pt x="156679" y="206425"/>
                  </a:lnTo>
                  <a:close/>
                </a:path>
                <a:path w="365759" h="212725">
                  <a:moveTo>
                    <a:pt x="248069" y="82651"/>
                  </a:moveTo>
                  <a:lnTo>
                    <a:pt x="242925" y="59690"/>
                  </a:lnTo>
                  <a:lnTo>
                    <a:pt x="228930" y="40919"/>
                  </a:lnTo>
                  <a:lnTo>
                    <a:pt x="208178" y="28257"/>
                  </a:lnTo>
                  <a:lnTo>
                    <a:pt x="182791" y="23609"/>
                  </a:lnTo>
                  <a:lnTo>
                    <a:pt x="180390" y="23609"/>
                  </a:lnTo>
                  <a:lnTo>
                    <a:pt x="178435" y="25374"/>
                  </a:lnTo>
                  <a:lnTo>
                    <a:pt x="178435" y="29718"/>
                  </a:lnTo>
                  <a:lnTo>
                    <a:pt x="180390" y="31483"/>
                  </a:lnTo>
                  <a:lnTo>
                    <a:pt x="182791" y="31483"/>
                  </a:lnTo>
                  <a:lnTo>
                    <a:pt x="204787" y="35509"/>
                  </a:lnTo>
                  <a:lnTo>
                    <a:pt x="222770" y="46494"/>
                  </a:lnTo>
                  <a:lnTo>
                    <a:pt x="234911" y="62750"/>
                  </a:lnTo>
                  <a:lnTo>
                    <a:pt x="239369" y="82651"/>
                  </a:lnTo>
                  <a:lnTo>
                    <a:pt x="239369" y="84823"/>
                  </a:lnTo>
                  <a:lnTo>
                    <a:pt x="241312" y="86588"/>
                  </a:lnTo>
                  <a:lnTo>
                    <a:pt x="246113" y="86588"/>
                  </a:lnTo>
                  <a:lnTo>
                    <a:pt x="248069" y="84823"/>
                  </a:lnTo>
                  <a:lnTo>
                    <a:pt x="248069" y="82651"/>
                  </a:lnTo>
                  <a:close/>
                </a:path>
                <a:path w="365759" h="212725">
                  <a:moveTo>
                    <a:pt x="365582" y="145630"/>
                  </a:moveTo>
                  <a:lnTo>
                    <a:pt x="359752" y="119608"/>
                  </a:lnTo>
                  <a:lnTo>
                    <a:pt x="343877" y="98336"/>
                  </a:lnTo>
                  <a:lnTo>
                    <a:pt x="320357" y="83985"/>
                  </a:lnTo>
                  <a:lnTo>
                    <a:pt x="291592" y="78714"/>
                  </a:lnTo>
                  <a:lnTo>
                    <a:pt x="274078" y="78714"/>
                  </a:lnTo>
                  <a:lnTo>
                    <a:pt x="265734" y="47955"/>
                  </a:lnTo>
                  <a:lnTo>
                    <a:pt x="245935" y="22948"/>
                  </a:lnTo>
                  <a:lnTo>
                    <a:pt x="217373" y="6146"/>
                  </a:lnTo>
                  <a:lnTo>
                    <a:pt x="182791" y="0"/>
                  </a:lnTo>
                  <a:lnTo>
                    <a:pt x="148196" y="6146"/>
                  </a:lnTo>
                  <a:lnTo>
                    <a:pt x="119646" y="22948"/>
                  </a:lnTo>
                  <a:lnTo>
                    <a:pt x="99834" y="47955"/>
                  </a:lnTo>
                  <a:lnTo>
                    <a:pt x="91503" y="78714"/>
                  </a:lnTo>
                  <a:lnTo>
                    <a:pt x="73990" y="78714"/>
                  </a:lnTo>
                  <a:lnTo>
                    <a:pt x="45212" y="83985"/>
                  </a:lnTo>
                  <a:lnTo>
                    <a:pt x="21691" y="98336"/>
                  </a:lnTo>
                  <a:lnTo>
                    <a:pt x="5816" y="119608"/>
                  </a:lnTo>
                  <a:lnTo>
                    <a:pt x="0" y="145630"/>
                  </a:lnTo>
                  <a:lnTo>
                    <a:pt x="5816" y="171653"/>
                  </a:lnTo>
                  <a:lnTo>
                    <a:pt x="21691" y="192925"/>
                  </a:lnTo>
                  <a:lnTo>
                    <a:pt x="45212" y="207276"/>
                  </a:lnTo>
                  <a:lnTo>
                    <a:pt x="73990" y="212534"/>
                  </a:lnTo>
                  <a:lnTo>
                    <a:pt x="102501" y="212534"/>
                  </a:lnTo>
                  <a:lnTo>
                    <a:pt x="104444" y="210769"/>
                  </a:lnTo>
                  <a:lnTo>
                    <a:pt x="104444" y="206425"/>
                  </a:lnTo>
                  <a:lnTo>
                    <a:pt x="102501" y="204673"/>
                  </a:lnTo>
                  <a:lnTo>
                    <a:pt x="73990" y="204673"/>
                  </a:lnTo>
                  <a:lnTo>
                    <a:pt x="48590" y="200025"/>
                  </a:lnTo>
                  <a:lnTo>
                    <a:pt x="27838" y="187363"/>
                  </a:lnTo>
                  <a:lnTo>
                    <a:pt x="13843" y="168592"/>
                  </a:lnTo>
                  <a:lnTo>
                    <a:pt x="8699" y="145630"/>
                  </a:lnTo>
                  <a:lnTo>
                    <a:pt x="13843" y="122669"/>
                  </a:lnTo>
                  <a:lnTo>
                    <a:pt x="27838" y="103898"/>
                  </a:lnTo>
                  <a:lnTo>
                    <a:pt x="48590" y="91236"/>
                  </a:lnTo>
                  <a:lnTo>
                    <a:pt x="73990" y="86588"/>
                  </a:lnTo>
                  <a:lnTo>
                    <a:pt x="98145" y="86588"/>
                  </a:lnTo>
                  <a:lnTo>
                    <a:pt x="100101" y="84823"/>
                  </a:lnTo>
                  <a:lnTo>
                    <a:pt x="100101" y="82651"/>
                  </a:lnTo>
                  <a:lnTo>
                    <a:pt x="106603" y="53568"/>
                  </a:lnTo>
                  <a:lnTo>
                    <a:pt x="124345" y="29794"/>
                  </a:lnTo>
                  <a:lnTo>
                    <a:pt x="150634" y="13754"/>
                  </a:lnTo>
                  <a:lnTo>
                    <a:pt x="182791" y="7874"/>
                  </a:lnTo>
                  <a:lnTo>
                    <a:pt x="214947" y="13754"/>
                  </a:lnTo>
                  <a:lnTo>
                    <a:pt x="241223" y="29794"/>
                  </a:lnTo>
                  <a:lnTo>
                    <a:pt x="258965" y="53568"/>
                  </a:lnTo>
                  <a:lnTo>
                    <a:pt x="265480" y="82651"/>
                  </a:lnTo>
                  <a:lnTo>
                    <a:pt x="265480" y="84823"/>
                  </a:lnTo>
                  <a:lnTo>
                    <a:pt x="267423" y="86588"/>
                  </a:lnTo>
                  <a:lnTo>
                    <a:pt x="291592" y="86588"/>
                  </a:lnTo>
                  <a:lnTo>
                    <a:pt x="316979" y="91236"/>
                  </a:lnTo>
                  <a:lnTo>
                    <a:pt x="337731" y="103898"/>
                  </a:lnTo>
                  <a:lnTo>
                    <a:pt x="351739" y="122669"/>
                  </a:lnTo>
                  <a:lnTo>
                    <a:pt x="356870" y="145630"/>
                  </a:lnTo>
                  <a:lnTo>
                    <a:pt x="351739" y="168592"/>
                  </a:lnTo>
                  <a:lnTo>
                    <a:pt x="337731" y="187363"/>
                  </a:lnTo>
                  <a:lnTo>
                    <a:pt x="316979" y="200025"/>
                  </a:lnTo>
                  <a:lnTo>
                    <a:pt x="291592" y="204673"/>
                  </a:lnTo>
                  <a:lnTo>
                    <a:pt x="176034" y="204673"/>
                  </a:lnTo>
                  <a:lnTo>
                    <a:pt x="174078" y="206425"/>
                  </a:lnTo>
                  <a:lnTo>
                    <a:pt x="174078" y="210769"/>
                  </a:lnTo>
                  <a:lnTo>
                    <a:pt x="176034" y="212534"/>
                  </a:lnTo>
                  <a:lnTo>
                    <a:pt x="291592" y="212534"/>
                  </a:lnTo>
                  <a:lnTo>
                    <a:pt x="320357" y="207276"/>
                  </a:lnTo>
                  <a:lnTo>
                    <a:pt x="343877" y="192925"/>
                  </a:lnTo>
                  <a:lnTo>
                    <a:pt x="359752" y="171653"/>
                  </a:lnTo>
                  <a:lnTo>
                    <a:pt x="365582" y="145630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0924099" y="5295690"/>
              <a:ext cx="100965" cy="31750"/>
            </a:xfrm>
            <a:custGeom>
              <a:avLst/>
              <a:gdLst/>
              <a:ahLst/>
              <a:cxnLst/>
              <a:rect l="l" t="t" r="r" b="b"/>
              <a:pathLst>
                <a:path w="100965" h="31750">
                  <a:moveTo>
                    <a:pt x="100350" y="0"/>
                  </a:moveTo>
                  <a:lnTo>
                    <a:pt x="0" y="0"/>
                  </a:lnTo>
                  <a:lnTo>
                    <a:pt x="17800" y="31487"/>
                  </a:lnTo>
                  <a:lnTo>
                    <a:pt x="100350" y="31487"/>
                  </a:lnTo>
                  <a:lnTo>
                    <a:pt x="100350" y="0"/>
                  </a:lnTo>
                  <a:close/>
                </a:path>
              </a:pathLst>
            </a:custGeom>
            <a:solidFill>
              <a:srgbClr val="D7D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0654513" y="4995341"/>
              <a:ext cx="374650" cy="374015"/>
            </a:xfrm>
            <a:custGeom>
              <a:avLst/>
              <a:gdLst/>
              <a:ahLst/>
              <a:cxnLst/>
              <a:rect l="l" t="t" r="r" b="b"/>
              <a:pathLst>
                <a:path w="374650" h="374014">
                  <a:moveTo>
                    <a:pt x="113157" y="94462"/>
                  </a:moveTo>
                  <a:lnTo>
                    <a:pt x="111099" y="85280"/>
                  </a:lnTo>
                  <a:lnTo>
                    <a:pt x="105498" y="77762"/>
                  </a:lnTo>
                  <a:lnTo>
                    <a:pt x="97193" y="72694"/>
                  </a:lnTo>
                  <a:lnTo>
                    <a:pt x="87045" y="70840"/>
                  </a:lnTo>
                  <a:lnTo>
                    <a:pt x="26111" y="70840"/>
                  </a:lnTo>
                  <a:lnTo>
                    <a:pt x="15963" y="72694"/>
                  </a:lnTo>
                  <a:lnTo>
                    <a:pt x="7658" y="77762"/>
                  </a:lnTo>
                  <a:lnTo>
                    <a:pt x="2057" y="85280"/>
                  </a:lnTo>
                  <a:lnTo>
                    <a:pt x="0" y="94462"/>
                  </a:lnTo>
                  <a:lnTo>
                    <a:pt x="0" y="361429"/>
                  </a:lnTo>
                  <a:lnTo>
                    <a:pt x="3644" y="368160"/>
                  </a:lnTo>
                  <a:lnTo>
                    <a:pt x="10782" y="373265"/>
                  </a:lnTo>
                  <a:lnTo>
                    <a:pt x="11734" y="373545"/>
                  </a:lnTo>
                  <a:lnTo>
                    <a:pt x="13970" y="373545"/>
                  </a:lnTo>
                  <a:lnTo>
                    <a:pt x="15252" y="373037"/>
                  </a:lnTo>
                  <a:lnTo>
                    <a:pt x="17602" y="370344"/>
                  </a:lnTo>
                  <a:lnTo>
                    <a:pt x="17284" y="367868"/>
                  </a:lnTo>
                  <a:lnTo>
                    <a:pt x="11137" y="363486"/>
                  </a:lnTo>
                  <a:lnTo>
                    <a:pt x="8699" y="359003"/>
                  </a:lnTo>
                  <a:lnTo>
                    <a:pt x="8699" y="85775"/>
                  </a:lnTo>
                  <a:lnTo>
                    <a:pt x="16510" y="78714"/>
                  </a:lnTo>
                  <a:lnTo>
                    <a:pt x="96647" y="78714"/>
                  </a:lnTo>
                  <a:lnTo>
                    <a:pt x="104457" y="85775"/>
                  </a:lnTo>
                  <a:lnTo>
                    <a:pt x="104457" y="298043"/>
                  </a:lnTo>
                  <a:lnTo>
                    <a:pt x="106400" y="299808"/>
                  </a:lnTo>
                  <a:lnTo>
                    <a:pt x="111201" y="299808"/>
                  </a:lnTo>
                  <a:lnTo>
                    <a:pt x="113157" y="298043"/>
                  </a:lnTo>
                  <a:lnTo>
                    <a:pt x="113157" y="94462"/>
                  </a:lnTo>
                  <a:close/>
                </a:path>
                <a:path w="374650" h="374014">
                  <a:moveTo>
                    <a:pt x="243725" y="23609"/>
                  </a:moveTo>
                  <a:lnTo>
                    <a:pt x="241668" y="14427"/>
                  </a:lnTo>
                  <a:lnTo>
                    <a:pt x="236067" y="6921"/>
                  </a:lnTo>
                  <a:lnTo>
                    <a:pt x="227761" y="1854"/>
                  </a:lnTo>
                  <a:lnTo>
                    <a:pt x="217601" y="0"/>
                  </a:lnTo>
                  <a:lnTo>
                    <a:pt x="156679" y="0"/>
                  </a:lnTo>
                  <a:lnTo>
                    <a:pt x="146519" y="1854"/>
                  </a:lnTo>
                  <a:lnTo>
                    <a:pt x="138226" y="6921"/>
                  </a:lnTo>
                  <a:lnTo>
                    <a:pt x="132613" y="14427"/>
                  </a:lnTo>
                  <a:lnTo>
                    <a:pt x="130568" y="23609"/>
                  </a:lnTo>
                  <a:lnTo>
                    <a:pt x="130568" y="278599"/>
                  </a:lnTo>
                  <a:lnTo>
                    <a:pt x="132511" y="280365"/>
                  </a:lnTo>
                  <a:lnTo>
                    <a:pt x="137312" y="280365"/>
                  </a:lnTo>
                  <a:lnTo>
                    <a:pt x="139268" y="278599"/>
                  </a:lnTo>
                  <a:lnTo>
                    <a:pt x="139268" y="14922"/>
                  </a:lnTo>
                  <a:lnTo>
                    <a:pt x="147078" y="7861"/>
                  </a:lnTo>
                  <a:lnTo>
                    <a:pt x="227203" y="7861"/>
                  </a:lnTo>
                  <a:lnTo>
                    <a:pt x="235013" y="14922"/>
                  </a:lnTo>
                  <a:lnTo>
                    <a:pt x="235013" y="278599"/>
                  </a:lnTo>
                  <a:lnTo>
                    <a:pt x="236969" y="280365"/>
                  </a:lnTo>
                  <a:lnTo>
                    <a:pt x="241769" y="280365"/>
                  </a:lnTo>
                  <a:lnTo>
                    <a:pt x="243725" y="278599"/>
                  </a:lnTo>
                  <a:lnTo>
                    <a:pt x="243725" y="23609"/>
                  </a:lnTo>
                  <a:close/>
                </a:path>
                <a:path w="374650" h="374014">
                  <a:moveTo>
                    <a:pt x="374281" y="91744"/>
                  </a:moveTo>
                  <a:lnTo>
                    <a:pt x="372224" y="82562"/>
                  </a:lnTo>
                  <a:lnTo>
                    <a:pt x="366623" y="75057"/>
                  </a:lnTo>
                  <a:lnTo>
                    <a:pt x="365582" y="74422"/>
                  </a:lnTo>
                  <a:lnTo>
                    <a:pt x="365582" y="83070"/>
                  </a:lnTo>
                  <a:lnTo>
                    <a:pt x="365582" y="296418"/>
                  </a:lnTo>
                  <a:lnTo>
                    <a:pt x="269836" y="296418"/>
                  </a:lnTo>
                  <a:lnTo>
                    <a:pt x="269836" y="83070"/>
                  </a:lnTo>
                  <a:lnTo>
                    <a:pt x="277634" y="76009"/>
                  </a:lnTo>
                  <a:lnTo>
                    <a:pt x="357771" y="76009"/>
                  </a:lnTo>
                  <a:lnTo>
                    <a:pt x="365582" y="83070"/>
                  </a:lnTo>
                  <a:lnTo>
                    <a:pt x="365582" y="74422"/>
                  </a:lnTo>
                  <a:lnTo>
                    <a:pt x="358330" y="69989"/>
                  </a:lnTo>
                  <a:lnTo>
                    <a:pt x="348170" y="68135"/>
                  </a:lnTo>
                  <a:lnTo>
                    <a:pt x="287235" y="68135"/>
                  </a:lnTo>
                  <a:lnTo>
                    <a:pt x="277088" y="69989"/>
                  </a:lnTo>
                  <a:lnTo>
                    <a:pt x="268782" y="75057"/>
                  </a:lnTo>
                  <a:lnTo>
                    <a:pt x="263182" y="82562"/>
                  </a:lnTo>
                  <a:lnTo>
                    <a:pt x="261124" y="91744"/>
                  </a:lnTo>
                  <a:lnTo>
                    <a:pt x="261124" y="298043"/>
                  </a:lnTo>
                  <a:lnTo>
                    <a:pt x="263080" y="299808"/>
                  </a:lnTo>
                  <a:lnTo>
                    <a:pt x="265226" y="299808"/>
                  </a:lnTo>
                  <a:lnTo>
                    <a:pt x="265226" y="302526"/>
                  </a:lnTo>
                  <a:lnTo>
                    <a:pt x="267182" y="304292"/>
                  </a:lnTo>
                  <a:lnTo>
                    <a:pt x="365582" y="304292"/>
                  </a:lnTo>
                  <a:lnTo>
                    <a:pt x="365582" y="327901"/>
                  </a:lnTo>
                  <a:lnTo>
                    <a:pt x="284975" y="327901"/>
                  </a:lnTo>
                  <a:lnTo>
                    <a:pt x="283032" y="329666"/>
                  </a:lnTo>
                  <a:lnTo>
                    <a:pt x="283032" y="334010"/>
                  </a:lnTo>
                  <a:lnTo>
                    <a:pt x="284975" y="335775"/>
                  </a:lnTo>
                  <a:lnTo>
                    <a:pt x="365582" y="335775"/>
                  </a:lnTo>
                  <a:lnTo>
                    <a:pt x="365582" y="356844"/>
                  </a:lnTo>
                  <a:lnTo>
                    <a:pt x="362597" y="361784"/>
                  </a:lnTo>
                  <a:lnTo>
                    <a:pt x="355600" y="365887"/>
                  </a:lnTo>
                  <a:lnTo>
                    <a:pt x="355028" y="368325"/>
                  </a:lnTo>
                  <a:lnTo>
                    <a:pt x="357174" y="371309"/>
                  </a:lnTo>
                  <a:lnTo>
                    <a:pt x="358571" y="371944"/>
                  </a:lnTo>
                  <a:lnTo>
                    <a:pt x="360807" y="371944"/>
                  </a:lnTo>
                  <a:lnTo>
                    <a:pt x="362356" y="371309"/>
                  </a:lnTo>
                  <a:lnTo>
                    <a:pt x="369824" y="366915"/>
                  </a:lnTo>
                  <a:lnTo>
                    <a:pt x="374281" y="359524"/>
                  </a:lnTo>
                  <a:lnTo>
                    <a:pt x="374281" y="334010"/>
                  </a:lnTo>
                  <a:lnTo>
                    <a:pt x="374281" y="298170"/>
                  </a:lnTo>
                  <a:lnTo>
                    <a:pt x="374281" y="91744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0693689" y="5070113"/>
              <a:ext cx="34925" cy="94615"/>
            </a:xfrm>
            <a:custGeom>
              <a:avLst/>
              <a:gdLst/>
              <a:ahLst/>
              <a:cxnLst/>
              <a:rect l="l" t="t" r="r" b="b"/>
              <a:pathLst>
                <a:path w="34925" h="94614">
                  <a:moveTo>
                    <a:pt x="34817" y="0"/>
                  </a:moveTo>
                  <a:lnTo>
                    <a:pt x="0" y="0"/>
                  </a:lnTo>
                  <a:lnTo>
                    <a:pt x="0" y="94462"/>
                  </a:lnTo>
                  <a:lnTo>
                    <a:pt x="17409" y="78718"/>
                  </a:lnTo>
                  <a:lnTo>
                    <a:pt x="34817" y="94462"/>
                  </a:lnTo>
                  <a:lnTo>
                    <a:pt x="34817" y="0"/>
                  </a:lnTo>
                  <a:close/>
                </a:path>
              </a:pathLst>
            </a:custGeom>
            <a:solidFill>
              <a:srgbClr val="EF53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0689335" y="506617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41570" y="0"/>
                  </a:moveTo>
                  <a:lnTo>
                    <a:pt x="1950" y="0"/>
                  </a:lnTo>
                  <a:lnTo>
                    <a:pt x="0" y="1762"/>
                  </a:lnTo>
                  <a:lnTo>
                    <a:pt x="0" y="99989"/>
                  </a:lnTo>
                  <a:lnTo>
                    <a:pt x="1062" y="101429"/>
                  </a:lnTo>
                  <a:lnTo>
                    <a:pt x="4309" y="102657"/>
                  </a:lnTo>
                  <a:lnTo>
                    <a:pt x="6181" y="102311"/>
                  </a:lnTo>
                  <a:lnTo>
                    <a:pt x="21012" y="88897"/>
                  </a:lnTo>
                  <a:lnTo>
                    <a:pt x="8704" y="88897"/>
                  </a:lnTo>
                  <a:lnTo>
                    <a:pt x="8704" y="7871"/>
                  </a:lnTo>
                  <a:lnTo>
                    <a:pt x="43521" y="7871"/>
                  </a:lnTo>
                  <a:lnTo>
                    <a:pt x="43521" y="1762"/>
                  </a:lnTo>
                  <a:lnTo>
                    <a:pt x="41570" y="0"/>
                  </a:lnTo>
                  <a:close/>
                </a:path>
                <a:path w="43815" h="102870">
                  <a:moveTo>
                    <a:pt x="34068" y="88220"/>
                  </a:moveTo>
                  <a:lnTo>
                    <a:pt x="21761" y="88220"/>
                  </a:lnTo>
                  <a:lnTo>
                    <a:pt x="36923" y="101934"/>
                  </a:lnTo>
                  <a:lnTo>
                    <a:pt x="38037" y="102335"/>
                  </a:lnTo>
                  <a:lnTo>
                    <a:pt x="39726" y="102335"/>
                  </a:lnTo>
                  <a:lnTo>
                    <a:pt x="40300" y="102241"/>
                  </a:lnTo>
                  <a:lnTo>
                    <a:pt x="42459" y="101429"/>
                  </a:lnTo>
                  <a:lnTo>
                    <a:pt x="43521" y="99989"/>
                  </a:lnTo>
                  <a:lnTo>
                    <a:pt x="43521" y="88897"/>
                  </a:lnTo>
                  <a:lnTo>
                    <a:pt x="34817" y="88897"/>
                  </a:lnTo>
                  <a:lnTo>
                    <a:pt x="34068" y="88220"/>
                  </a:lnTo>
                  <a:close/>
                </a:path>
                <a:path w="43815" h="102870">
                  <a:moveTo>
                    <a:pt x="22875" y="78719"/>
                  </a:moveTo>
                  <a:lnTo>
                    <a:pt x="20646" y="78719"/>
                  </a:lnTo>
                  <a:lnTo>
                    <a:pt x="19532" y="79105"/>
                  </a:lnTo>
                  <a:lnTo>
                    <a:pt x="8704" y="88897"/>
                  </a:lnTo>
                  <a:lnTo>
                    <a:pt x="21012" y="88897"/>
                  </a:lnTo>
                  <a:lnTo>
                    <a:pt x="21761" y="88220"/>
                  </a:lnTo>
                  <a:lnTo>
                    <a:pt x="34068" y="88220"/>
                  </a:lnTo>
                  <a:lnTo>
                    <a:pt x="23989" y="79105"/>
                  </a:lnTo>
                  <a:lnTo>
                    <a:pt x="22875" y="78719"/>
                  </a:lnTo>
                  <a:close/>
                </a:path>
                <a:path w="43815" h="102870">
                  <a:moveTo>
                    <a:pt x="43521" y="7871"/>
                  </a:moveTo>
                  <a:lnTo>
                    <a:pt x="34817" y="7871"/>
                  </a:lnTo>
                  <a:lnTo>
                    <a:pt x="34817" y="88897"/>
                  </a:lnTo>
                  <a:lnTo>
                    <a:pt x="43521" y="88897"/>
                  </a:lnTo>
                  <a:lnTo>
                    <a:pt x="43521" y="7871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/>
          <p:cNvSpPr txBox="1"/>
          <p:nvPr/>
        </p:nvSpPr>
        <p:spPr>
          <a:xfrm>
            <a:off x="1038265" y="336803"/>
            <a:ext cx="70218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40444D"/>
                </a:solidFill>
                <a:latin typeface="Microsoft Sans Serif"/>
                <a:cs typeface="Microsoft Sans Serif"/>
              </a:rPr>
              <a:t>НИЯУ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40">
                <a:solidFill>
                  <a:srgbClr val="40444D"/>
                </a:solidFill>
                <a:latin typeface="Microsoft Sans Serif"/>
                <a:cs typeface="Microsoft Sans Serif"/>
              </a:rPr>
              <a:t>МИФИ.</a:t>
            </a:r>
            <a:r>
              <a:rPr dirty="0" sz="2000" spc="1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40444D"/>
                </a:solidFill>
                <a:latin typeface="Microsoft Sans Serif"/>
                <a:cs typeface="Microsoft Sans Serif"/>
              </a:rPr>
              <a:t>Реализация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40444D"/>
                </a:solidFill>
                <a:latin typeface="Microsoft Sans Serif"/>
                <a:cs typeface="Microsoft Sans Serif"/>
              </a:rPr>
              <a:t>сетевых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40444D"/>
                </a:solidFill>
                <a:latin typeface="Microsoft Sans Serif"/>
                <a:cs typeface="Microsoft Sans Serif"/>
              </a:rPr>
              <a:t>магистерских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40444D"/>
                </a:solidFill>
                <a:latin typeface="Microsoft Sans Serif"/>
                <a:cs typeface="Microsoft Sans Serif"/>
              </a:rPr>
              <a:t>программ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265" y="783336"/>
            <a:ext cx="1361122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Концепция</a:t>
            </a:r>
            <a:r>
              <a:rPr dirty="0" spc="40"/>
              <a:t> </a:t>
            </a:r>
            <a:r>
              <a:rPr dirty="0" spc="-25"/>
              <a:t>развития</a:t>
            </a:r>
            <a:r>
              <a:rPr dirty="0" spc="40"/>
              <a:t> </a:t>
            </a:r>
            <a:r>
              <a:rPr dirty="0" spc="-35"/>
              <a:t>образовательной</a:t>
            </a:r>
            <a:r>
              <a:rPr dirty="0" spc="40"/>
              <a:t> </a:t>
            </a:r>
            <a:r>
              <a:rPr dirty="0" spc="-25"/>
              <a:t>экосистемы</a:t>
            </a:r>
            <a:r>
              <a:rPr dirty="0" spc="40"/>
              <a:t> </a:t>
            </a:r>
            <a:r>
              <a:rPr dirty="0" spc="-35"/>
              <a:t>программ</a:t>
            </a:r>
            <a:r>
              <a:rPr dirty="0" spc="45"/>
              <a:t> </a:t>
            </a:r>
            <a:r>
              <a:rPr dirty="0" spc="-35"/>
              <a:t>молодого</a:t>
            </a:r>
            <a:r>
              <a:rPr dirty="0" spc="35"/>
              <a:t> </a:t>
            </a:r>
            <a:r>
              <a:rPr dirty="0" spc="-25"/>
              <a:t>ученого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72148" y="10608564"/>
            <a:ext cx="1670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D9D9D9"/>
                </a:solidFill>
                <a:latin typeface="Microsoft Sans Serif"/>
                <a:cs typeface="Microsoft Sans Serif"/>
              </a:rPr>
              <a:t>7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6080" y="362711"/>
            <a:ext cx="1359407" cy="4328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8265" y="1355852"/>
            <a:ext cx="116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9D9D9"/>
                </a:solidFill>
                <a:latin typeface="Microsoft Sans Serif"/>
                <a:cs typeface="Microsoft Sans Serif"/>
              </a:rPr>
              <a:t>15.07.2022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272" y="2023612"/>
            <a:ext cx="18292006" cy="66914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906435" y="2364740"/>
            <a:ext cx="25577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40444D"/>
                </a:solidFill>
                <a:latin typeface="Microsoft Sans Serif"/>
                <a:cs typeface="Microsoft Sans Serif"/>
              </a:rPr>
              <a:t>Предмагистрарий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6513" y="3013964"/>
            <a:ext cx="2817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40444D"/>
                </a:solidFill>
                <a:latin typeface="Microsoft Sans Serif"/>
                <a:cs typeface="Microsoft Sans Serif"/>
              </a:rPr>
              <a:t>Конкурс</a:t>
            </a:r>
            <a:r>
              <a:rPr dirty="0" sz="1800" spc="-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40444D"/>
                </a:solidFill>
                <a:latin typeface="Microsoft Sans Serif"/>
                <a:cs typeface="Microsoft Sans Serif"/>
              </a:rPr>
              <a:t>дипломных</a:t>
            </a:r>
            <a:r>
              <a:rPr dirty="0" sz="180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40444D"/>
                </a:solidFill>
                <a:latin typeface="Microsoft Sans Serif"/>
                <a:cs typeface="Microsoft Sans Serif"/>
              </a:rPr>
              <a:t>работ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6026" y="5629147"/>
            <a:ext cx="1950720" cy="11258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>
              <a:lnSpc>
                <a:spcPct val="100400"/>
              </a:lnSpc>
              <a:spcBef>
                <a:spcPts val="85"/>
              </a:spcBef>
            </a:pPr>
            <a:r>
              <a:rPr dirty="0" sz="2400" spc="-15">
                <a:solidFill>
                  <a:srgbClr val="40444D"/>
                </a:solidFill>
                <a:latin typeface="Microsoft Sans Serif"/>
                <a:cs typeface="Microsoft Sans Serif"/>
              </a:rPr>
              <a:t>Обучение</a:t>
            </a:r>
            <a:r>
              <a:rPr dirty="0" sz="2400">
                <a:solidFill>
                  <a:srgbClr val="40444D"/>
                </a:solidFill>
                <a:latin typeface="Microsoft Sans Serif"/>
                <a:cs typeface="Microsoft Sans Serif"/>
              </a:rPr>
              <a:t> в </a:t>
            </a:r>
            <a:r>
              <a:rPr dirty="0" sz="2400" spc="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0">
                <a:solidFill>
                  <a:srgbClr val="40444D"/>
                </a:solidFill>
                <a:latin typeface="Microsoft Sans Serif"/>
                <a:cs typeface="Microsoft Sans Serif"/>
              </a:rPr>
              <a:t>сетевом </a:t>
            </a:r>
            <a:r>
              <a:rPr dirty="0" sz="2400" spc="-2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40">
                <a:solidFill>
                  <a:srgbClr val="40444D"/>
                </a:solidFill>
                <a:latin typeface="Microsoft Sans Serif"/>
                <a:cs typeface="Microsoft Sans Serif"/>
              </a:rPr>
              <a:t>п</a:t>
            </a:r>
            <a:r>
              <a:rPr dirty="0" sz="2400">
                <a:solidFill>
                  <a:srgbClr val="40444D"/>
                </a:solidFill>
                <a:latin typeface="Microsoft Sans Serif"/>
                <a:cs typeface="Microsoft Sans Serif"/>
              </a:rPr>
              <a:t>ростра</a:t>
            </a:r>
            <a:r>
              <a:rPr dirty="0" sz="2400" spc="-15">
                <a:solidFill>
                  <a:srgbClr val="40444D"/>
                </a:solidFill>
                <a:latin typeface="Microsoft Sans Serif"/>
                <a:cs typeface="Microsoft Sans Serif"/>
              </a:rPr>
              <a:t>н</a:t>
            </a:r>
            <a:r>
              <a:rPr dirty="0" sz="2400">
                <a:solidFill>
                  <a:srgbClr val="40444D"/>
                </a:solidFill>
                <a:latin typeface="Microsoft Sans Serif"/>
                <a:cs typeface="Microsoft Sans Serif"/>
              </a:rPr>
              <a:t>ст</a:t>
            </a:r>
            <a:r>
              <a:rPr dirty="0" sz="2400" spc="-30">
                <a:solidFill>
                  <a:srgbClr val="40444D"/>
                </a:solidFill>
                <a:latin typeface="Microsoft Sans Serif"/>
                <a:cs typeface="Microsoft Sans Serif"/>
              </a:rPr>
              <a:t>в</a:t>
            </a:r>
            <a:r>
              <a:rPr dirty="0" sz="2400">
                <a:solidFill>
                  <a:srgbClr val="40444D"/>
                </a:solidFill>
                <a:latin typeface="Microsoft Sans Serif"/>
                <a:cs typeface="Microsoft Sans Serif"/>
              </a:rPr>
              <a:t>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9916" y="5668771"/>
            <a:ext cx="268287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spc="-10">
                <a:solidFill>
                  <a:srgbClr val="40444D"/>
                </a:solidFill>
                <a:latin typeface="Microsoft Sans Serif"/>
                <a:cs typeface="Microsoft Sans Serif"/>
              </a:rPr>
              <a:t>Широкий </a:t>
            </a:r>
            <a:r>
              <a:rPr dirty="0" sz="1800" spc="-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40444D"/>
                </a:solidFill>
                <a:latin typeface="Microsoft Sans Serif"/>
                <a:cs typeface="Microsoft Sans Serif"/>
              </a:rPr>
              <a:t>фундаментальный</a:t>
            </a:r>
            <a:r>
              <a:rPr dirty="0" sz="1800" spc="-3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5">
                <a:solidFill>
                  <a:srgbClr val="40444D"/>
                </a:solidFill>
                <a:latin typeface="Microsoft Sans Serif"/>
                <a:cs typeface="Microsoft Sans Serif"/>
              </a:rPr>
              <a:t>базис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44447" y="5531611"/>
            <a:ext cx="3931920" cy="11290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 indent="-635">
              <a:lnSpc>
                <a:spcPct val="100800"/>
              </a:lnSpc>
              <a:spcBef>
                <a:spcPts val="75"/>
              </a:spcBef>
            </a:pPr>
            <a:r>
              <a:rPr dirty="0" sz="2400" spc="-10" b="1">
                <a:solidFill>
                  <a:srgbClr val="40444D"/>
                </a:solidFill>
                <a:latin typeface="Arial"/>
                <a:cs typeface="Arial"/>
              </a:rPr>
              <a:t>Сетевой университет </a:t>
            </a:r>
            <a:r>
              <a:rPr dirty="0" sz="2400" spc="-5" b="1">
                <a:solidFill>
                  <a:srgbClr val="40444D"/>
                </a:solidFill>
                <a:latin typeface="Arial"/>
                <a:cs typeface="Arial"/>
              </a:rPr>
              <a:t> фундаментальных</a:t>
            </a:r>
            <a:r>
              <a:rPr dirty="0" sz="2400" spc="-45" b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40444D"/>
                </a:solidFill>
                <a:latin typeface="Arial"/>
                <a:cs typeface="Arial"/>
              </a:rPr>
              <a:t>наук</a:t>
            </a:r>
            <a:r>
              <a:rPr dirty="0" sz="2400" spc="-45" b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40444D"/>
                </a:solidFill>
                <a:latin typeface="Arial"/>
                <a:cs typeface="Arial"/>
              </a:rPr>
              <a:t>и </a:t>
            </a:r>
            <a:r>
              <a:rPr dirty="0" sz="2400" spc="-650" b="1">
                <a:solidFill>
                  <a:srgbClr val="40444D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40444D"/>
                </a:solidFill>
                <a:latin typeface="Arial"/>
                <a:cs typeface="Arial"/>
              </a:rPr>
              <a:t>технологий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79786" y="5812028"/>
            <a:ext cx="22948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4690" marR="5080" indent="-682625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40444D"/>
                </a:solidFill>
                <a:latin typeface="Microsoft Sans Serif"/>
                <a:cs typeface="Microsoft Sans Serif"/>
              </a:rPr>
              <a:t>Научная работа </a:t>
            </a:r>
            <a:r>
              <a:rPr dirty="0" sz="2400" spc="-62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0444D"/>
                </a:solidFill>
                <a:latin typeface="Microsoft Sans Serif"/>
                <a:cs typeface="Microsoft Sans Serif"/>
              </a:rPr>
              <a:t>в</a:t>
            </a:r>
            <a:r>
              <a:rPr dirty="0" sz="2400" spc="1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Microsoft Sans Serif"/>
                <a:cs typeface="Microsoft Sans Serif"/>
              </a:rPr>
              <a:t>НИИ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99916" y="6543547"/>
            <a:ext cx="187198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>
                <a:solidFill>
                  <a:srgbClr val="40444D"/>
                </a:solidFill>
                <a:latin typeface="Microsoft Sans Serif"/>
                <a:cs typeface="Microsoft Sans Serif"/>
              </a:rPr>
              <a:t>Ин</a:t>
            </a:r>
            <a:r>
              <a:rPr dirty="0" sz="1800" spc="-5">
                <a:solidFill>
                  <a:srgbClr val="40444D"/>
                </a:solidFill>
                <a:latin typeface="Microsoft Sans Serif"/>
                <a:cs typeface="Microsoft Sans Serif"/>
              </a:rPr>
              <a:t>д</a:t>
            </a:r>
            <a:r>
              <a:rPr dirty="0" sz="1800" spc="-15">
                <a:solidFill>
                  <a:srgbClr val="40444D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5">
                <a:solidFill>
                  <a:srgbClr val="40444D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-15">
                <a:solidFill>
                  <a:srgbClr val="40444D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-5">
                <a:solidFill>
                  <a:srgbClr val="40444D"/>
                </a:solidFill>
                <a:latin typeface="Microsoft Sans Serif"/>
                <a:cs typeface="Microsoft Sans Serif"/>
              </a:rPr>
              <a:t>д</a:t>
            </a:r>
            <a:r>
              <a:rPr dirty="0" sz="1800" spc="-20">
                <a:solidFill>
                  <a:srgbClr val="40444D"/>
                </a:solidFill>
                <a:latin typeface="Microsoft Sans Serif"/>
                <a:cs typeface="Microsoft Sans Serif"/>
              </a:rPr>
              <a:t>у</a:t>
            </a:r>
            <a:r>
              <a:rPr dirty="0" sz="1800" spc="-5">
                <a:solidFill>
                  <a:srgbClr val="40444D"/>
                </a:solidFill>
                <a:latin typeface="Microsoft Sans Serif"/>
                <a:cs typeface="Microsoft Sans Serif"/>
              </a:rPr>
              <a:t>а</a:t>
            </a:r>
            <a:r>
              <a:rPr dirty="0" sz="1800" spc="15">
                <a:solidFill>
                  <a:srgbClr val="40444D"/>
                </a:solidFill>
                <a:latin typeface="Microsoft Sans Serif"/>
                <a:cs typeface="Microsoft Sans Serif"/>
              </a:rPr>
              <a:t>л</a:t>
            </a:r>
            <a:r>
              <a:rPr dirty="0" sz="1800" spc="-5">
                <a:solidFill>
                  <a:srgbClr val="40444D"/>
                </a:solidFill>
                <a:latin typeface="Microsoft Sans Serif"/>
                <a:cs typeface="Microsoft Sans Serif"/>
              </a:rPr>
              <a:t>ь</a:t>
            </a:r>
            <a:r>
              <a:rPr dirty="0" sz="1800">
                <a:solidFill>
                  <a:srgbClr val="40444D"/>
                </a:solidFill>
                <a:latin typeface="Microsoft Sans Serif"/>
                <a:cs typeface="Microsoft Sans Serif"/>
              </a:rPr>
              <a:t>ные  </a:t>
            </a:r>
            <a:r>
              <a:rPr dirty="0" sz="1800" spc="-20">
                <a:solidFill>
                  <a:srgbClr val="40444D"/>
                </a:solidFill>
                <a:latin typeface="Microsoft Sans Serif"/>
                <a:cs typeface="Microsoft Sans Serif"/>
              </a:rPr>
              <a:t>траектории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17893" y="5659628"/>
            <a:ext cx="2573655" cy="56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2135"/>
              </a:lnSpc>
              <a:spcBef>
                <a:spcPts val="100"/>
              </a:spcBef>
            </a:pPr>
            <a:r>
              <a:rPr dirty="0" sz="1800" spc="-25">
                <a:solidFill>
                  <a:srgbClr val="40444D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dirty="0" sz="1800" spc="-4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40444D"/>
                </a:solidFill>
                <a:latin typeface="Microsoft Sans Serif"/>
                <a:cs typeface="Microsoft Sans Serif"/>
              </a:rPr>
              <a:t>научных</a:t>
            </a:r>
            <a:endParaRPr sz="1800">
              <a:latin typeface="Microsoft Sans Serif"/>
              <a:cs typeface="Microsoft Sans Serif"/>
            </a:endParaRPr>
          </a:p>
          <a:p>
            <a:pPr algn="r" marR="5080">
              <a:lnSpc>
                <a:spcPts val="2135"/>
              </a:lnSpc>
            </a:pPr>
            <a:r>
              <a:rPr dirty="0" sz="1800" spc="-25">
                <a:solidFill>
                  <a:srgbClr val="40444D"/>
                </a:solidFill>
                <a:latin typeface="Microsoft Sans Serif"/>
                <a:cs typeface="Microsoft Sans Serif"/>
              </a:rPr>
              <a:t>команд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03185" y="6671564"/>
            <a:ext cx="1887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40444D"/>
                </a:solidFill>
                <a:latin typeface="Microsoft Sans Serif"/>
                <a:cs typeface="Microsoft Sans Serif"/>
              </a:rPr>
              <a:t>Выездные</a:t>
            </a:r>
            <a:r>
              <a:rPr dirty="0" sz="1800" spc="-4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40444D"/>
                </a:solidFill>
                <a:latin typeface="Microsoft Sans Serif"/>
                <a:cs typeface="Microsoft Sans Serif"/>
              </a:rPr>
              <a:t>школы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25905" y="7683500"/>
            <a:ext cx="3854450" cy="923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FFFFFF"/>
                </a:solidFill>
                <a:latin typeface="Microsoft Sans Serif"/>
                <a:cs typeface="Microsoft Sans Serif"/>
              </a:rPr>
              <a:t>Защита</a:t>
            </a:r>
            <a:r>
              <a:rPr dirty="0" sz="2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Microsoft Sans Serif"/>
                <a:cs typeface="Microsoft Sans Serif"/>
              </a:rPr>
              <a:t>магистерской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789"/>
              </a:spcBef>
            </a:pPr>
            <a:r>
              <a:rPr dirty="0" sz="2000" spc="-20">
                <a:solidFill>
                  <a:srgbClr val="40444D"/>
                </a:solidFill>
                <a:latin typeface="Microsoft Sans Serif"/>
                <a:cs typeface="Microsoft Sans Serif"/>
              </a:rPr>
              <a:t>Ярмарка</a:t>
            </a:r>
            <a:r>
              <a:rPr dirty="0" sz="200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40444D"/>
                </a:solidFill>
                <a:latin typeface="Microsoft Sans Serif"/>
                <a:cs typeface="Microsoft Sans Serif"/>
              </a:rPr>
              <a:t>вакансий</a:t>
            </a:r>
            <a:r>
              <a:rPr dirty="0" sz="200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40444D"/>
                </a:solidFill>
                <a:latin typeface="Microsoft Sans Serif"/>
                <a:cs typeface="Microsoft Sans Serif"/>
              </a:rPr>
              <a:t>и</a:t>
            </a:r>
            <a:r>
              <a:rPr dirty="0" sz="200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40444D"/>
                </a:solidFill>
                <a:latin typeface="Microsoft Sans Serif"/>
                <a:cs typeface="Microsoft Sans Serif"/>
              </a:rPr>
              <a:t>территорий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03986" y="9168334"/>
            <a:ext cx="2698115" cy="1619885"/>
          </a:xfrm>
          <a:custGeom>
            <a:avLst/>
            <a:gdLst/>
            <a:ahLst/>
            <a:cxnLst/>
            <a:rect l="l" t="t" r="r" b="b"/>
            <a:pathLst>
              <a:path w="2698115" h="1619884">
                <a:moveTo>
                  <a:pt x="0" y="126519"/>
                </a:moveTo>
                <a:lnTo>
                  <a:pt x="9942" y="77272"/>
                </a:lnTo>
                <a:lnTo>
                  <a:pt x="37056" y="37056"/>
                </a:lnTo>
                <a:lnTo>
                  <a:pt x="77272" y="9942"/>
                </a:lnTo>
                <a:lnTo>
                  <a:pt x="126518" y="0"/>
                </a:lnTo>
                <a:lnTo>
                  <a:pt x="2571197" y="0"/>
                </a:lnTo>
                <a:lnTo>
                  <a:pt x="2620444" y="9942"/>
                </a:lnTo>
                <a:lnTo>
                  <a:pt x="2660659" y="37056"/>
                </a:lnTo>
                <a:lnTo>
                  <a:pt x="2687773" y="77272"/>
                </a:lnTo>
                <a:lnTo>
                  <a:pt x="2697716" y="126519"/>
                </a:lnTo>
                <a:lnTo>
                  <a:pt x="2697716" y="1492839"/>
                </a:lnTo>
                <a:lnTo>
                  <a:pt x="2687773" y="1542085"/>
                </a:lnTo>
                <a:lnTo>
                  <a:pt x="2660659" y="1582301"/>
                </a:lnTo>
                <a:lnTo>
                  <a:pt x="2620444" y="1609415"/>
                </a:lnTo>
                <a:lnTo>
                  <a:pt x="2571197" y="1619358"/>
                </a:lnTo>
                <a:lnTo>
                  <a:pt x="126518" y="1619358"/>
                </a:lnTo>
                <a:lnTo>
                  <a:pt x="77272" y="1609415"/>
                </a:lnTo>
                <a:lnTo>
                  <a:pt x="37056" y="1582301"/>
                </a:lnTo>
                <a:lnTo>
                  <a:pt x="9942" y="1542085"/>
                </a:lnTo>
                <a:lnTo>
                  <a:pt x="0" y="1492839"/>
                </a:lnTo>
                <a:lnTo>
                  <a:pt x="0" y="126519"/>
                </a:lnTo>
                <a:close/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988299" y="9128252"/>
            <a:ext cx="212915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75895" marR="5080" indent="-163830">
              <a:lnSpc>
                <a:spcPct val="100800"/>
              </a:lnSpc>
              <a:spcBef>
                <a:spcPts val="75"/>
              </a:spcBef>
            </a:pPr>
            <a:r>
              <a:rPr dirty="0" sz="2400" spc="-5">
                <a:solidFill>
                  <a:srgbClr val="40444D"/>
                </a:solidFill>
                <a:latin typeface="Microsoft Sans Serif"/>
                <a:cs typeface="Microsoft Sans Serif"/>
              </a:rPr>
              <a:t>Поступление </a:t>
            </a:r>
            <a:r>
              <a:rPr dirty="0" sz="2400">
                <a:solidFill>
                  <a:srgbClr val="40444D"/>
                </a:solidFill>
                <a:latin typeface="Microsoft Sans Serif"/>
                <a:cs typeface="Microsoft Sans Serif"/>
              </a:rPr>
              <a:t>в </a:t>
            </a:r>
            <a:r>
              <a:rPr dirty="0" sz="2400" spc="-63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Microsoft Sans Serif"/>
                <a:cs typeface="Microsoft Sans Serif"/>
              </a:rPr>
              <a:t>аспирантуру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15094" y="10234676"/>
            <a:ext cx="2075814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732155" marR="5080" indent="-720090">
              <a:lnSpc>
                <a:spcPct val="102200"/>
              </a:lnSpc>
              <a:spcBef>
                <a:spcPts val="50"/>
              </a:spcBef>
            </a:pPr>
            <a:r>
              <a:rPr dirty="0" sz="1800" spc="-40">
                <a:solidFill>
                  <a:srgbClr val="40444D"/>
                </a:solidFill>
                <a:latin typeface="Microsoft Sans Serif"/>
                <a:cs typeface="Microsoft Sans Serif"/>
              </a:rPr>
              <a:t>Конкурс </a:t>
            </a:r>
            <a:r>
              <a:rPr dirty="0" sz="1800" spc="-20">
                <a:solidFill>
                  <a:srgbClr val="40444D"/>
                </a:solidFill>
                <a:latin typeface="Microsoft Sans Serif"/>
                <a:cs typeface="Microsoft Sans Serif"/>
              </a:rPr>
              <a:t>выпускных </a:t>
            </a:r>
            <a:r>
              <a:rPr dirty="0" sz="1800" spc="-459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40444D"/>
                </a:solidFill>
                <a:latin typeface="Microsoft Sans Serif"/>
                <a:cs typeface="Microsoft Sans Serif"/>
              </a:rPr>
              <a:t>работ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704312" y="9134538"/>
            <a:ext cx="2698115" cy="1619885"/>
          </a:xfrm>
          <a:custGeom>
            <a:avLst/>
            <a:gdLst/>
            <a:ahLst/>
            <a:cxnLst/>
            <a:rect l="l" t="t" r="r" b="b"/>
            <a:pathLst>
              <a:path w="2698115" h="1619884">
                <a:moveTo>
                  <a:pt x="0" y="126519"/>
                </a:moveTo>
                <a:lnTo>
                  <a:pt x="9942" y="77272"/>
                </a:lnTo>
                <a:lnTo>
                  <a:pt x="37056" y="37056"/>
                </a:lnTo>
                <a:lnTo>
                  <a:pt x="77272" y="9942"/>
                </a:lnTo>
                <a:lnTo>
                  <a:pt x="126518" y="0"/>
                </a:lnTo>
                <a:lnTo>
                  <a:pt x="2571197" y="0"/>
                </a:lnTo>
                <a:lnTo>
                  <a:pt x="2620444" y="9942"/>
                </a:lnTo>
                <a:lnTo>
                  <a:pt x="2660659" y="37056"/>
                </a:lnTo>
                <a:lnTo>
                  <a:pt x="2687773" y="77272"/>
                </a:lnTo>
                <a:lnTo>
                  <a:pt x="2697716" y="126519"/>
                </a:lnTo>
                <a:lnTo>
                  <a:pt x="2697716" y="1492839"/>
                </a:lnTo>
                <a:lnTo>
                  <a:pt x="2687773" y="1542085"/>
                </a:lnTo>
                <a:lnTo>
                  <a:pt x="2660659" y="1582301"/>
                </a:lnTo>
                <a:lnTo>
                  <a:pt x="2620444" y="1609415"/>
                </a:lnTo>
                <a:lnTo>
                  <a:pt x="2571197" y="1619358"/>
                </a:lnTo>
                <a:lnTo>
                  <a:pt x="126518" y="1619358"/>
                </a:lnTo>
                <a:lnTo>
                  <a:pt x="77272" y="1609415"/>
                </a:lnTo>
                <a:lnTo>
                  <a:pt x="37056" y="1582301"/>
                </a:lnTo>
                <a:lnTo>
                  <a:pt x="9942" y="1542085"/>
                </a:lnTo>
                <a:lnTo>
                  <a:pt x="0" y="1492839"/>
                </a:lnTo>
                <a:lnTo>
                  <a:pt x="0" y="126519"/>
                </a:lnTo>
                <a:close/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5837992" y="9186164"/>
            <a:ext cx="2430780" cy="11290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065" marR="5080">
              <a:lnSpc>
                <a:spcPct val="100800"/>
              </a:lnSpc>
              <a:spcBef>
                <a:spcPts val="75"/>
              </a:spcBef>
            </a:pPr>
            <a:r>
              <a:rPr dirty="0" sz="2400" spc="-5">
                <a:solidFill>
                  <a:srgbClr val="40444D"/>
                </a:solidFill>
                <a:latin typeface="Microsoft Sans Serif"/>
                <a:cs typeface="Microsoft Sans Serif"/>
              </a:rPr>
              <a:t>Молодой</a:t>
            </a:r>
            <a:r>
              <a:rPr dirty="0" sz="2400" spc="-5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40444D"/>
                </a:solidFill>
                <a:latin typeface="Microsoft Sans Serif"/>
                <a:cs typeface="Microsoft Sans Serif"/>
              </a:rPr>
              <a:t>ученый </a:t>
            </a:r>
            <a:r>
              <a:rPr dirty="0" sz="2400" spc="-62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40444D"/>
                </a:solidFill>
                <a:latin typeface="Microsoft Sans Serif"/>
                <a:cs typeface="Microsoft Sans Serif"/>
              </a:rPr>
              <a:t>с</a:t>
            </a:r>
            <a:r>
              <a:rPr dirty="0" sz="2400" spc="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>
                <a:solidFill>
                  <a:srgbClr val="40444D"/>
                </a:solidFill>
                <a:latin typeface="Microsoft Sans Serif"/>
                <a:cs typeface="Microsoft Sans Serif"/>
              </a:rPr>
              <a:t>уникальным </a:t>
            </a:r>
            <a:r>
              <a:rPr dirty="0" sz="2400" spc="-1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5">
                <a:solidFill>
                  <a:srgbClr val="40444D"/>
                </a:solidFill>
                <a:latin typeface="Microsoft Sans Serif"/>
                <a:cs typeface="Microsoft Sans Serif"/>
              </a:rPr>
              <a:t>опытом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6833456" y="10219682"/>
            <a:ext cx="439420" cy="429259"/>
            <a:chOff x="16833456" y="10219682"/>
            <a:chExt cx="439420" cy="429259"/>
          </a:xfrm>
        </p:grpSpPr>
        <p:sp>
          <p:nvSpPr>
            <p:cNvPr id="23" name="object 23"/>
            <p:cNvSpPr/>
            <p:nvPr/>
          </p:nvSpPr>
          <p:spPr>
            <a:xfrm>
              <a:off x="16870782" y="10292359"/>
              <a:ext cx="320675" cy="353060"/>
            </a:xfrm>
            <a:custGeom>
              <a:avLst/>
              <a:gdLst/>
              <a:ahLst/>
              <a:cxnLst/>
              <a:rect l="l" t="t" r="r" b="b"/>
              <a:pathLst>
                <a:path w="320675" h="353059">
                  <a:moveTo>
                    <a:pt x="148869" y="305244"/>
                  </a:moveTo>
                  <a:lnTo>
                    <a:pt x="147104" y="296760"/>
                  </a:lnTo>
                  <a:lnTo>
                    <a:pt x="142303" y="289826"/>
                  </a:lnTo>
                  <a:lnTo>
                    <a:pt x="135204" y="285153"/>
                  </a:lnTo>
                  <a:lnTo>
                    <a:pt x="126517" y="283438"/>
                  </a:lnTo>
                  <a:lnTo>
                    <a:pt x="93002" y="283438"/>
                  </a:lnTo>
                  <a:lnTo>
                    <a:pt x="79959" y="280860"/>
                  </a:lnTo>
                  <a:lnTo>
                    <a:pt x="69303" y="273850"/>
                  </a:lnTo>
                  <a:lnTo>
                    <a:pt x="62115" y="263448"/>
                  </a:lnTo>
                  <a:lnTo>
                    <a:pt x="59486" y="250736"/>
                  </a:lnTo>
                  <a:lnTo>
                    <a:pt x="59486" y="201485"/>
                  </a:lnTo>
                  <a:lnTo>
                    <a:pt x="57823" y="199859"/>
                  </a:lnTo>
                  <a:lnTo>
                    <a:pt x="9779" y="199859"/>
                  </a:lnTo>
                  <a:lnTo>
                    <a:pt x="8356" y="197294"/>
                  </a:lnTo>
                  <a:lnTo>
                    <a:pt x="7696" y="195567"/>
                  </a:lnTo>
                  <a:lnTo>
                    <a:pt x="51739" y="143383"/>
                  </a:lnTo>
                  <a:lnTo>
                    <a:pt x="52044" y="142570"/>
                  </a:lnTo>
                  <a:lnTo>
                    <a:pt x="52044" y="134467"/>
                  </a:lnTo>
                  <a:lnTo>
                    <a:pt x="52590" y="122682"/>
                  </a:lnTo>
                  <a:lnTo>
                    <a:pt x="54229" y="111074"/>
                  </a:lnTo>
                  <a:lnTo>
                    <a:pt x="56959" y="99707"/>
                  </a:lnTo>
                  <a:lnTo>
                    <a:pt x="61518" y="86728"/>
                  </a:lnTo>
                  <a:lnTo>
                    <a:pt x="60566" y="84620"/>
                  </a:lnTo>
                  <a:lnTo>
                    <a:pt x="56730" y="83197"/>
                  </a:lnTo>
                  <a:lnTo>
                    <a:pt x="54571" y="84099"/>
                  </a:lnTo>
                  <a:lnTo>
                    <a:pt x="49809" y="97726"/>
                  </a:lnTo>
                  <a:lnTo>
                    <a:pt x="46913" y="109740"/>
                  </a:lnTo>
                  <a:lnTo>
                    <a:pt x="45173" y="122008"/>
                  </a:lnTo>
                  <a:lnTo>
                    <a:pt x="44602" y="134467"/>
                  </a:lnTo>
                  <a:lnTo>
                    <a:pt x="44602" y="140423"/>
                  </a:lnTo>
                  <a:lnTo>
                    <a:pt x="558" y="192582"/>
                  </a:lnTo>
                  <a:lnTo>
                    <a:pt x="0" y="197027"/>
                  </a:lnTo>
                  <a:lnTo>
                    <a:pt x="3721" y="204749"/>
                  </a:lnTo>
                  <a:lnTo>
                    <a:pt x="7594" y="207124"/>
                  </a:lnTo>
                  <a:lnTo>
                    <a:pt x="52044" y="207124"/>
                  </a:lnTo>
                  <a:lnTo>
                    <a:pt x="52044" y="250736"/>
                  </a:lnTo>
                  <a:lnTo>
                    <a:pt x="55257" y="266280"/>
                  </a:lnTo>
                  <a:lnTo>
                    <a:pt x="64046" y="278980"/>
                  </a:lnTo>
                  <a:lnTo>
                    <a:pt x="77063" y="287553"/>
                  </a:lnTo>
                  <a:lnTo>
                    <a:pt x="93002" y="290703"/>
                  </a:lnTo>
                  <a:lnTo>
                    <a:pt x="134734" y="290703"/>
                  </a:lnTo>
                  <a:lnTo>
                    <a:pt x="141414" y="297230"/>
                  </a:lnTo>
                  <a:lnTo>
                    <a:pt x="141414" y="350850"/>
                  </a:lnTo>
                  <a:lnTo>
                    <a:pt x="143090" y="352475"/>
                  </a:lnTo>
                  <a:lnTo>
                    <a:pt x="147193" y="352475"/>
                  </a:lnTo>
                  <a:lnTo>
                    <a:pt x="148869" y="350850"/>
                  </a:lnTo>
                  <a:lnTo>
                    <a:pt x="148869" y="305244"/>
                  </a:lnTo>
                  <a:close/>
                </a:path>
                <a:path w="320675" h="353059">
                  <a:moveTo>
                    <a:pt x="320167" y="134454"/>
                  </a:moveTo>
                  <a:lnTo>
                    <a:pt x="313118" y="91998"/>
                  </a:lnTo>
                  <a:lnTo>
                    <a:pt x="293535" y="55105"/>
                  </a:lnTo>
                  <a:lnTo>
                    <a:pt x="263702" y="25984"/>
                  </a:lnTo>
                  <a:lnTo>
                    <a:pt x="225882" y="6870"/>
                  </a:lnTo>
                  <a:lnTo>
                    <a:pt x="182384" y="0"/>
                  </a:lnTo>
                  <a:lnTo>
                    <a:pt x="162128" y="1447"/>
                  </a:lnTo>
                  <a:lnTo>
                    <a:pt x="123710" y="12763"/>
                  </a:lnTo>
                  <a:lnTo>
                    <a:pt x="103911" y="25844"/>
                  </a:lnTo>
                  <a:lnTo>
                    <a:pt x="106184" y="29184"/>
                  </a:lnTo>
                  <a:lnTo>
                    <a:pt x="108496" y="29629"/>
                  </a:lnTo>
                  <a:lnTo>
                    <a:pt x="126873" y="19342"/>
                  </a:lnTo>
                  <a:lnTo>
                    <a:pt x="144627" y="12687"/>
                  </a:lnTo>
                  <a:lnTo>
                    <a:pt x="163207" y="8636"/>
                  </a:lnTo>
                  <a:lnTo>
                    <a:pt x="182372" y="7277"/>
                  </a:lnTo>
                  <a:lnTo>
                    <a:pt x="233045" y="17284"/>
                  </a:lnTo>
                  <a:lnTo>
                    <a:pt x="274485" y="44564"/>
                  </a:lnTo>
                  <a:lnTo>
                    <a:pt x="302450" y="85001"/>
                  </a:lnTo>
                  <a:lnTo>
                    <a:pt x="312712" y="134454"/>
                  </a:lnTo>
                  <a:lnTo>
                    <a:pt x="312712" y="149987"/>
                  </a:lnTo>
                  <a:lnTo>
                    <a:pt x="304812" y="195973"/>
                  </a:lnTo>
                  <a:lnTo>
                    <a:pt x="282130" y="237007"/>
                  </a:lnTo>
                  <a:lnTo>
                    <a:pt x="269214" y="253199"/>
                  </a:lnTo>
                  <a:lnTo>
                    <a:pt x="265506" y="258737"/>
                  </a:lnTo>
                  <a:lnTo>
                    <a:pt x="262801" y="264782"/>
                  </a:lnTo>
                  <a:lnTo>
                    <a:pt x="261137" y="271157"/>
                  </a:lnTo>
                  <a:lnTo>
                    <a:pt x="260578" y="277749"/>
                  </a:lnTo>
                  <a:lnTo>
                    <a:pt x="260578" y="350862"/>
                  </a:lnTo>
                  <a:lnTo>
                    <a:pt x="262242" y="352488"/>
                  </a:lnTo>
                  <a:lnTo>
                    <a:pt x="266357" y="352488"/>
                  </a:lnTo>
                  <a:lnTo>
                    <a:pt x="268020" y="350862"/>
                  </a:lnTo>
                  <a:lnTo>
                    <a:pt x="268020" y="270510"/>
                  </a:lnTo>
                  <a:lnTo>
                    <a:pt x="270522" y="263372"/>
                  </a:lnTo>
                  <a:lnTo>
                    <a:pt x="301777" y="220827"/>
                  </a:lnTo>
                  <a:lnTo>
                    <a:pt x="318058" y="174536"/>
                  </a:lnTo>
                  <a:lnTo>
                    <a:pt x="320167" y="149987"/>
                  </a:lnTo>
                  <a:lnTo>
                    <a:pt x="320167" y="134454"/>
                  </a:lnTo>
                  <a:close/>
                </a:path>
              </a:pathLst>
            </a:custGeom>
            <a:solidFill>
              <a:srgbClr val="3747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33456" y="10219682"/>
              <a:ext cx="439419" cy="428782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11384304" y="9745888"/>
            <a:ext cx="330200" cy="382905"/>
          </a:xfrm>
          <a:custGeom>
            <a:avLst/>
            <a:gdLst/>
            <a:ahLst/>
            <a:cxnLst/>
            <a:rect l="l" t="t" r="r" b="b"/>
            <a:pathLst>
              <a:path w="330200" h="382904">
                <a:moveTo>
                  <a:pt x="0" y="0"/>
                </a:moveTo>
                <a:lnTo>
                  <a:pt x="0" y="382853"/>
                </a:lnTo>
                <a:lnTo>
                  <a:pt x="330047" y="19142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/>
          <p:cNvGrpSpPr/>
          <p:nvPr/>
        </p:nvGrpSpPr>
        <p:grpSpPr>
          <a:xfrm>
            <a:off x="12187995" y="9143120"/>
            <a:ext cx="3036570" cy="773430"/>
            <a:chOff x="12187995" y="9143120"/>
            <a:chExt cx="3036570" cy="773430"/>
          </a:xfrm>
        </p:grpSpPr>
        <p:sp>
          <p:nvSpPr>
            <p:cNvPr id="27" name="object 27"/>
            <p:cNvSpPr/>
            <p:nvPr/>
          </p:nvSpPr>
          <p:spPr>
            <a:xfrm>
              <a:off x="12202274" y="9157411"/>
              <a:ext cx="3021965" cy="744855"/>
            </a:xfrm>
            <a:custGeom>
              <a:avLst/>
              <a:gdLst/>
              <a:ahLst/>
              <a:cxnLst/>
              <a:rect l="l" t="t" r="r" b="b"/>
              <a:pathLst>
                <a:path w="3021965" h="744854">
                  <a:moveTo>
                    <a:pt x="3021952" y="364998"/>
                  </a:moveTo>
                  <a:lnTo>
                    <a:pt x="2697721" y="176949"/>
                  </a:lnTo>
                  <a:lnTo>
                    <a:pt x="2697721" y="58191"/>
                  </a:lnTo>
                  <a:lnTo>
                    <a:pt x="2693149" y="35547"/>
                  </a:lnTo>
                  <a:lnTo>
                    <a:pt x="2680678" y="17043"/>
                  </a:lnTo>
                  <a:lnTo>
                    <a:pt x="2662186" y="4572"/>
                  </a:lnTo>
                  <a:lnTo>
                    <a:pt x="2639542" y="0"/>
                  </a:lnTo>
                  <a:lnTo>
                    <a:pt x="58191" y="0"/>
                  </a:lnTo>
                  <a:lnTo>
                    <a:pt x="35547" y="4572"/>
                  </a:lnTo>
                  <a:lnTo>
                    <a:pt x="17043" y="17043"/>
                  </a:lnTo>
                  <a:lnTo>
                    <a:pt x="4572" y="35547"/>
                  </a:lnTo>
                  <a:lnTo>
                    <a:pt x="0" y="58191"/>
                  </a:lnTo>
                  <a:lnTo>
                    <a:pt x="0" y="686562"/>
                  </a:lnTo>
                  <a:lnTo>
                    <a:pt x="4572" y="709218"/>
                  </a:lnTo>
                  <a:lnTo>
                    <a:pt x="17043" y="727710"/>
                  </a:lnTo>
                  <a:lnTo>
                    <a:pt x="35547" y="740181"/>
                  </a:lnTo>
                  <a:lnTo>
                    <a:pt x="58191" y="744753"/>
                  </a:lnTo>
                  <a:lnTo>
                    <a:pt x="2639542" y="744753"/>
                  </a:lnTo>
                  <a:lnTo>
                    <a:pt x="2662186" y="740181"/>
                  </a:lnTo>
                  <a:lnTo>
                    <a:pt x="2680678" y="727710"/>
                  </a:lnTo>
                  <a:lnTo>
                    <a:pt x="2693149" y="709218"/>
                  </a:lnTo>
                  <a:lnTo>
                    <a:pt x="2697721" y="686562"/>
                  </a:lnTo>
                  <a:lnTo>
                    <a:pt x="2697721" y="553059"/>
                  </a:lnTo>
                  <a:lnTo>
                    <a:pt x="3021952" y="36499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2202283" y="9157407"/>
              <a:ext cx="2698115" cy="744855"/>
            </a:xfrm>
            <a:custGeom>
              <a:avLst/>
              <a:gdLst/>
              <a:ahLst/>
              <a:cxnLst/>
              <a:rect l="l" t="t" r="r" b="b"/>
              <a:pathLst>
                <a:path w="2698115" h="744854">
                  <a:moveTo>
                    <a:pt x="0" y="58187"/>
                  </a:moveTo>
                  <a:lnTo>
                    <a:pt x="4572" y="35538"/>
                  </a:lnTo>
                  <a:lnTo>
                    <a:pt x="17042" y="17042"/>
                  </a:lnTo>
                  <a:lnTo>
                    <a:pt x="35538" y="4572"/>
                  </a:lnTo>
                  <a:lnTo>
                    <a:pt x="58187" y="0"/>
                  </a:lnTo>
                  <a:lnTo>
                    <a:pt x="2639528" y="0"/>
                  </a:lnTo>
                  <a:lnTo>
                    <a:pt x="2662177" y="4572"/>
                  </a:lnTo>
                  <a:lnTo>
                    <a:pt x="2680673" y="17042"/>
                  </a:lnTo>
                  <a:lnTo>
                    <a:pt x="2693143" y="35538"/>
                  </a:lnTo>
                  <a:lnTo>
                    <a:pt x="2697716" y="58187"/>
                  </a:lnTo>
                  <a:lnTo>
                    <a:pt x="2697716" y="686564"/>
                  </a:lnTo>
                  <a:lnTo>
                    <a:pt x="2693143" y="709213"/>
                  </a:lnTo>
                  <a:lnTo>
                    <a:pt x="2680673" y="727709"/>
                  </a:lnTo>
                  <a:lnTo>
                    <a:pt x="2662177" y="740179"/>
                  </a:lnTo>
                  <a:lnTo>
                    <a:pt x="2639528" y="744752"/>
                  </a:lnTo>
                  <a:lnTo>
                    <a:pt x="58187" y="744752"/>
                  </a:lnTo>
                  <a:lnTo>
                    <a:pt x="35538" y="740179"/>
                  </a:lnTo>
                  <a:lnTo>
                    <a:pt x="17042" y="727709"/>
                  </a:lnTo>
                  <a:lnTo>
                    <a:pt x="4572" y="709213"/>
                  </a:lnTo>
                  <a:lnTo>
                    <a:pt x="0" y="686564"/>
                  </a:lnTo>
                  <a:lnTo>
                    <a:pt x="0" y="58187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12504534" y="9272523"/>
            <a:ext cx="209296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443230" marR="5080" indent="-431165">
              <a:lnSpc>
                <a:spcPts val="1900"/>
              </a:lnSpc>
              <a:spcBef>
                <a:spcPts val="180"/>
              </a:spcBef>
            </a:pPr>
            <a:r>
              <a:rPr dirty="0" sz="1600" spc="-15">
                <a:solidFill>
                  <a:srgbClr val="40444D"/>
                </a:solidFill>
                <a:latin typeface="Microsoft Sans Serif"/>
                <a:cs typeface="Microsoft Sans Serif"/>
              </a:rPr>
              <a:t>Защита </a:t>
            </a:r>
            <a:r>
              <a:rPr dirty="0" sz="1600" spc="-20">
                <a:solidFill>
                  <a:srgbClr val="40444D"/>
                </a:solidFill>
                <a:latin typeface="Microsoft Sans Serif"/>
                <a:cs typeface="Microsoft Sans Serif"/>
              </a:rPr>
              <a:t>кандидатской </a:t>
            </a:r>
            <a:r>
              <a:rPr dirty="0" sz="1600" spc="-409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40444D"/>
                </a:solidFill>
                <a:latin typeface="Microsoft Sans Serif"/>
                <a:cs typeface="Microsoft Sans Serif"/>
              </a:rPr>
              <a:t>диссертации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202283" y="10032014"/>
            <a:ext cx="2698115" cy="744855"/>
          </a:xfrm>
          <a:custGeom>
            <a:avLst/>
            <a:gdLst/>
            <a:ahLst/>
            <a:cxnLst/>
            <a:rect l="l" t="t" r="r" b="b"/>
            <a:pathLst>
              <a:path w="2698115" h="744854">
                <a:moveTo>
                  <a:pt x="0" y="58187"/>
                </a:moveTo>
                <a:lnTo>
                  <a:pt x="4572" y="35538"/>
                </a:lnTo>
                <a:lnTo>
                  <a:pt x="17042" y="17042"/>
                </a:lnTo>
                <a:lnTo>
                  <a:pt x="35538" y="4572"/>
                </a:lnTo>
                <a:lnTo>
                  <a:pt x="58187" y="0"/>
                </a:lnTo>
                <a:lnTo>
                  <a:pt x="2639528" y="0"/>
                </a:lnTo>
                <a:lnTo>
                  <a:pt x="2662177" y="4572"/>
                </a:lnTo>
                <a:lnTo>
                  <a:pt x="2680673" y="17042"/>
                </a:lnTo>
                <a:lnTo>
                  <a:pt x="2693143" y="35538"/>
                </a:lnTo>
                <a:lnTo>
                  <a:pt x="2697716" y="58187"/>
                </a:lnTo>
                <a:lnTo>
                  <a:pt x="2697716" y="686564"/>
                </a:lnTo>
                <a:lnTo>
                  <a:pt x="2693143" y="709213"/>
                </a:lnTo>
                <a:lnTo>
                  <a:pt x="2680673" y="727709"/>
                </a:lnTo>
                <a:lnTo>
                  <a:pt x="2662177" y="740179"/>
                </a:lnTo>
                <a:lnTo>
                  <a:pt x="2639528" y="744752"/>
                </a:lnTo>
                <a:lnTo>
                  <a:pt x="58187" y="744752"/>
                </a:lnTo>
                <a:lnTo>
                  <a:pt x="35538" y="740179"/>
                </a:lnTo>
                <a:lnTo>
                  <a:pt x="17042" y="727709"/>
                </a:lnTo>
                <a:lnTo>
                  <a:pt x="4572" y="709213"/>
                </a:lnTo>
                <a:lnTo>
                  <a:pt x="0" y="686564"/>
                </a:lnTo>
                <a:lnTo>
                  <a:pt x="0" y="58187"/>
                </a:lnTo>
                <a:close/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2595750" y="10118852"/>
            <a:ext cx="191008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58419" marR="5080" indent="-46355">
              <a:lnSpc>
                <a:spcPts val="2090"/>
              </a:lnSpc>
              <a:spcBef>
                <a:spcPts val="225"/>
              </a:spcBef>
            </a:pPr>
            <a:r>
              <a:rPr dirty="0" sz="1800" spc="-10">
                <a:solidFill>
                  <a:srgbClr val="40444D"/>
                </a:solidFill>
                <a:latin typeface="Microsoft Sans Serif"/>
                <a:cs typeface="Microsoft Sans Serif"/>
              </a:rPr>
              <a:t>Научная </a:t>
            </a:r>
            <a:r>
              <a:rPr dirty="0" sz="1800" spc="-15">
                <a:solidFill>
                  <a:srgbClr val="40444D"/>
                </a:solidFill>
                <a:latin typeface="Microsoft Sans Serif"/>
                <a:cs typeface="Microsoft Sans Serif"/>
              </a:rPr>
              <a:t>работа </a:t>
            </a:r>
            <a:r>
              <a:rPr dirty="0" sz="1800">
                <a:solidFill>
                  <a:srgbClr val="40444D"/>
                </a:solidFill>
                <a:latin typeface="Microsoft Sans Serif"/>
                <a:cs typeface="Microsoft Sans Serif"/>
              </a:rPr>
              <a:t>в </a:t>
            </a:r>
            <a:r>
              <a:rPr dirty="0" sz="1800" spc="-46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40444D"/>
                </a:solidFill>
                <a:latin typeface="Microsoft Sans Serif"/>
                <a:cs typeface="Microsoft Sans Serif"/>
              </a:rPr>
              <a:t>ведущих</a:t>
            </a:r>
            <a:r>
              <a:rPr dirty="0" sz="1800" spc="-1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40444D"/>
                </a:solidFill>
                <a:latin typeface="Microsoft Sans Serif"/>
                <a:cs typeface="Microsoft Sans Serif"/>
              </a:rPr>
              <a:t>группах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745797" y="2032641"/>
            <a:ext cx="10650220" cy="6985000"/>
            <a:chOff x="4745797" y="2032641"/>
            <a:chExt cx="10650220" cy="6985000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74952" y="3922776"/>
              <a:ext cx="920496" cy="4572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760074" y="2046934"/>
              <a:ext cx="5460365" cy="6971030"/>
            </a:xfrm>
            <a:custGeom>
              <a:avLst/>
              <a:gdLst/>
              <a:ahLst/>
              <a:cxnLst/>
              <a:rect l="l" t="t" r="r" b="b"/>
              <a:pathLst>
                <a:path w="5460365" h="6971030">
                  <a:moveTo>
                    <a:pt x="2697721" y="58191"/>
                  </a:moveTo>
                  <a:lnTo>
                    <a:pt x="2693149" y="35534"/>
                  </a:lnTo>
                  <a:lnTo>
                    <a:pt x="2680678" y="17043"/>
                  </a:lnTo>
                  <a:lnTo>
                    <a:pt x="2662186" y="4572"/>
                  </a:lnTo>
                  <a:lnTo>
                    <a:pt x="2639530" y="0"/>
                  </a:lnTo>
                  <a:lnTo>
                    <a:pt x="58191" y="0"/>
                  </a:lnTo>
                  <a:lnTo>
                    <a:pt x="35547" y="4572"/>
                  </a:lnTo>
                  <a:lnTo>
                    <a:pt x="17043" y="17043"/>
                  </a:lnTo>
                  <a:lnTo>
                    <a:pt x="4572" y="35534"/>
                  </a:lnTo>
                  <a:lnTo>
                    <a:pt x="0" y="58191"/>
                  </a:lnTo>
                  <a:lnTo>
                    <a:pt x="0" y="686562"/>
                  </a:lnTo>
                  <a:lnTo>
                    <a:pt x="4572" y="709218"/>
                  </a:lnTo>
                  <a:lnTo>
                    <a:pt x="17043" y="727710"/>
                  </a:lnTo>
                  <a:lnTo>
                    <a:pt x="35547" y="740181"/>
                  </a:lnTo>
                  <a:lnTo>
                    <a:pt x="58191" y="744753"/>
                  </a:lnTo>
                  <a:lnTo>
                    <a:pt x="2639530" y="744753"/>
                  </a:lnTo>
                  <a:lnTo>
                    <a:pt x="2662186" y="740181"/>
                  </a:lnTo>
                  <a:lnTo>
                    <a:pt x="2680678" y="727710"/>
                  </a:lnTo>
                  <a:lnTo>
                    <a:pt x="2693149" y="709218"/>
                  </a:lnTo>
                  <a:lnTo>
                    <a:pt x="2697721" y="686562"/>
                  </a:lnTo>
                  <a:lnTo>
                    <a:pt x="2697721" y="58191"/>
                  </a:lnTo>
                  <a:close/>
                </a:path>
                <a:path w="5460365" h="6971030">
                  <a:moveTo>
                    <a:pt x="5460212" y="6640500"/>
                  </a:moveTo>
                  <a:lnTo>
                    <a:pt x="5077358" y="6640500"/>
                  </a:lnTo>
                  <a:lnTo>
                    <a:pt x="5268785" y="6970547"/>
                  </a:lnTo>
                  <a:lnTo>
                    <a:pt x="5460212" y="66405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760084" y="2046928"/>
              <a:ext cx="2698115" cy="744855"/>
            </a:xfrm>
            <a:custGeom>
              <a:avLst/>
              <a:gdLst/>
              <a:ahLst/>
              <a:cxnLst/>
              <a:rect l="l" t="t" r="r" b="b"/>
              <a:pathLst>
                <a:path w="2698115" h="744855">
                  <a:moveTo>
                    <a:pt x="0" y="58187"/>
                  </a:moveTo>
                  <a:lnTo>
                    <a:pt x="4572" y="35538"/>
                  </a:lnTo>
                  <a:lnTo>
                    <a:pt x="17042" y="17042"/>
                  </a:lnTo>
                  <a:lnTo>
                    <a:pt x="35538" y="4572"/>
                  </a:lnTo>
                  <a:lnTo>
                    <a:pt x="58187" y="0"/>
                  </a:lnTo>
                  <a:lnTo>
                    <a:pt x="2639528" y="0"/>
                  </a:lnTo>
                  <a:lnTo>
                    <a:pt x="2662177" y="4572"/>
                  </a:lnTo>
                  <a:lnTo>
                    <a:pt x="2680673" y="17042"/>
                  </a:lnTo>
                  <a:lnTo>
                    <a:pt x="2693143" y="35538"/>
                  </a:lnTo>
                  <a:lnTo>
                    <a:pt x="2697716" y="58187"/>
                  </a:lnTo>
                  <a:lnTo>
                    <a:pt x="2697716" y="686564"/>
                  </a:lnTo>
                  <a:lnTo>
                    <a:pt x="2693143" y="709213"/>
                  </a:lnTo>
                  <a:lnTo>
                    <a:pt x="2680673" y="727709"/>
                  </a:lnTo>
                  <a:lnTo>
                    <a:pt x="2662177" y="740179"/>
                  </a:lnTo>
                  <a:lnTo>
                    <a:pt x="2639528" y="744752"/>
                  </a:lnTo>
                  <a:lnTo>
                    <a:pt x="58187" y="744752"/>
                  </a:lnTo>
                  <a:lnTo>
                    <a:pt x="35538" y="740179"/>
                  </a:lnTo>
                  <a:lnTo>
                    <a:pt x="17042" y="727709"/>
                  </a:lnTo>
                  <a:lnTo>
                    <a:pt x="4572" y="709213"/>
                  </a:lnTo>
                  <a:lnTo>
                    <a:pt x="0" y="686564"/>
                  </a:lnTo>
                  <a:lnTo>
                    <a:pt x="0" y="58187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5334241" y="2241804"/>
            <a:ext cx="15500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>
                <a:solidFill>
                  <a:srgbClr val="40444D"/>
                </a:solidFill>
                <a:latin typeface="Microsoft Sans Serif"/>
                <a:cs typeface="Microsoft Sans Serif"/>
              </a:rPr>
              <a:t>Бакалавриат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70095" y="2048534"/>
            <a:ext cx="2726690" cy="773430"/>
            <a:chOff x="970095" y="2048534"/>
            <a:chExt cx="2726690" cy="773430"/>
          </a:xfrm>
        </p:grpSpPr>
        <p:sp>
          <p:nvSpPr>
            <p:cNvPr id="38" name="object 38"/>
            <p:cNvSpPr/>
            <p:nvPr/>
          </p:nvSpPr>
          <p:spPr>
            <a:xfrm>
              <a:off x="984382" y="2062821"/>
              <a:ext cx="2698115" cy="744855"/>
            </a:xfrm>
            <a:custGeom>
              <a:avLst/>
              <a:gdLst/>
              <a:ahLst/>
              <a:cxnLst/>
              <a:rect l="l" t="t" r="r" b="b"/>
              <a:pathLst>
                <a:path w="2698115" h="744855">
                  <a:moveTo>
                    <a:pt x="2639527" y="0"/>
                  </a:moveTo>
                  <a:lnTo>
                    <a:pt x="58187" y="0"/>
                  </a:lnTo>
                  <a:lnTo>
                    <a:pt x="35538" y="4572"/>
                  </a:lnTo>
                  <a:lnTo>
                    <a:pt x="17042" y="17042"/>
                  </a:lnTo>
                  <a:lnTo>
                    <a:pt x="4572" y="35538"/>
                  </a:lnTo>
                  <a:lnTo>
                    <a:pt x="0" y="58188"/>
                  </a:lnTo>
                  <a:lnTo>
                    <a:pt x="0" y="686564"/>
                  </a:lnTo>
                  <a:lnTo>
                    <a:pt x="4572" y="709213"/>
                  </a:lnTo>
                  <a:lnTo>
                    <a:pt x="17042" y="727709"/>
                  </a:lnTo>
                  <a:lnTo>
                    <a:pt x="35538" y="740179"/>
                  </a:lnTo>
                  <a:lnTo>
                    <a:pt x="58187" y="744752"/>
                  </a:lnTo>
                  <a:lnTo>
                    <a:pt x="2639527" y="744752"/>
                  </a:lnTo>
                  <a:lnTo>
                    <a:pt x="2662176" y="740179"/>
                  </a:lnTo>
                  <a:lnTo>
                    <a:pt x="2680672" y="727709"/>
                  </a:lnTo>
                  <a:lnTo>
                    <a:pt x="2693142" y="709213"/>
                  </a:lnTo>
                  <a:lnTo>
                    <a:pt x="2697715" y="686564"/>
                  </a:lnTo>
                  <a:lnTo>
                    <a:pt x="2697715" y="58188"/>
                  </a:lnTo>
                  <a:lnTo>
                    <a:pt x="2693142" y="35538"/>
                  </a:lnTo>
                  <a:lnTo>
                    <a:pt x="2680672" y="17042"/>
                  </a:lnTo>
                  <a:lnTo>
                    <a:pt x="2662176" y="4572"/>
                  </a:lnTo>
                  <a:lnTo>
                    <a:pt x="263952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84382" y="2062821"/>
              <a:ext cx="2698115" cy="744855"/>
            </a:xfrm>
            <a:custGeom>
              <a:avLst/>
              <a:gdLst/>
              <a:ahLst/>
              <a:cxnLst/>
              <a:rect l="l" t="t" r="r" b="b"/>
              <a:pathLst>
                <a:path w="2698115" h="744855">
                  <a:moveTo>
                    <a:pt x="0" y="58187"/>
                  </a:moveTo>
                  <a:lnTo>
                    <a:pt x="4572" y="35538"/>
                  </a:lnTo>
                  <a:lnTo>
                    <a:pt x="17042" y="17042"/>
                  </a:lnTo>
                  <a:lnTo>
                    <a:pt x="35538" y="4572"/>
                  </a:lnTo>
                  <a:lnTo>
                    <a:pt x="58187" y="0"/>
                  </a:lnTo>
                  <a:lnTo>
                    <a:pt x="2639528" y="0"/>
                  </a:lnTo>
                  <a:lnTo>
                    <a:pt x="2662177" y="4572"/>
                  </a:lnTo>
                  <a:lnTo>
                    <a:pt x="2680673" y="17042"/>
                  </a:lnTo>
                  <a:lnTo>
                    <a:pt x="2693143" y="35538"/>
                  </a:lnTo>
                  <a:lnTo>
                    <a:pt x="2697716" y="58187"/>
                  </a:lnTo>
                  <a:lnTo>
                    <a:pt x="2697716" y="686564"/>
                  </a:lnTo>
                  <a:lnTo>
                    <a:pt x="2693143" y="709213"/>
                  </a:lnTo>
                  <a:lnTo>
                    <a:pt x="2680673" y="727709"/>
                  </a:lnTo>
                  <a:lnTo>
                    <a:pt x="2662177" y="740179"/>
                  </a:lnTo>
                  <a:lnTo>
                    <a:pt x="2639528" y="744752"/>
                  </a:lnTo>
                  <a:lnTo>
                    <a:pt x="58187" y="744752"/>
                  </a:lnTo>
                  <a:lnTo>
                    <a:pt x="35538" y="740179"/>
                  </a:lnTo>
                  <a:lnTo>
                    <a:pt x="17042" y="727709"/>
                  </a:lnTo>
                  <a:lnTo>
                    <a:pt x="4572" y="709213"/>
                  </a:lnTo>
                  <a:lnTo>
                    <a:pt x="0" y="686564"/>
                  </a:lnTo>
                  <a:lnTo>
                    <a:pt x="0" y="58187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1934555" y="2257043"/>
            <a:ext cx="7975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40444D"/>
                </a:solidFill>
                <a:latin typeface="Microsoft Sans Serif"/>
                <a:cs typeface="Microsoft Sans Serif"/>
              </a:rPr>
              <a:t>Ш</a:t>
            </a:r>
            <a:r>
              <a:rPr dirty="0" sz="2000" spc="15">
                <a:solidFill>
                  <a:srgbClr val="40444D"/>
                </a:solidFill>
                <a:latin typeface="Microsoft Sans Serif"/>
                <a:cs typeface="Microsoft Sans Serif"/>
              </a:rPr>
              <a:t>к</a:t>
            </a:r>
            <a:r>
              <a:rPr dirty="0" sz="2000" spc="-45">
                <a:solidFill>
                  <a:srgbClr val="40444D"/>
                </a:solidFill>
                <a:latin typeface="Microsoft Sans Serif"/>
                <a:cs typeface="Microsoft Sans Serif"/>
              </a:rPr>
              <a:t>о</a:t>
            </a:r>
            <a:r>
              <a:rPr dirty="0" sz="2000" spc="15">
                <a:solidFill>
                  <a:srgbClr val="40444D"/>
                </a:solidFill>
                <a:latin typeface="Microsoft Sans Serif"/>
                <a:cs typeface="Microsoft Sans Serif"/>
              </a:rPr>
              <a:t>л</a:t>
            </a:r>
            <a:r>
              <a:rPr dirty="0" sz="2000">
                <a:solidFill>
                  <a:srgbClr val="40444D"/>
                </a:solidFill>
                <a:latin typeface="Microsoft Sans Serif"/>
                <a:cs typeface="Microsoft Sans Serif"/>
              </a:rPr>
              <a:t>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84381" y="2937427"/>
            <a:ext cx="2698115" cy="744855"/>
          </a:xfrm>
          <a:custGeom>
            <a:avLst/>
            <a:gdLst/>
            <a:ahLst/>
            <a:cxnLst/>
            <a:rect l="l" t="t" r="r" b="b"/>
            <a:pathLst>
              <a:path w="2698115" h="744854">
                <a:moveTo>
                  <a:pt x="0" y="58187"/>
                </a:moveTo>
                <a:lnTo>
                  <a:pt x="4572" y="35538"/>
                </a:lnTo>
                <a:lnTo>
                  <a:pt x="17042" y="17042"/>
                </a:lnTo>
                <a:lnTo>
                  <a:pt x="35538" y="4572"/>
                </a:lnTo>
                <a:lnTo>
                  <a:pt x="58187" y="0"/>
                </a:lnTo>
                <a:lnTo>
                  <a:pt x="2639528" y="0"/>
                </a:lnTo>
                <a:lnTo>
                  <a:pt x="2662177" y="4572"/>
                </a:lnTo>
                <a:lnTo>
                  <a:pt x="2680673" y="17042"/>
                </a:lnTo>
                <a:lnTo>
                  <a:pt x="2693143" y="35538"/>
                </a:lnTo>
                <a:lnTo>
                  <a:pt x="2697716" y="58187"/>
                </a:lnTo>
                <a:lnTo>
                  <a:pt x="2697716" y="686564"/>
                </a:lnTo>
                <a:lnTo>
                  <a:pt x="2693143" y="709213"/>
                </a:lnTo>
                <a:lnTo>
                  <a:pt x="2680673" y="727709"/>
                </a:lnTo>
                <a:lnTo>
                  <a:pt x="2662177" y="740179"/>
                </a:lnTo>
                <a:lnTo>
                  <a:pt x="2639528" y="744752"/>
                </a:lnTo>
                <a:lnTo>
                  <a:pt x="58187" y="744752"/>
                </a:lnTo>
                <a:lnTo>
                  <a:pt x="35538" y="740179"/>
                </a:lnTo>
                <a:lnTo>
                  <a:pt x="17042" y="727709"/>
                </a:lnTo>
                <a:lnTo>
                  <a:pt x="4572" y="709213"/>
                </a:lnTo>
                <a:lnTo>
                  <a:pt x="0" y="686564"/>
                </a:lnTo>
                <a:lnTo>
                  <a:pt x="0" y="58187"/>
                </a:lnTo>
                <a:close/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415347" y="3160268"/>
            <a:ext cx="1835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40444D"/>
                </a:solidFill>
                <a:latin typeface="Microsoft Sans Serif"/>
                <a:cs typeface="Microsoft Sans Serif"/>
              </a:rPr>
              <a:t>Сетевой научпоп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747157" y="2944738"/>
            <a:ext cx="2698115" cy="744855"/>
          </a:xfrm>
          <a:custGeom>
            <a:avLst/>
            <a:gdLst/>
            <a:ahLst/>
            <a:cxnLst/>
            <a:rect l="l" t="t" r="r" b="b"/>
            <a:pathLst>
              <a:path w="2698115" h="744854">
                <a:moveTo>
                  <a:pt x="0" y="58187"/>
                </a:moveTo>
                <a:lnTo>
                  <a:pt x="4572" y="35538"/>
                </a:lnTo>
                <a:lnTo>
                  <a:pt x="17042" y="17042"/>
                </a:lnTo>
                <a:lnTo>
                  <a:pt x="35538" y="4572"/>
                </a:lnTo>
                <a:lnTo>
                  <a:pt x="58187" y="0"/>
                </a:lnTo>
                <a:lnTo>
                  <a:pt x="2639528" y="0"/>
                </a:lnTo>
                <a:lnTo>
                  <a:pt x="2662177" y="4572"/>
                </a:lnTo>
                <a:lnTo>
                  <a:pt x="2680673" y="17042"/>
                </a:lnTo>
                <a:lnTo>
                  <a:pt x="2693143" y="35538"/>
                </a:lnTo>
                <a:lnTo>
                  <a:pt x="2697716" y="58187"/>
                </a:lnTo>
                <a:lnTo>
                  <a:pt x="2697716" y="686564"/>
                </a:lnTo>
                <a:lnTo>
                  <a:pt x="2693143" y="709213"/>
                </a:lnTo>
                <a:lnTo>
                  <a:pt x="2680673" y="727709"/>
                </a:lnTo>
                <a:lnTo>
                  <a:pt x="2662177" y="740179"/>
                </a:lnTo>
                <a:lnTo>
                  <a:pt x="2639528" y="744752"/>
                </a:lnTo>
                <a:lnTo>
                  <a:pt x="58187" y="744752"/>
                </a:lnTo>
                <a:lnTo>
                  <a:pt x="35538" y="740179"/>
                </a:lnTo>
                <a:lnTo>
                  <a:pt x="17042" y="727709"/>
                </a:lnTo>
                <a:lnTo>
                  <a:pt x="4572" y="709213"/>
                </a:lnTo>
                <a:lnTo>
                  <a:pt x="0" y="686564"/>
                </a:lnTo>
                <a:lnTo>
                  <a:pt x="0" y="58187"/>
                </a:lnTo>
                <a:close/>
              </a:path>
            </a:pathLst>
          </a:custGeom>
          <a:ln w="28575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4884403" y="3029204"/>
            <a:ext cx="242316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722630" marR="5080" indent="-710565">
              <a:lnSpc>
                <a:spcPts val="2110"/>
              </a:lnSpc>
              <a:spcBef>
                <a:spcPts val="210"/>
              </a:spcBef>
            </a:pPr>
            <a:r>
              <a:rPr dirty="0" sz="1800" spc="-15">
                <a:solidFill>
                  <a:srgbClr val="40444D"/>
                </a:solidFill>
                <a:latin typeface="Microsoft Sans Serif"/>
                <a:cs typeface="Microsoft Sans Serif"/>
              </a:rPr>
              <a:t>Сетевые</a:t>
            </a:r>
            <a:r>
              <a:rPr dirty="0" sz="1800" spc="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40444D"/>
                </a:solidFill>
                <a:latin typeface="Microsoft Sans Serif"/>
                <a:cs typeface="Microsoft Sans Serif"/>
              </a:rPr>
              <a:t>олимпиады</a:t>
            </a:r>
            <a:r>
              <a:rPr dirty="0" sz="1800" spc="1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40444D"/>
                </a:solidFill>
                <a:latin typeface="Microsoft Sans Serif"/>
                <a:cs typeface="Microsoft Sans Serif"/>
              </a:rPr>
              <a:t>и </a:t>
            </a:r>
            <a:r>
              <a:rPr dirty="0" sz="1800" spc="-46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40444D"/>
                </a:solidFill>
                <a:latin typeface="Microsoft Sans Serif"/>
                <a:cs typeface="Microsoft Sans Serif"/>
              </a:rPr>
              <a:t>конкурсы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043982" y="3630167"/>
            <a:ext cx="9543415" cy="1437005"/>
            <a:chOff x="7043982" y="3630167"/>
            <a:chExt cx="9543415" cy="1437005"/>
          </a:xfrm>
        </p:grpSpPr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83840" y="3630167"/>
              <a:ext cx="1103375" cy="89001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1535" y="3691127"/>
              <a:ext cx="1295400" cy="81686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058269" y="4561494"/>
              <a:ext cx="5989320" cy="491490"/>
            </a:xfrm>
            <a:custGeom>
              <a:avLst/>
              <a:gdLst/>
              <a:ahLst/>
              <a:cxnLst/>
              <a:rect l="l" t="t" r="r" b="b"/>
              <a:pathLst>
                <a:path w="5989319" h="491489">
                  <a:moveTo>
                    <a:pt x="0" y="38382"/>
                  </a:moveTo>
                  <a:lnTo>
                    <a:pt x="3016" y="23441"/>
                  </a:lnTo>
                  <a:lnTo>
                    <a:pt x="11241" y="11241"/>
                  </a:lnTo>
                  <a:lnTo>
                    <a:pt x="23441" y="3016"/>
                  </a:lnTo>
                  <a:lnTo>
                    <a:pt x="38381" y="0"/>
                  </a:lnTo>
                  <a:lnTo>
                    <a:pt x="5950768" y="0"/>
                  </a:lnTo>
                  <a:lnTo>
                    <a:pt x="5965708" y="3016"/>
                  </a:lnTo>
                  <a:lnTo>
                    <a:pt x="5977908" y="11241"/>
                  </a:lnTo>
                  <a:lnTo>
                    <a:pt x="5986133" y="23441"/>
                  </a:lnTo>
                  <a:lnTo>
                    <a:pt x="5989150" y="38382"/>
                  </a:lnTo>
                  <a:lnTo>
                    <a:pt x="5989150" y="452875"/>
                  </a:lnTo>
                  <a:lnTo>
                    <a:pt x="5986133" y="467815"/>
                  </a:lnTo>
                  <a:lnTo>
                    <a:pt x="5977908" y="480015"/>
                  </a:lnTo>
                  <a:lnTo>
                    <a:pt x="5965708" y="488240"/>
                  </a:lnTo>
                  <a:lnTo>
                    <a:pt x="5950768" y="491257"/>
                  </a:lnTo>
                  <a:lnTo>
                    <a:pt x="38381" y="491257"/>
                  </a:lnTo>
                  <a:lnTo>
                    <a:pt x="23441" y="488240"/>
                  </a:lnTo>
                  <a:lnTo>
                    <a:pt x="11241" y="480015"/>
                  </a:lnTo>
                  <a:lnTo>
                    <a:pt x="3016" y="467815"/>
                  </a:lnTo>
                  <a:lnTo>
                    <a:pt x="0" y="452875"/>
                  </a:lnTo>
                  <a:lnTo>
                    <a:pt x="0" y="38382"/>
                  </a:lnTo>
                  <a:close/>
                </a:path>
              </a:pathLst>
            </a:custGeom>
            <a:ln w="285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7995887" y="4053331"/>
            <a:ext cx="4114165" cy="905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40">
                <a:solidFill>
                  <a:srgbClr val="FFFFFF"/>
                </a:solidFill>
                <a:latin typeface="Microsoft Sans Serif"/>
                <a:cs typeface="Microsoft Sans Serif"/>
              </a:rPr>
              <a:t>Конкурсный</a:t>
            </a:r>
            <a:r>
              <a:rPr dirty="0" sz="2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Microsoft Sans Serif"/>
                <a:cs typeface="Microsoft Sans Serif"/>
              </a:rPr>
              <a:t>отбор</a:t>
            </a:r>
            <a:r>
              <a:rPr dirty="0" sz="2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Microsoft Sans Serif"/>
                <a:cs typeface="Microsoft Sans Serif"/>
              </a:rPr>
              <a:t>студентов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645"/>
              </a:spcBef>
            </a:pPr>
            <a:r>
              <a:rPr dirty="0" sz="2000">
                <a:solidFill>
                  <a:srgbClr val="40444D"/>
                </a:solidFill>
                <a:latin typeface="Microsoft Sans Serif"/>
                <a:cs typeface="Microsoft Sans Serif"/>
              </a:rPr>
              <a:t>Выбор </a:t>
            </a:r>
            <a:r>
              <a:rPr dirty="0" sz="2000" spc="-25">
                <a:solidFill>
                  <a:srgbClr val="40444D"/>
                </a:solidFill>
                <a:latin typeface="Microsoft Sans Serif"/>
                <a:cs typeface="Microsoft Sans Serif"/>
              </a:rPr>
              <a:t>научного</a:t>
            </a:r>
            <a:r>
              <a:rPr dirty="0" sz="200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40444D"/>
                </a:solidFill>
                <a:latin typeface="Microsoft Sans Serif"/>
                <a:cs typeface="Microsoft Sans Serif"/>
              </a:rPr>
              <a:t>направления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50" name="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53104" y="155447"/>
            <a:ext cx="1389888" cy="877824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038265" y="336803"/>
            <a:ext cx="70218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40444D"/>
                </a:solidFill>
                <a:latin typeface="Microsoft Sans Serif"/>
                <a:cs typeface="Microsoft Sans Serif"/>
              </a:rPr>
              <a:t>НИЯУ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40">
                <a:solidFill>
                  <a:srgbClr val="40444D"/>
                </a:solidFill>
                <a:latin typeface="Microsoft Sans Serif"/>
                <a:cs typeface="Microsoft Sans Serif"/>
              </a:rPr>
              <a:t>МИФИ.</a:t>
            </a:r>
            <a:r>
              <a:rPr dirty="0" sz="2000" spc="15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40444D"/>
                </a:solidFill>
                <a:latin typeface="Microsoft Sans Serif"/>
                <a:cs typeface="Microsoft Sans Serif"/>
              </a:rPr>
              <a:t>Реализация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40444D"/>
                </a:solidFill>
                <a:latin typeface="Microsoft Sans Serif"/>
                <a:cs typeface="Microsoft Sans Serif"/>
              </a:rPr>
              <a:t>сетевых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40444D"/>
                </a:solidFill>
                <a:latin typeface="Microsoft Sans Serif"/>
                <a:cs typeface="Microsoft Sans Serif"/>
              </a:rPr>
              <a:t>магистерских</a:t>
            </a:r>
            <a:r>
              <a:rPr dirty="0" sz="2000" spc="20">
                <a:solidFill>
                  <a:srgbClr val="40444D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40444D"/>
                </a:solidFill>
                <a:latin typeface="Microsoft Sans Serif"/>
                <a:cs typeface="Microsoft Sans Serif"/>
              </a:rPr>
              <a:t>программ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52" name="object 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9512" y="3858767"/>
            <a:ext cx="1139952" cy="5029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265" y="783336"/>
            <a:ext cx="1684147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Дорожная</a:t>
            </a:r>
            <a:r>
              <a:rPr dirty="0" spc="35"/>
              <a:t> </a:t>
            </a:r>
            <a:r>
              <a:rPr dirty="0" spc="-50"/>
              <a:t>карта</a:t>
            </a:r>
            <a:r>
              <a:rPr dirty="0" spc="35"/>
              <a:t> </a:t>
            </a:r>
            <a:r>
              <a:rPr dirty="0" spc="-15"/>
              <a:t>реализации</a:t>
            </a:r>
            <a:r>
              <a:rPr dirty="0" spc="40"/>
              <a:t> </a:t>
            </a:r>
            <a:r>
              <a:rPr dirty="0" spc="-35"/>
              <a:t>модели</a:t>
            </a:r>
            <a:r>
              <a:rPr dirty="0" spc="40"/>
              <a:t> </a:t>
            </a:r>
            <a:r>
              <a:rPr dirty="0" spc="-40"/>
              <a:t>Сетевого</a:t>
            </a:r>
            <a:r>
              <a:rPr dirty="0" spc="30"/>
              <a:t> </a:t>
            </a:r>
            <a:r>
              <a:rPr dirty="0" spc="-25"/>
              <a:t>университета</a:t>
            </a:r>
            <a:r>
              <a:rPr dirty="0" spc="45"/>
              <a:t> </a:t>
            </a:r>
            <a:r>
              <a:rPr dirty="0" spc="-15"/>
              <a:t>фундаментальных</a:t>
            </a:r>
            <a:r>
              <a:rPr dirty="0" spc="35"/>
              <a:t> </a:t>
            </a:r>
            <a:r>
              <a:rPr dirty="0" spc="-60"/>
              <a:t>наук</a:t>
            </a:r>
            <a:r>
              <a:rPr dirty="0" spc="40"/>
              <a:t> </a:t>
            </a:r>
            <a:r>
              <a:rPr dirty="0" spc="-5"/>
              <a:t>и</a:t>
            </a:r>
            <a:r>
              <a:rPr dirty="0" spc="40"/>
              <a:t> </a:t>
            </a:r>
            <a:r>
              <a:rPr dirty="0" spc="-20"/>
              <a:t>технологий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59436" y="10637011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9D9D9"/>
                </a:solidFill>
                <a:latin typeface="Microsoft Sans Serif"/>
                <a:cs typeface="Microsoft Sans Serif"/>
              </a:rPr>
              <a:t>12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3175" y="5754987"/>
            <a:ext cx="20112355" cy="1957705"/>
            <a:chOff x="-3175" y="5754987"/>
            <a:chExt cx="20112355" cy="1957705"/>
          </a:xfrm>
        </p:grpSpPr>
        <p:sp>
          <p:nvSpPr>
            <p:cNvPr id="5" name="object 5"/>
            <p:cNvSpPr/>
            <p:nvPr/>
          </p:nvSpPr>
          <p:spPr>
            <a:xfrm>
              <a:off x="0" y="5758162"/>
              <a:ext cx="20106005" cy="0"/>
            </a:xfrm>
            <a:custGeom>
              <a:avLst/>
              <a:gdLst/>
              <a:ahLst/>
              <a:cxnLst/>
              <a:rect l="l" t="t" r="r" b="b"/>
              <a:pathLst>
                <a:path w="20106005" h="0">
                  <a:moveTo>
                    <a:pt x="0" y="0"/>
                  </a:moveTo>
                  <a:lnTo>
                    <a:pt x="20105688" y="1"/>
                  </a:lnTo>
                </a:path>
              </a:pathLst>
            </a:custGeom>
            <a:ln w="6350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6996" y="6786599"/>
              <a:ext cx="7538720" cy="921385"/>
            </a:xfrm>
            <a:custGeom>
              <a:avLst/>
              <a:gdLst/>
              <a:ahLst/>
              <a:cxnLst/>
              <a:rect l="l" t="t" r="r" b="b"/>
              <a:pathLst>
                <a:path w="7538720" h="921384">
                  <a:moveTo>
                    <a:pt x="0" y="0"/>
                  </a:moveTo>
                  <a:lnTo>
                    <a:pt x="7538637" y="0"/>
                  </a:lnTo>
                  <a:lnTo>
                    <a:pt x="7538637" y="921021"/>
                  </a:lnTo>
                  <a:lnTo>
                    <a:pt x="0" y="92102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020549" y="1830787"/>
            <a:ext cx="7630795" cy="3517265"/>
            <a:chOff x="1020549" y="1830787"/>
            <a:chExt cx="7630795" cy="3517265"/>
          </a:xfrm>
        </p:grpSpPr>
        <p:sp>
          <p:nvSpPr>
            <p:cNvPr id="8" name="object 8"/>
            <p:cNvSpPr/>
            <p:nvPr/>
          </p:nvSpPr>
          <p:spPr>
            <a:xfrm>
              <a:off x="1025312" y="1835549"/>
              <a:ext cx="7621270" cy="815975"/>
            </a:xfrm>
            <a:custGeom>
              <a:avLst/>
              <a:gdLst/>
              <a:ahLst/>
              <a:cxnLst/>
              <a:rect l="l" t="t" r="r" b="b"/>
              <a:pathLst>
                <a:path w="7621270" h="815975">
                  <a:moveTo>
                    <a:pt x="0" y="0"/>
                  </a:moveTo>
                  <a:lnTo>
                    <a:pt x="7621021" y="0"/>
                  </a:lnTo>
                  <a:lnTo>
                    <a:pt x="7621021" y="815923"/>
                  </a:lnTo>
                  <a:lnTo>
                    <a:pt x="0" y="8159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641091" y="2240337"/>
              <a:ext cx="0" cy="3107690"/>
            </a:xfrm>
            <a:custGeom>
              <a:avLst/>
              <a:gdLst/>
              <a:ahLst/>
              <a:cxnLst/>
              <a:rect l="l" t="t" r="r" b="b"/>
              <a:pathLst>
                <a:path w="0" h="3107690">
                  <a:moveTo>
                    <a:pt x="0" y="0"/>
                  </a:moveTo>
                  <a:lnTo>
                    <a:pt x="0" y="3107588"/>
                  </a:lnTo>
                </a:path>
              </a:pathLst>
            </a:custGeom>
            <a:ln w="16832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30074" y="1349756"/>
            <a:ext cx="7602220" cy="37261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9D9D9"/>
                </a:solidFill>
                <a:latin typeface="Microsoft Sans Serif"/>
                <a:cs typeface="Microsoft Sans Serif"/>
              </a:rPr>
              <a:t>15.07.2022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 algn="ctr" marL="9525">
              <a:lnSpc>
                <a:spcPct val="100000"/>
              </a:lnSpc>
              <a:spcBef>
                <a:spcPts val="1205"/>
              </a:spcBef>
            </a:pPr>
            <a:r>
              <a:rPr dirty="0" sz="2000" spc="-35">
                <a:solidFill>
                  <a:srgbClr val="A6A6A6"/>
                </a:solidFill>
                <a:latin typeface="Microsoft Sans Serif"/>
                <a:cs typeface="Microsoft Sans Serif"/>
              </a:rPr>
              <a:t>Разработка</a:t>
            </a:r>
            <a:r>
              <a:rPr dirty="0" sz="2000" spc="2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A6A6A6"/>
                </a:solidFill>
                <a:latin typeface="Microsoft Sans Serif"/>
                <a:cs typeface="Microsoft Sans Serif"/>
              </a:rPr>
              <a:t>концепции</a:t>
            </a:r>
            <a:r>
              <a:rPr dirty="0" sz="2000" spc="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A6A6A6"/>
                </a:solidFill>
                <a:latin typeface="Microsoft Sans Serif"/>
                <a:cs typeface="Microsoft Sans Serif"/>
              </a:rPr>
              <a:t>Сетевого</a:t>
            </a:r>
            <a:r>
              <a:rPr dirty="0" sz="2000" spc="2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A6A6A6"/>
                </a:solidFill>
                <a:latin typeface="Microsoft Sans Serif"/>
                <a:cs typeface="Microsoft Sans Serif"/>
              </a:rPr>
              <a:t>университета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Microsoft Sans Serif"/>
              <a:cs typeface="Microsoft Sans Serif"/>
            </a:endParaRPr>
          </a:p>
          <a:p>
            <a:pPr marL="540385" marR="243204" indent="-457200">
              <a:lnSpc>
                <a:spcPct val="98500"/>
              </a:lnSpc>
              <a:buClr>
                <a:srgbClr val="E81D24"/>
              </a:buClr>
              <a:buFont typeface="Microsoft Sans Serif"/>
              <a:buChar char="•"/>
              <a:tabLst>
                <a:tab pos="540385" algn="l"/>
                <a:tab pos="541020" algn="l"/>
              </a:tabLst>
            </a:pPr>
            <a:r>
              <a:rPr dirty="0" sz="1800" spc="20" b="1">
                <a:solidFill>
                  <a:srgbClr val="A6A6A6"/>
                </a:solidFill>
                <a:latin typeface="Arial"/>
                <a:cs typeface="Arial"/>
              </a:rPr>
              <a:t>Определение</a:t>
            </a:r>
            <a:r>
              <a:rPr dirty="0" sz="1800" spc="55" b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A6A6A6"/>
                </a:solidFill>
                <a:latin typeface="Arial"/>
                <a:cs typeface="Arial"/>
              </a:rPr>
              <a:t>модели</a:t>
            </a:r>
            <a:r>
              <a:rPr dirty="0" sz="1800" spc="65" b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A6A6A6"/>
                </a:solidFill>
                <a:latin typeface="Microsoft Sans Serif"/>
                <a:cs typeface="Microsoft Sans Serif"/>
              </a:rPr>
              <a:t>реализации</a:t>
            </a:r>
            <a:r>
              <a:rPr dirty="0" sz="1800" spc="7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A6A6A6"/>
                </a:solidFill>
                <a:latin typeface="Microsoft Sans Serif"/>
                <a:cs typeface="Microsoft Sans Serif"/>
              </a:rPr>
              <a:t>Сетевого</a:t>
            </a:r>
            <a:r>
              <a:rPr dirty="0" sz="1800" spc="8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A6A6A6"/>
                </a:solidFill>
                <a:latin typeface="Microsoft Sans Serif"/>
                <a:cs typeface="Microsoft Sans Serif"/>
              </a:rPr>
              <a:t>университета: </a:t>
            </a:r>
            <a:r>
              <a:rPr dirty="0" sz="1800" spc="2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A6A6A6"/>
                </a:solidFill>
                <a:latin typeface="Microsoft Sans Serif"/>
                <a:cs typeface="Microsoft Sans Serif"/>
              </a:rPr>
              <a:t>взаимодействия</a:t>
            </a:r>
            <a:r>
              <a:rPr dirty="0" sz="1800" spc="8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A6A6A6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8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A6A6A6"/>
                </a:solidFill>
                <a:latin typeface="Microsoft Sans Serif"/>
                <a:cs typeface="Microsoft Sans Serif"/>
              </a:rPr>
              <a:t>ключевыми</a:t>
            </a:r>
            <a:r>
              <a:rPr dirty="0" sz="1800" spc="8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A6A6A6"/>
                </a:solidFill>
                <a:latin typeface="Microsoft Sans Serif"/>
                <a:cs typeface="Microsoft Sans Serif"/>
              </a:rPr>
              <a:t>научными</a:t>
            </a:r>
            <a:r>
              <a:rPr dirty="0" sz="1800" spc="8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A6A6A6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8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A6A6A6"/>
                </a:solidFill>
                <a:latin typeface="Microsoft Sans Serif"/>
                <a:cs typeface="Microsoft Sans Serif"/>
              </a:rPr>
              <a:t>образовательными </a:t>
            </a:r>
            <a:r>
              <a:rPr dirty="0" sz="1800" spc="-46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A6A6A6"/>
                </a:solidFill>
                <a:latin typeface="Microsoft Sans Serif"/>
                <a:cs typeface="Microsoft Sans Serif"/>
              </a:rPr>
              <a:t>организациями</a:t>
            </a:r>
            <a:r>
              <a:rPr dirty="0" sz="1800" spc="7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A6A6A6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7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">
                <a:solidFill>
                  <a:srgbClr val="A6A6A6"/>
                </a:solidFill>
                <a:latin typeface="Microsoft Sans Serif"/>
                <a:cs typeface="Microsoft Sans Serif"/>
              </a:rPr>
              <a:t>индустриальными</a:t>
            </a:r>
            <a:r>
              <a:rPr dirty="0" sz="1800" spc="8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A6A6A6"/>
                </a:solidFill>
                <a:latin typeface="Microsoft Sans Serif"/>
                <a:cs typeface="Microsoft Sans Serif"/>
              </a:rPr>
              <a:t>партнерами,</a:t>
            </a:r>
            <a:r>
              <a:rPr dirty="0" sz="1800" spc="8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A6A6A6"/>
                </a:solidFill>
                <a:latin typeface="Microsoft Sans Serif"/>
                <a:cs typeface="Microsoft Sans Serif"/>
              </a:rPr>
              <a:t>а</a:t>
            </a:r>
            <a:r>
              <a:rPr dirty="0" sz="1800" spc="8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A6A6A6"/>
                </a:solidFill>
                <a:latin typeface="Microsoft Sans Serif"/>
                <a:cs typeface="Microsoft Sans Serif"/>
              </a:rPr>
              <a:t>также </a:t>
            </a:r>
            <a:r>
              <a:rPr dirty="0" sz="1800" spc="-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A6A6A6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1800" spc="7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">
                <a:solidFill>
                  <a:srgbClr val="A6A6A6"/>
                </a:solidFill>
                <a:latin typeface="Microsoft Sans Serif"/>
                <a:cs typeface="Microsoft Sans Serif"/>
              </a:rPr>
              <a:t>финансирования</a:t>
            </a:r>
            <a:endParaRPr sz="1800">
              <a:latin typeface="Microsoft Sans Serif"/>
              <a:cs typeface="Microsoft Sans Serif"/>
            </a:endParaRPr>
          </a:p>
          <a:p>
            <a:pPr marL="540385" marR="660400" indent="-457200">
              <a:lnSpc>
                <a:spcPct val="100400"/>
              </a:lnSpc>
              <a:spcBef>
                <a:spcPts val="1240"/>
              </a:spcBef>
              <a:buClr>
                <a:srgbClr val="E81D24"/>
              </a:buClr>
              <a:buFont typeface="Microsoft Sans Serif"/>
              <a:buChar char="•"/>
              <a:tabLst>
                <a:tab pos="540385" algn="l"/>
                <a:tab pos="541020" algn="l"/>
              </a:tabLst>
            </a:pPr>
            <a:r>
              <a:rPr dirty="0" sz="1800" spc="20" b="1">
                <a:solidFill>
                  <a:srgbClr val="A6A6A6"/>
                </a:solidFill>
                <a:latin typeface="Arial"/>
                <a:cs typeface="Arial"/>
              </a:rPr>
              <a:t>Определение</a:t>
            </a:r>
            <a:r>
              <a:rPr dirty="0" sz="1800" spc="45" b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A6A6A6"/>
                </a:solidFill>
                <a:latin typeface="Arial"/>
                <a:cs typeface="Arial"/>
              </a:rPr>
              <a:t>партнеров</a:t>
            </a:r>
            <a:r>
              <a:rPr dirty="0" sz="1800" spc="55" b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A6A6A6"/>
                </a:solidFill>
                <a:latin typeface="Arial"/>
                <a:cs typeface="Arial"/>
              </a:rPr>
              <a:t>в</a:t>
            </a:r>
            <a:r>
              <a:rPr dirty="0" sz="1800" spc="55" b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A6A6A6"/>
                </a:solidFill>
                <a:latin typeface="Arial"/>
                <a:cs typeface="Arial"/>
              </a:rPr>
              <a:t>рамках</a:t>
            </a:r>
            <a:r>
              <a:rPr dirty="0" sz="1800" spc="50" b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A6A6A6"/>
                </a:solidFill>
                <a:latin typeface="Arial"/>
                <a:cs typeface="Arial"/>
              </a:rPr>
              <a:t>запуска</a:t>
            </a:r>
            <a:r>
              <a:rPr dirty="0" sz="1800" spc="45" b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A6A6A6"/>
                </a:solidFill>
                <a:latin typeface="Arial"/>
                <a:cs typeface="Arial"/>
              </a:rPr>
              <a:t>«пилота»</a:t>
            </a:r>
            <a:r>
              <a:rPr dirty="0" sz="1800" spc="70" b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A6A6A6"/>
                </a:solidFill>
                <a:latin typeface="Microsoft Sans Serif"/>
                <a:cs typeface="Microsoft Sans Serif"/>
              </a:rPr>
              <a:t>из </a:t>
            </a:r>
            <a:r>
              <a:rPr dirty="0" sz="1800" spc="-46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">
                <a:solidFill>
                  <a:srgbClr val="A6A6A6"/>
                </a:solidFill>
                <a:latin typeface="Microsoft Sans Serif"/>
                <a:cs typeface="Microsoft Sans Serif"/>
              </a:rPr>
              <a:t>числа</a:t>
            </a:r>
            <a:r>
              <a:rPr dirty="0" sz="1800" spc="8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A6A6A6"/>
                </a:solidFill>
                <a:latin typeface="Microsoft Sans Serif"/>
                <a:cs typeface="Microsoft Sans Serif"/>
              </a:rPr>
              <a:t>научных,</a:t>
            </a:r>
            <a:r>
              <a:rPr dirty="0" sz="1800" spc="8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5">
                <a:solidFill>
                  <a:srgbClr val="A6A6A6"/>
                </a:solidFill>
                <a:latin typeface="Microsoft Sans Serif"/>
                <a:cs typeface="Microsoft Sans Serif"/>
              </a:rPr>
              <a:t>индустриальных</a:t>
            </a:r>
            <a:r>
              <a:rPr dirty="0" sz="1800" spc="8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A6A6A6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7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A6A6A6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dirty="0" sz="1800" spc="1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A6A6A6"/>
                </a:solidFill>
                <a:latin typeface="Microsoft Sans Serif"/>
                <a:cs typeface="Microsoft Sans Serif"/>
              </a:rPr>
              <a:t>организаций</a:t>
            </a:r>
            <a:r>
              <a:rPr dirty="0" sz="1800" spc="7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5">
                <a:solidFill>
                  <a:srgbClr val="A6A6A6"/>
                </a:solidFill>
                <a:latin typeface="Microsoft Sans Serif"/>
                <a:cs typeface="Microsoft Sans Serif"/>
              </a:rPr>
              <a:t>для</a:t>
            </a:r>
            <a:r>
              <a:rPr dirty="0" sz="1800" spc="7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A6A6A6"/>
                </a:solidFill>
                <a:latin typeface="Microsoft Sans Serif"/>
                <a:cs typeface="Microsoft Sans Serif"/>
              </a:rPr>
              <a:t>запуска</a:t>
            </a:r>
            <a:r>
              <a:rPr dirty="0" sz="1800" spc="8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">
                <a:solidFill>
                  <a:srgbClr val="A6A6A6"/>
                </a:solidFill>
                <a:latin typeface="Microsoft Sans Serif"/>
                <a:cs typeface="Microsoft Sans Serif"/>
              </a:rPr>
              <a:t>пилотных</a:t>
            </a:r>
            <a:r>
              <a:rPr dirty="0" sz="1800" spc="7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A6A6A6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dirty="0" sz="1800" spc="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A6A6A6"/>
                </a:solidFill>
                <a:latin typeface="Microsoft Sans Serif"/>
                <a:cs typeface="Microsoft Sans Serif"/>
              </a:rPr>
              <a:t>программ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3066" y="6765035"/>
            <a:ext cx="753046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48945" marR="4445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A6A6A6"/>
                </a:solidFill>
                <a:latin typeface="Microsoft Sans Serif"/>
                <a:cs typeface="Microsoft Sans Serif"/>
              </a:rPr>
              <a:t>Согласование</a:t>
            </a:r>
            <a:r>
              <a:rPr dirty="0" sz="2000" spc="2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A6A6A6"/>
                </a:solidFill>
                <a:latin typeface="Microsoft Sans Serif"/>
                <a:cs typeface="Microsoft Sans Serif"/>
              </a:rPr>
              <a:t>с</a:t>
            </a:r>
            <a:r>
              <a:rPr dirty="0" sz="2000" spc="2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A6A6A6"/>
                </a:solidFill>
                <a:latin typeface="Microsoft Sans Serif"/>
                <a:cs typeface="Microsoft Sans Serif"/>
              </a:rPr>
              <a:t>Минобрнауки</a:t>
            </a:r>
            <a:r>
              <a:rPr dirty="0" sz="2000" spc="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A6A6A6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2000" spc="2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A6A6A6"/>
                </a:solidFill>
                <a:latin typeface="Microsoft Sans Serif"/>
                <a:cs typeface="Microsoft Sans Serif"/>
              </a:rPr>
              <a:t>рабочей</a:t>
            </a:r>
            <a:r>
              <a:rPr dirty="0" sz="2000" spc="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A6A6A6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2000" spc="2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A6A6A6"/>
                </a:solidFill>
                <a:latin typeface="Microsoft Sans Serif"/>
                <a:cs typeface="Microsoft Sans Serif"/>
              </a:rPr>
              <a:t>и </a:t>
            </a:r>
            <a:r>
              <a:rPr dirty="0" sz="2000" spc="-52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A6A6A6"/>
                </a:solidFill>
                <a:latin typeface="Microsoft Sans Serif"/>
                <a:cs typeface="Microsoft Sans Serif"/>
              </a:rPr>
              <a:t>состава</a:t>
            </a:r>
            <a:r>
              <a:rPr dirty="0" sz="2000" spc="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A6A6A6"/>
                </a:solidFill>
                <a:latin typeface="Microsoft Sans Serif"/>
                <a:cs typeface="Microsoft Sans Serif"/>
              </a:rPr>
              <a:t>рабочей</a:t>
            </a:r>
            <a:r>
              <a:rPr dirty="0" sz="2000" spc="1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A6A6A6"/>
                </a:solidFill>
                <a:latin typeface="Microsoft Sans Serif"/>
                <a:cs typeface="Microsoft Sans Serif"/>
              </a:rPr>
              <a:t>группы</a:t>
            </a:r>
            <a:r>
              <a:rPr dirty="0" sz="2000" spc="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A6A6A6"/>
                </a:solidFill>
                <a:latin typeface="Microsoft Sans Serif"/>
                <a:cs typeface="Microsoft Sans Serif"/>
              </a:rPr>
              <a:t>по</a:t>
            </a:r>
            <a:r>
              <a:rPr dirty="0" sz="2000" spc="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A6A6A6"/>
                </a:solidFill>
                <a:latin typeface="Microsoft Sans Serif"/>
                <a:cs typeface="Microsoft Sans Serif"/>
              </a:rPr>
              <a:t>реализации</a:t>
            </a:r>
            <a:r>
              <a:rPr dirty="0" sz="2000" spc="1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A6A6A6"/>
                </a:solidFill>
                <a:latin typeface="Microsoft Sans Serif"/>
                <a:cs typeface="Microsoft Sans Serif"/>
              </a:rPr>
              <a:t>Сетевого </a:t>
            </a:r>
            <a:r>
              <a:rPr dirty="0" sz="2000" spc="-2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A6A6A6"/>
                </a:solidFill>
                <a:latin typeface="Microsoft Sans Serif"/>
                <a:cs typeface="Microsoft Sans Serif"/>
              </a:rPr>
              <a:t>университета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74848" y="5684400"/>
            <a:ext cx="17054195" cy="3227705"/>
            <a:chOff x="1074848" y="5684400"/>
            <a:chExt cx="17054195" cy="32277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9097" y="5684400"/>
              <a:ext cx="138573" cy="1407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6868" y="5684400"/>
              <a:ext cx="138573" cy="1407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640" y="5684400"/>
              <a:ext cx="138573" cy="1407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410" y="5684400"/>
              <a:ext cx="138573" cy="1407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0182" y="5684400"/>
              <a:ext cx="138573" cy="1407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7952" y="5684400"/>
              <a:ext cx="138573" cy="1407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5722" y="5684400"/>
              <a:ext cx="138573" cy="1407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3494" y="5684400"/>
              <a:ext cx="138573" cy="1407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51269" y="5684400"/>
              <a:ext cx="138573" cy="1407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99032" y="5684400"/>
              <a:ext cx="138573" cy="1407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6807" y="5684400"/>
              <a:ext cx="138573" cy="1407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94582" y="5684400"/>
              <a:ext cx="138573" cy="1407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2346" y="5684400"/>
              <a:ext cx="138573" cy="1407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90121" y="5684400"/>
              <a:ext cx="138573" cy="14079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79611" y="7834607"/>
              <a:ext cx="7538720" cy="1073150"/>
            </a:xfrm>
            <a:custGeom>
              <a:avLst/>
              <a:gdLst/>
              <a:ahLst/>
              <a:cxnLst/>
              <a:rect l="l" t="t" r="r" b="b"/>
              <a:pathLst>
                <a:path w="7538720" h="1073150">
                  <a:moveTo>
                    <a:pt x="0" y="0"/>
                  </a:moveTo>
                  <a:lnTo>
                    <a:pt x="7538637" y="0"/>
                  </a:lnTo>
                  <a:lnTo>
                    <a:pt x="7538637" y="1072713"/>
                  </a:lnTo>
                  <a:lnTo>
                    <a:pt x="0" y="10727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8389894" y="5380228"/>
            <a:ext cx="5416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" i="1">
                <a:solidFill>
                  <a:srgbClr val="A6A6A6"/>
                </a:solidFill>
                <a:latin typeface="Arial"/>
                <a:cs typeface="Arial"/>
              </a:rPr>
              <a:t>И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ю</a:t>
            </a:r>
            <a:r>
              <a:rPr dirty="0" sz="1600" spc="-10" i="1">
                <a:solidFill>
                  <a:srgbClr val="A6A6A6"/>
                </a:solidFill>
                <a:latin typeface="Arial"/>
                <a:cs typeface="Arial"/>
              </a:rPr>
              <a:t>н</a:t>
            </a:r>
            <a:r>
              <a:rPr dirty="0" sz="1600" i="1">
                <a:solidFill>
                  <a:srgbClr val="A6A6A6"/>
                </a:solidFill>
                <a:latin typeface="Arial"/>
                <a:cs typeface="Arial"/>
              </a:rPr>
              <a:t>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3066" y="8042147"/>
            <a:ext cx="753173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95755" marR="307340" indent="-1280795">
              <a:lnSpc>
                <a:spcPct val="100000"/>
              </a:lnSpc>
              <a:spcBef>
                <a:spcPts val="100"/>
              </a:spcBef>
            </a:pPr>
            <a:r>
              <a:rPr dirty="0" sz="2000" spc="-35">
                <a:solidFill>
                  <a:srgbClr val="A6A6A6"/>
                </a:solidFill>
                <a:latin typeface="Microsoft Sans Serif"/>
                <a:cs typeface="Microsoft Sans Serif"/>
              </a:rPr>
              <a:t>Подготовка</a:t>
            </a:r>
            <a:r>
              <a:rPr dirty="0" sz="2000" spc="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A6A6A6"/>
                </a:solidFill>
                <a:latin typeface="Microsoft Sans Serif"/>
                <a:cs typeface="Microsoft Sans Serif"/>
              </a:rPr>
              <a:t>доклада</a:t>
            </a:r>
            <a:r>
              <a:rPr dirty="0" sz="2000" spc="2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2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A6A6A6"/>
                </a:solidFill>
                <a:latin typeface="Microsoft Sans Serif"/>
                <a:cs typeface="Microsoft Sans Serif"/>
              </a:rPr>
              <a:t>рамках</a:t>
            </a:r>
            <a:r>
              <a:rPr dirty="0" sz="2000" spc="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A6A6A6"/>
                </a:solidFill>
                <a:latin typeface="Microsoft Sans Serif"/>
                <a:cs typeface="Microsoft Sans Serif"/>
              </a:rPr>
              <a:t>исполнения</a:t>
            </a:r>
            <a:r>
              <a:rPr dirty="0" sz="2000" spc="2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A6A6A6"/>
                </a:solidFill>
                <a:latin typeface="Microsoft Sans Serif"/>
                <a:cs typeface="Microsoft Sans Serif"/>
              </a:rPr>
              <a:t>Президентского </a:t>
            </a:r>
            <a:r>
              <a:rPr dirty="0" sz="2000" spc="-5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A6A6A6"/>
                </a:solidFill>
                <a:latin typeface="Microsoft Sans Serif"/>
                <a:cs typeface="Microsoft Sans Serif"/>
              </a:rPr>
              <a:t>поручения</a:t>
            </a:r>
            <a:r>
              <a:rPr dirty="0" sz="2000" spc="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A6A6A6"/>
                </a:solidFill>
                <a:latin typeface="Microsoft Sans Serif"/>
                <a:cs typeface="Microsoft Sans Serif"/>
              </a:rPr>
              <a:t>по</a:t>
            </a:r>
            <a:r>
              <a:rPr dirty="0" sz="2000" spc="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A6A6A6"/>
                </a:solidFill>
                <a:latin typeface="Microsoft Sans Serif"/>
                <a:cs typeface="Microsoft Sans Serif"/>
              </a:rPr>
              <a:t>итогам</a:t>
            </a:r>
            <a:r>
              <a:rPr dirty="0" sz="2000" spc="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A6A6A6"/>
                </a:solidFill>
                <a:latin typeface="Microsoft Sans Serif"/>
                <a:cs typeface="Microsoft Sans Serif"/>
              </a:rPr>
              <a:t>набсовета</a:t>
            </a:r>
            <a:r>
              <a:rPr dirty="0" sz="2000" spc="15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A6A6A6"/>
                </a:solidFill>
                <a:latin typeface="Microsoft Sans Serif"/>
                <a:cs typeface="Microsoft Sans Serif"/>
              </a:rPr>
              <a:t>АСИ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615072" y="5815666"/>
            <a:ext cx="9446260" cy="2559050"/>
            <a:chOff x="8615072" y="5815666"/>
            <a:chExt cx="9446260" cy="2559050"/>
          </a:xfrm>
        </p:grpSpPr>
        <p:sp>
          <p:nvSpPr>
            <p:cNvPr id="31" name="object 31"/>
            <p:cNvSpPr/>
            <p:nvPr/>
          </p:nvSpPr>
          <p:spPr>
            <a:xfrm>
              <a:off x="8618247" y="5818841"/>
              <a:ext cx="11430" cy="2552700"/>
            </a:xfrm>
            <a:custGeom>
              <a:avLst/>
              <a:gdLst/>
              <a:ahLst/>
              <a:cxnLst/>
              <a:rect l="l" t="t" r="r" b="b"/>
              <a:pathLst>
                <a:path w="11429" h="2552700">
                  <a:moveTo>
                    <a:pt x="11221" y="0"/>
                  </a:moveTo>
                  <a:lnTo>
                    <a:pt x="0" y="2552123"/>
                  </a:lnTo>
                </a:path>
              </a:pathLst>
            </a:custGeom>
            <a:ln w="6350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031727" y="6786599"/>
              <a:ext cx="9024620" cy="921385"/>
            </a:xfrm>
            <a:custGeom>
              <a:avLst/>
              <a:gdLst/>
              <a:ahLst/>
              <a:cxnLst/>
              <a:rect l="l" t="t" r="r" b="b"/>
              <a:pathLst>
                <a:path w="9024619" h="921384">
                  <a:moveTo>
                    <a:pt x="0" y="0"/>
                  </a:moveTo>
                  <a:lnTo>
                    <a:pt x="9024251" y="0"/>
                  </a:lnTo>
                  <a:lnTo>
                    <a:pt x="9024251" y="921022"/>
                  </a:lnTo>
                  <a:lnTo>
                    <a:pt x="0" y="9210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8169115" y="5419852"/>
            <a:ext cx="46735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я</a:t>
            </a:r>
            <a:r>
              <a:rPr dirty="0" sz="1600" i="1">
                <a:solidFill>
                  <a:srgbClr val="A6A6A6"/>
                </a:solidFill>
                <a:latin typeface="Arial"/>
                <a:cs typeface="Arial"/>
              </a:rPr>
              <a:t>б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р</a:t>
            </a:r>
            <a:r>
              <a:rPr dirty="0" sz="1600" i="1">
                <a:solidFill>
                  <a:srgbClr val="A6A6A6"/>
                </a:solidFill>
                <a:latin typeface="Arial"/>
                <a:cs typeface="Arial"/>
              </a:rPr>
              <a:t>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36489" y="6917435"/>
            <a:ext cx="901509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19175" marR="501650" indent="-510540">
              <a:lnSpc>
                <a:spcPct val="100000"/>
              </a:lnSpc>
              <a:spcBef>
                <a:spcPts val="100"/>
              </a:spcBef>
            </a:pPr>
            <a:r>
              <a:rPr dirty="0" sz="2000" spc="-35">
                <a:solidFill>
                  <a:srgbClr val="E91C22"/>
                </a:solidFill>
                <a:latin typeface="Microsoft Sans Serif"/>
                <a:cs typeface="Microsoft Sans Serif"/>
              </a:rPr>
              <a:t>Разработка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учебно-методической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E91C22"/>
                </a:solidFill>
                <a:latin typeface="Microsoft Sans Serif"/>
                <a:cs typeface="Microsoft Sans Serif"/>
              </a:rPr>
              <a:t>документации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E91C22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E91C22"/>
                </a:solidFill>
                <a:latin typeface="Microsoft Sans Serif"/>
                <a:cs typeface="Microsoft Sans Serif"/>
              </a:rPr>
              <a:t>регламентов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E91C22"/>
                </a:solidFill>
                <a:latin typeface="Microsoft Sans Serif"/>
                <a:cs typeface="Microsoft Sans Serif"/>
              </a:rPr>
              <a:t>для </a:t>
            </a:r>
            <a:r>
              <a:rPr dirty="0" sz="2000" spc="-5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реализации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пилотных</a:t>
            </a:r>
            <a:r>
              <a:rPr dirty="0" sz="2000" spc="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E91C22"/>
                </a:solidFill>
                <a:latin typeface="Microsoft Sans Serif"/>
                <a:cs typeface="Microsoft Sans Serif"/>
              </a:rPr>
              <a:t>сетевых</a:t>
            </a:r>
            <a:r>
              <a:rPr dirty="0" sz="2000" spc="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программ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25857" y="7765795"/>
            <a:ext cx="8491855" cy="154368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469900" marR="5080" indent="-457200">
              <a:lnSpc>
                <a:spcPts val="2090"/>
              </a:lnSpc>
              <a:spcBef>
                <a:spcPts val="225"/>
              </a:spcBef>
              <a:buClr>
                <a:srgbClr val="E81D24"/>
              </a:buClr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dirty="0" sz="1800" spc="20" b="1">
                <a:solidFill>
                  <a:srgbClr val="7F7F7F"/>
                </a:solidFill>
                <a:latin typeface="Arial"/>
                <a:cs typeface="Arial"/>
              </a:rPr>
              <a:t>Определение</a:t>
            </a:r>
            <a:r>
              <a:rPr dirty="0" sz="1800" spc="5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7F7F7F"/>
                </a:solidFill>
                <a:latin typeface="Arial"/>
                <a:cs typeface="Arial"/>
              </a:rPr>
              <a:t>списка</a:t>
            </a:r>
            <a:r>
              <a:rPr dirty="0" sz="1800" spc="5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7F7F7F"/>
                </a:solidFill>
                <a:latin typeface="Arial"/>
                <a:cs typeface="Arial"/>
              </a:rPr>
              <a:t>релевантных</a:t>
            </a:r>
            <a:r>
              <a:rPr dirty="0" sz="1800" spc="5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7F7F7F"/>
                </a:solidFill>
                <a:latin typeface="Arial"/>
                <a:cs typeface="Arial"/>
              </a:rPr>
              <a:t>образовательных</a:t>
            </a:r>
            <a:r>
              <a:rPr dirty="0" sz="1800" spc="5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7F7F7F"/>
                </a:solidFill>
                <a:latin typeface="Arial"/>
                <a:cs typeface="Arial"/>
              </a:rPr>
              <a:t>программ</a:t>
            </a:r>
            <a:r>
              <a:rPr dirty="0" sz="1800" spc="25">
                <a:solidFill>
                  <a:srgbClr val="7F7F7F"/>
                </a:solidFill>
                <a:latin typeface="Microsoft Sans Serif"/>
                <a:cs typeface="Microsoft Sans Serif"/>
              </a:rPr>
              <a:t>, </a:t>
            </a:r>
            <a:r>
              <a:rPr dirty="0" sz="1800" spc="3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1800" spc="9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7F7F7F"/>
                </a:solidFill>
                <a:latin typeface="Microsoft Sans Serif"/>
                <a:cs typeface="Microsoft Sans Serif"/>
              </a:rPr>
              <a:t>могут</a:t>
            </a:r>
            <a:r>
              <a:rPr dirty="0" sz="1800" spc="9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">
                <a:solidFill>
                  <a:srgbClr val="7F7F7F"/>
                </a:solidFill>
                <a:latin typeface="Microsoft Sans Serif"/>
                <a:cs typeface="Microsoft Sans Serif"/>
              </a:rPr>
              <a:t>быть</a:t>
            </a:r>
            <a:r>
              <a:rPr dirty="0" sz="1800" spc="9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7F7F7F"/>
                </a:solidFill>
                <a:latin typeface="Microsoft Sans Serif"/>
                <a:cs typeface="Microsoft Sans Serif"/>
              </a:rPr>
              <a:t>интегрированы</a:t>
            </a:r>
            <a:r>
              <a:rPr dirty="0" sz="1800" spc="10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9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7F7F7F"/>
                </a:solidFill>
                <a:latin typeface="Microsoft Sans Serif"/>
                <a:cs typeface="Microsoft Sans Serif"/>
              </a:rPr>
              <a:t>платформу</a:t>
            </a:r>
            <a:r>
              <a:rPr dirty="0" sz="1800" spc="9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Сетевого</a:t>
            </a:r>
            <a:r>
              <a:rPr dirty="0" sz="1800" spc="9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7F7F7F"/>
                </a:solidFill>
                <a:latin typeface="Microsoft Sans Serif"/>
                <a:cs typeface="Microsoft Sans Serif"/>
              </a:rPr>
              <a:t>университета</a:t>
            </a:r>
            <a:endParaRPr sz="1800">
              <a:latin typeface="Microsoft Sans Serif"/>
              <a:cs typeface="Microsoft Sans Serif"/>
            </a:endParaRPr>
          </a:p>
          <a:p>
            <a:pPr marL="469900" marR="168910" indent="-457200">
              <a:lnSpc>
                <a:spcPct val="99400"/>
              </a:lnSpc>
              <a:spcBef>
                <a:spcPts val="1200"/>
              </a:spcBef>
              <a:buClr>
                <a:srgbClr val="E81D24"/>
              </a:buClr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dirty="0" sz="1800" spc="20" b="1">
                <a:solidFill>
                  <a:srgbClr val="7F7F7F"/>
                </a:solidFill>
                <a:latin typeface="Arial"/>
                <a:cs typeface="Arial"/>
              </a:rPr>
              <a:t>Анализ</a:t>
            </a:r>
            <a:r>
              <a:rPr dirty="0" sz="1800" spc="6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7F7F7F"/>
                </a:solidFill>
                <a:latin typeface="Arial"/>
                <a:cs typeface="Arial"/>
              </a:rPr>
              <a:t>образовательных</a:t>
            </a:r>
            <a:r>
              <a:rPr dirty="0" sz="1800" spc="5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7F7F7F"/>
                </a:solidFill>
                <a:latin typeface="Arial"/>
                <a:cs typeface="Arial"/>
              </a:rPr>
              <a:t>программ</a:t>
            </a:r>
            <a:r>
              <a:rPr dirty="0" sz="1800" spc="7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по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7F7F7F"/>
                </a:solidFill>
                <a:latin typeface="Microsoft Sans Serif"/>
                <a:cs typeface="Microsoft Sans Serif"/>
              </a:rPr>
              <a:t>инженерным</a:t>
            </a:r>
            <a:r>
              <a:rPr dirty="0" sz="1800" spc="8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7F7F7F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7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7F7F7F"/>
                </a:solidFill>
                <a:latin typeface="Microsoft Sans Serif"/>
                <a:cs typeface="Microsoft Sans Serif"/>
              </a:rPr>
              <a:t>иным </a:t>
            </a:r>
            <a:r>
              <a:rPr dirty="0" sz="1800" spc="1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7F7F7F"/>
                </a:solidFill>
                <a:latin typeface="Microsoft Sans Serif"/>
                <a:cs typeface="Microsoft Sans Serif"/>
              </a:rPr>
              <a:t>направлениям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7F7F7F"/>
                </a:solidFill>
                <a:latin typeface="Microsoft Sans Serif"/>
                <a:cs typeface="Microsoft Sans Serif"/>
              </a:rPr>
              <a:t>подготовки,</a:t>
            </a:r>
            <a:r>
              <a:rPr dirty="0" sz="1800" spc="8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7F7F7F"/>
                </a:solidFill>
                <a:latin typeface="Microsoft Sans Serif"/>
                <a:cs typeface="Microsoft Sans Serif"/>
              </a:rPr>
              <a:t>связанных</a:t>
            </a:r>
            <a:r>
              <a:rPr dirty="0" sz="1800" spc="8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8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7F7F7F"/>
                </a:solidFill>
                <a:latin typeface="Microsoft Sans Serif"/>
                <a:cs typeface="Microsoft Sans Serif"/>
              </a:rPr>
              <a:t>достижением</a:t>
            </a:r>
            <a:r>
              <a:rPr dirty="0" sz="1800" spc="8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7F7F7F"/>
                </a:solidFill>
                <a:latin typeface="Microsoft Sans Serif"/>
                <a:cs typeface="Microsoft Sans Serif"/>
              </a:rPr>
              <a:t>технологического </a:t>
            </a:r>
            <a:r>
              <a:rPr dirty="0" sz="1800" spc="-46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7F7F7F"/>
                </a:solidFill>
                <a:latin typeface="Microsoft Sans Serif"/>
                <a:cs typeface="Microsoft Sans Serif"/>
              </a:rPr>
              <a:t>суверенитета</a:t>
            </a:r>
            <a:r>
              <a:rPr dirty="0" sz="1800" spc="7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8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5">
                <a:solidFill>
                  <a:srgbClr val="7F7F7F"/>
                </a:solidFill>
                <a:latin typeface="Microsoft Sans Serif"/>
                <a:cs typeface="Microsoft Sans Serif"/>
              </a:rPr>
              <a:t>условиях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санкций</a:t>
            </a:r>
            <a:endParaRPr sz="1800">
              <a:latin typeface="Microsoft Sans Serif"/>
              <a:cs typeface="Microsoft Sans Serif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9606867" y="1815239"/>
          <a:ext cx="8598535" cy="3897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7940"/>
                <a:gridCol w="6007735"/>
              </a:tblGrid>
              <a:tr h="1139516">
                <a:tc gridSpan="2">
                  <a:txBody>
                    <a:bodyPr/>
                    <a:lstStyle/>
                    <a:p>
                      <a:pPr marR="1308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57225" marR="338455" indent="-452120">
                        <a:lnSpc>
                          <a:spcPct val="100000"/>
                        </a:lnSpc>
                      </a:pPr>
                      <a:r>
                        <a:rPr dirty="0" sz="2000" spc="-4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Доработка</a:t>
                      </a:r>
                      <a:r>
                        <a:rPr dirty="0" sz="2000" spc="1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цифровой</a:t>
                      </a:r>
                      <a:r>
                        <a:rPr dirty="0" sz="2000" spc="1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платформы</a:t>
                      </a:r>
                      <a:r>
                        <a:rPr dirty="0" sz="2000" spc="2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2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Университета</a:t>
                      </a:r>
                      <a:r>
                        <a:rPr dirty="0" sz="2000" spc="1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2035</a:t>
                      </a:r>
                      <a:r>
                        <a:rPr dirty="0" sz="2000" spc="1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2000" spc="2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2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рамках</a:t>
                      </a:r>
                      <a:r>
                        <a:rPr dirty="0" sz="2000" spc="1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2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РОП </a:t>
                      </a:r>
                      <a:r>
                        <a:rPr dirty="0" sz="2000" spc="-51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dirty="0" sz="2000" spc="2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dirty="0" sz="2000" spc="1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пилотных</a:t>
                      </a:r>
                      <a:r>
                        <a:rPr dirty="0" sz="2000" spc="2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2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программ</a:t>
                      </a:r>
                      <a:r>
                        <a:rPr dirty="0" sz="2000" spc="2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3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Сетевого</a:t>
                      </a:r>
                      <a:r>
                        <a:rPr dirty="0" sz="2000" spc="2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2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университета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175">
                    <a:lnL w="12700">
                      <a:solidFill>
                        <a:srgbClr val="C9C9C9"/>
                      </a:solidFill>
                      <a:prstDash val="solid"/>
                    </a:lnL>
                    <a:lnR w="19050">
                      <a:solidFill>
                        <a:srgbClr val="C9C9C9"/>
                      </a:solidFill>
                      <a:prstDash val="solid"/>
                    </a:lnR>
                    <a:lnT w="12700">
                      <a:solidFill>
                        <a:srgbClr val="C9C9C9"/>
                      </a:solidFill>
                      <a:prstDash val="solid"/>
                    </a:lnT>
                    <a:lnB w="12700">
                      <a:solidFill>
                        <a:srgbClr val="C9C9C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81075">
                <a:tc gridSpan="2">
                  <a:txBody>
                    <a:bodyPr/>
                    <a:lstStyle/>
                    <a:p>
                      <a:pPr marL="567690" marR="346710" indent="-457200">
                        <a:lnSpc>
                          <a:spcPct val="99400"/>
                        </a:lnSpc>
                        <a:spcBef>
                          <a:spcPts val="1450"/>
                        </a:spcBef>
                        <a:buClr>
                          <a:srgbClr val="E81D24"/>
                        </a:buClr>
                        <a:buFont typeface="Microsoft Sans Serif"/>
                        <a:buChar char="•"/>
                        <a:tabLst>
                          <a:tab pos="567055" algn="l"/>
                          <a:tab pos="568325" algn="l"/>
                        </a:tabLst>
                      </a:pPr>
                      <a:r>
                        <a:rPr dirty="0" sz="1800" spc="20" b="1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Согласование</a:t>
                      </a:r>
                      <a:r>
                        <a:rPr dirty="0" sz="1800" spc="50" b="1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20" b="1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технических</a:t>
                      </a:r>
                      <a:r>
                        <a:rPr dirty="0" sz="1800" spc="55" b="1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800" spc="65" b="1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20" b="1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нормативных</a:t>
                      </a:r>
                      <a:r>
                        <a:rPr dirty="0" sz="1800" spc="55" b="1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20" b="1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требований</a:t>
                      </a:r>
                      <a:r>
                        <a:rPr dirty="0" sz="1800" spc="70" b="1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14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dirty="0" sz="1800" spc="8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работе </a:t>
                      </a:r>
                      <a:r>
                        <a:rPr dirty="0" sz="1800" spc="15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цифровой</a:t>
                      </a:r>
                      <a:r>
                        <a:rPr dirty="0" sz="1800" spc="8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5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образовательной</a:t>
                      </a:r>
                      <a:r>
                        <a:rPr dirty="0" sz="1800" spc="85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платформы</a:t>
                      </a:r>
                      <a:r>
                        <a:rPr dirty="0" sz="1800" spc="95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dirty="0" sz="1800" spc="9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25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базе</a:t>
                      </a:r>
                      <a:r>
                        <a:rPr dirty="0" sz="1800" spc="85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5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Университета</a:t>
                      </a:r>
                      <a:r>
                        <a:rPr dirty="0" sz="1800" spc="9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5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2035</a:t>
                      </a:r>
                      <a:r>
                        <a:rPr dirty="0" sz="1800" spc="9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dirty="0" sz="1800" spc="-465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5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проведение</a:t>
                      </a:r>
                      <a:r>
                        <a:rPr dirty="0" sz="1800" spc="75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2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тестирований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84150">
                    <a:lnR w="19050">
                      <a:solidFill>
                        <a:srgbClr val="C9C9C9"/>
                      </a:solidFill>
                      <a:prstDash val="solid"/>
                    </a:lnR>
                    <a:lnT w="12700">
                      <a:solidFill>
                        <a:srgbClr val="C9C9C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32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C9C9C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2395" marR="245745" indent="62357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2000" spc="-2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Заключение</a:t>
                      </a:r>
                      <a:r>
                        <a:rPr dirty="0" sz="2000" spc="1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договоров</a:t>
                      </a:r>
                      <a:r>
                        <a:rPr dirty="0" sz="2000" spc="1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2000" spc="1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реализации </a:t>
                      </a:r>
                      <a:r>
                        <a:rPr dirty="0" sz="2000" spc="-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2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r>
                        <a:rPr dirty="0" sz="2000" spc="2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2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программ</a:t>
                      </a:r>
                      <a:r>
                        <a:rPr dirty="0" sz="2000" spc="2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2000" spc="2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3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сетевом</a:t>
                      </a:r>
                      <a:r>
                        <a:rPr dirty="0" sz="2000" spc="25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20">
                          <a:solidFill>
                            <a:srgbClr val="E91C22"/>
                          </a:solidFill>
                          <a:latin typeface="Microsoft Sans Serif"/>
                          <a:cs typeface="Microsoft Sans Serif"/>
                        </a:rPr>
                        <a:t>формате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C9C9C9"/>
                      </a:solidFill>
                      <a:prstDash val="solid"/>
                    </a:lnL>
                    <a:lnR w="19050">
                      <a:solidFill>
                        <a:srgbClr val="C9C9C9"/>
                      </a:solidFill>
                      <a:prstDash val="solid"/>
                    </a:lnR>
                    <a:lnT w="12700">
                      <a:solidFill>
                        <a:srgbClr val="C9C9C9"/>
                      </a:solidFill>
                      <a:prstDash val="solid"/>
                    </a:lnT>
                    <a:lnB w="12700">
                      <a:solidFill>
                        <a:srgbClr val="C9C9C9"/>
                      </a:solidFill>
                      <a:prstDash val="solid"/>
                    </a:lnB>
                  </a:tcPr>
                </a:tc>
              </a:tr>
              <a:tr h="432146">
                <a:tc gridSpan="2">
                  <a:txBody>
                    <a:bodyPr/>
                    <a:lstStyle/>
                    <a:p>
                      <a:pPr marL="1885314">
                        <a:lnSpc>
                          <a:spcPct val="100000"/>
                        </a:lnSpc>
                        <a:spcBef>
                          <a:spcPts val="1255"/>
                        </a:spcBef>
                        <a:tabLst>
                          <a:tab pos="4965065" algn="l"/>
                          <a:tab pos="8029575" algn="l"/>
                        </a:tabLst>
                      </a:pPr>
                      <a:r>
                        <a:rPr dirty="0" sz="1600" spc="5" i="1">
                          <a:solidFill>
                            <a:srgbClr val="A6A6A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600" spc="-40" i="1">
                          <a:solidFill>
                            <a:srgbClr val="A6A6A6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dirty="0" sz="1600" spc="-5" i="1">
                          <a:solidFill>
                            <a:srgbClr val="A6A6A6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600" i="1">
                          <a:solidFill>
                            <a:srgbClr val="A6A6A6"/>
                          </a:solidFill>
                          <a:latin typeface="Arial"/>
                          <a:cs typeface="Arial"/>
                        </a:rPr>
                        <a:t>ь	</a:t>
                      </a:r>
                      <a:r>
                        <a:rPr dirty="0" sz="1600" spc="-5" i="1">
                          <a:solidFill>
                            <a:srgbClr val="A6A6A6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600" i="1">
                          <a:solidFill>
                            <a:srgbClr val="A6A6A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600" spc="-5" i="1">
                          <a:solidFill>
                            <a:srgbClr val="A6A6A6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dirty="0" sz="1600" i="1">
                          <a:solidFill>
                            <a:srgbClr val="A6A6A6"/>
                          </a:solidFill>
                          <a:latin typeface="Arial"/>
                          <a:cs typeface="Arial"/>
                        </a:rPr>
                        <a:t>уст	</a:t>
                      </a:r>
                      <a:r>
                        <a:rPr dirty="0" sz="1600" spc="-10" i="1">
                          <a:solidFill>
                            <a:srgbClr val="A6A6A6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600" spc="-5" i="1">
                          <a:solidFill>
                            <a:srgbClr val="A6A6A6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dirty="0" sz="1600" spc="-10" i="1">
                          <a:solidFill>
                            <a:srgbClr val="A6A6A6"/>
                          </a:solidFill>
                          <a:latin typeface="Arial"/>
                          <a:cs typeface="Arial"/>
                        </a:rPr>
                        <a:t>нт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9385">
                    <a:lnR w="19050">
                      <a:solidFill>
                        <a:srgbClr val="C9C9C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7" name="object 37"/>
          <p:cNvSpPr txBox="1"/>
          <p:nvPr/>
        </p:nvSpPr>
        <p:spPr>
          <a:xfrm>
            <a:off x="1022824" y="5381244"/>
            <a:ext cx="5911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i="1">
                <a:solidFill>
                  <a:srgbClr val="A6A6A6"/>
                </a:solidFill>
                <a:latin typeface="Arial"/>
                <a:cs typeface="Arial"/>
              </a:rPr>
              <a:t>2022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055983" y="5840664"/>
            <a:ext cx="2540" cy="1406525"/>
          </a:xfrm>
          <a:custGeom>
            <a:avLst/>
            <a:gdLst/>
            <a:ahLst/>
            <a:cxnLst/>
            <a:rect l="l" t="t" r="r" b="b"/>
            <a:pathLst>
              <a:path w="2540" h="1406525">
                <a:moveTo>
                  <a:pt x="0" y="1406444"/>
                </a:moveTo>
                <a:lnTo>
                  <a:pt x="2102" y="0"/>
                </a:lnTo>
              </a:path>
            </a:pathLst>
          </a:custGeom>
          <a:ln w="6350">
            <a:solidFill>
              <a:srgbClr val="C9C9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2688309" y="5419852"/>
            <a:ext cx="3048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36520" algn="l"/>
              </a:tabLst>
            </a:pP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Апр</a:t>
            </a:r>
            <a:r>
              <a:rPr dirty="0" sz="1600" spc="-60" i="1">
                <a:solidFill>
                  <a:srgbClr val="A6A6A6"/>
                </a:solidFill>
                <a:latin typeface="Arial"/>
                <a:cs typeface="Arial"/>
              </a:rPr>
              <a:t>е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л</a:t>
            </a:r>
            <a:r>
              <a:rPr dirty="0" sz="1600" i="1">
                <a:solidFill>
                  <a:srgbClr val="A6A6A6"/>
                </a:solidFill>
                <a:latin typeface="Arial"/>
                <a:cs typeface="Arial"/>
              </a:rPr>
              <a:t>ь	</a:t>
            </a:r>
            <a:r>
              <a:rPr dirty="0" sz="1600" spc="20" i="1">
                <a:solidFill>
                  <a:srgbClr val="A6A6A6"/>
                </a:solidFill>
                <a:latin typeface="Arial"/>
                <a:cs typeface="Arial"/>
              </a:rPr>
              <a:t>М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а</a:t>
            </a:r>
            <a:r>
              <a:rPr dirty="0" sz="1600" i="1">
                <a:solidFill>
                  <a:srgbClr val="A6A6A6"/>
                </a:solidFill>
                <a:latin typeface="Arial"/>
                <a:cs typeface="Arial"/>
              </a:rPr>
              <a:t>й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265" y="10637011"/>
            <a:ext cx="116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9D9D9"/>
                </a:solidFill>
                <a:latin typeface="Microsoft Sans Serif"/>
                <a:cs typeface="Microsoft Sans Serif"/>
              </a:rPr>
              <a:t>15.07.2022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59436" y="10637011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9D9D9"/>
                </a:solidFill>
                <a:latin typeface="Microsoft Sans Serif"/>
                <a:cs typeface="Microsoft Sans Serif"/>
              </a:rPr>
              <a:t>13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3175" y="1893798"/>
            <a:ext cx="20112355" cy="6142355"/>
            <a:chOff x="-3175" y="1893798"/>
            <a:chExt cx="20112355" cy="6142355"/>
          </a:xfrm>
        </p:grpSpPr>
        <p:sp>
          <p:nvSpPr>
            <p:cNvPr id="5" name="object 5"/>
            <p:cNvSpPr/>
            <p:nvPr/>
          </p:nvSpPr>
          <p:spPr>
            <a:xfrm>
              <a:off x="0" y="5758162"/>
              <a:ext cx="20106005" cy="0"/>
            </a:xfrm>
            <a:custGeom>
              <a:avLst/>
              <a:gdLst/>
              <a:ahLst/>
              <a:cxnLst/>
              <a:rect l="l" t="t" r="r" b="b"/>
              <a:pathLst>
                <a:path w="20106005" h="0">
                  <a:moveTo>
                    <a:pt x="0" y="0"/>
                  </a:moveTo>
                  <a:lnTo>
                    <a:pt x="20105688" y="1"/>
                  </a:lnTo>
                </a:path>
              </a:pathLst>
            </a:custGeom>
            <a:ln w="6350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9097" y="5684400"/>
              <a:ext cx="138573" cy="1407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6868" y="5684400"/>
              <a:ext cx="138573" cy="1407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640" y="5684400"/>
              <a:ext cx="138573" cy="1407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410" y="5684400"/>
              <a:ext cx="138573" cy="1407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0182" y="5684400"/>
              <a:ext cx="138573" cy="1407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3494" y="5684400"/>
              <a:ext cx="138573" cy="1407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51269" y="5684400"/>
              <a:ext cx="138573" cy="1407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99032" y="5684400"/>
              <a:ext cx="138573" cy="1407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6808" y="5684400"/>
              <a:ext cx="138573" cy="1407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94583" y="5684400"/>
              <a:ext cx="138573" cy="1407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2345" y="5684400"/>
              <a:ext cx="138573" cy="1407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90122" y="5684400"/>
              <a:ext cx="138573" cy="1407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388536" y="6221002"/>
              <a:ext cx="7251700" cy="1810385"/>
            </a:xfrm>
            <a:custGeom>
              <a:avLst/>
              <a:gdLst/>
              <a:ahLst/>
              <a:cxnLst/>
              <a:rect l="l" t="t" r="r" b="b"/>
              <a:pathLst>
                <a:path w="7251700" h="1810384">
                  <a:moveTo>
                    <a:pt x="0" y="0"/>
                  </a:moveTo>
                  <a:lnTo>
                    <a:pt x="7251309" y="0"/>
                  </a:lnTo>
                  <a:lnTo>
                    <a:pt x="7251309" y="1810242"/>
                  </a:lnTo>
                  <a:lnTo>
                    <a:pt x="0" y="18102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59524" y="1898561"/>
              <a:ext cx="17942560" cy="810260"/>
            </a:xfrm>
            <a:custGeom>
              <a:avLst/>
              <a:gdLst/>
              <a:ahLst/>
              <a:cxnLst/>
              <a:rect l="l" t="t" r="r" b="b"/>
              <a:pathLst>
                <a:path w="17942560" h="810260">
                  <a:moveTo>
                    <a:pt x="0" y="0"/>
                  </a:moveTo>
                  <a:lnTo>
                    <a:pt x="17942424" y="0"/>
                  </a:lnTo>
                  <a:lnTo>
                    <a:pt x="17942424" y="809712"/>
                  </a:lnTo>
                  <a:lnTo>
                    <a:pt x="0" y="8097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1857532" y="2815843"/>
            <a:ext cx="6474460" cy="18237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69900" marR="450850" indent="-457200">
              <a:lnSpc>
                <a:spcPct val="99400"/>
              </a:lnSpc>
              <a:spcBef>
                <a:spcPts val="110"/>
              </a:spcBef>
              <a:buClr>
                <a:srgbClr val="E81D24"/>
              </a:buClr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dirty="0" sz="1800" spc="15" b="1">
                <a:solidFill>
                  <a:srgbClr val="7F7F7F"/>
                </a:solidFill>
                <a:latin typeface="Arial"/>
                <a:cs typeface="Arial"/>
              </a:rPr>
              <a:t>Подготовка</a:t>
            </a:r>
            <a:r>
              <a:rPr dirty="0" sz="1800" spc="5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7F7F7F"/>
                </a:solidFill>
                <a:latin typeface="Arial"/>
                <a:cs typeface="Arial"/>
              </a:rPr>
              <a:t>отчетности</a:t>
            </a:r>
            <a:r>
              <a:rPr dirty="0" sz="1800" spc="15">
                <a:solidFill>
                  <a:srgbClr val="7F7F7F"/>
                </a:solidFill>
                <a:latin typeface="Microsoft Sans Serif"/>
                <a:cs typeface="Microsoft Sans Serif"/>
              </a:rPr>
              <a:t>,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7F7F7F"/>
                </a:solidFill>
                <a:latin typeface="Microsoft Sans Serif"/>
                <a:cs typeface="Microsoft Sans Serif"/>
              </a:rPr>
              <a:t>включая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7F7F7F"/>
                </a:solidFill>
                <a:latin typeface="Microsoft Sans Serif"/>
                <a:cs typeface="Microsoft Sans Serif"/>
              </a:rPr>
              <a:t>академическую </a:t>
            </a:r>
            <a:r>
              <a:rPr dirty="0" sz="1800" spc="-459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7F7F7F"/>
                </a:solidFill>
                <a:latin typeface="Microsoft Sans Serif"/>
                <a:cs typeface="Microsoft Sans Serif"/>
              </a:rPr>
              <a:t>отчетность</a:t>
            </a:r>
            <a:r>
              <a:rPr dirty="0" sz="1800" spc="7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7F7F7F"/>
                </a:solidFill>
                <a:latin typeface="Microsoft Sans Serif"/>
                <a:cs typeface="Microsoft Sans Serif"/>
              </a:rPr>
              <a:t>учащихся,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отчеты</a:t>
            </a:r>
            <a:r>
              <a:rPr dirty="0" sz="1800" spc="8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по</a:t>
            </a:r>
            <a:r>
              <a:rPr dirty="0" sz="1800" spc="7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7F7F7F"/>
                </a:solidFill>
                <a:latin typeface="Microsoft Sans Serif"/>
                <a:cs typeface="Microsoft Sans Serif"/>
              </a:rPr>
              <a:t>научно- </a:t>
            </a:r>
            <a:r>
              <a:rPr dirty="0" sz="1800" spc="2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7F7F7F"/>
                </a:solidFill>
                <a:latin typeface="Microsoft Sans Serif"/>
                <a:cs typeface="Microsoft Sans Serif"/>
              </a:rPr>
              <a:t>исследовательским</a:t>
            </a:r>
            <a:r>
              <a:rPr dirty="0" sz="1800" spc="7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7F7F7F"/>
                </a:solidFill>
                <a:latin typeface="Microsoft Sans Serif"/>
                <a:cs typeface="Microsoft Sans Serif"/>
              </a:rPr>
              <a:t>работам</a:t>
            </a:r>
            <a:endParaRPr sz="18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2200"/>
              </a:lnSpc>
              <a:spcBef>
                <a:spcPts val="1080"/>
              </a:spcBef>
              <a:buClr>
                <a:srgbClr val="E81D24"/>
              </a:buClr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dirty="0" sz="1800" spc="15" b="1">
                <a:solidFill>
                  <a:srgbClr val="7F7F7F"/>
                </a:solidFill>
                <a:latin typeface="Arial"/>
                <a:cs typeface="Arial"/>
              </a:rPr>
              <a:t>Реализация</a:t>
            </a:r>
            <a:r>
              <a:rPr dirty="0" sz="1800" spc="6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7F7F7F"/>
                </a:solidFill>
                <a:latin typeface="Arial"/>
                <a:cs typeface="Arial"/>
              </a:rPr>
              <a:t>пилотных</a:t>
            </a:r>
            <a:r>
              <a:rPr dirty="0" sz="1800" spc="6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7F7F7F"/>
                </a:solidFill>
                <a:latin typeface="Arial"/>
                <a:cs typeface="Arial"/>
              </a:rPr>
              <a:t>образовательных</a:t>
            </a:r>
            <a:r>
              <a:rPr dirty="0" sz="1800" spc="6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7F7F7F"/>
                </a:solidFill>
                <a:latin typeface="Arial"/>
                <a:cs typeface="Arial"/>
              </a:rPr>
              <a:t>программ </a:t>
            </a:r>
            <a:r>
              <a:rPr dirty="0" sz="1800" spc="-484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8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0">
                <a:solidFill>
                  <a:srgbClr val="7F7F7F"/>
                </a:solidFill>
                <a:latin typeface="Microsoft Sans Serif"/>
                <a:cs typeface="Microsoft Sans Serif"/>
              </a:rPr>
              <a:t>т.ч.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8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сетевом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7F7F7F"/>
                </a:solidFill>
                <a:latin typeface="Microsoft Sans Serif"/>
                <a:cs typeface="Microsoft Sans Serif"/>
              </a:rPr>
              <a:t>формате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по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7F7F7F"/>
                </a:solidFill>
                <a:latin typeface="Microsoft Sans Serif"/>
                <a:cs typeface="Microsoft Sans Serif"/>
              </a:rPr>
              <a:t>2-3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7F7F7F"/>
                </a:solidFill>
                <a:latin typeface="Microsoft Sans Serif"/>
                <a:cs typeface="Microsoft Sans Serif"/>
              </a:rPr>
              <a:t>направлениям </a:t>
            </a:r>
            <a:r>
              <a:rPr dirty="0" sz="1800" spc="2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7F7F7F"/>
                </a:solidFill>
                <a:latin typeface="Microsoft Sans Serif"/>
                <a:cs typeface="Microsoft Sans Serif"/>
              </a:rPr>
              <a:t>обучения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3299" y="6338315"/>
            <a:ext cx="7233284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34315" marR="218440">
              <a:lnSpc>
                <a:spcPct val="100000"/>
              </a:lnSpc>
              <a:spcBef>
                <a:spcPts val="100"/>
              </a:spcBef>
            </a:pPr>
            <a:r>
              <a:rPr dirty="0" sz="2000" spc="-35">
                <a:solidFill>
                  <a:srgbClr val="E91C22"/>
                </a:solidFill>
                <a:latin typeface="Microsoft Sans Serif"/>
                <a:cs typeface="Microsoft Sans Serif"/>
              </a:rPr>
              <a:t>Подготовка</a:t>
            </a:r>
            <a:r>
              <a:rPr dirty="0" sz="2000" spc="2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E91C22"/>
                </a:solidFill>
                <a:latin typeface="Microsoft Sans Serif"/>
                <a:cs typeface="Microsoft Sans Serif"/>
              </a:rPr>
              <a:t>финансово-экономического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обоснования</a:t>
            </a:r>
            <a:r>
              <a:rPr dirty="0" sz="2000" spc="3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E91C22"/>
                </a:solidFill>
                <a:latin typeface="Microsoft Sans Serif"/>
                <a:cs typeface="Microsoft Sans Serif"/>
              </a:rPr>
              <a:t>для </a:t>
            </a:r>
            <a:r>
              <a:rPr dirty="0" sz="2000" spc="-5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5">
                <a:solidFill>
                  <a:srgbClr val="E91C22"/>
                </a:solidFill>
                <a:latin typeface="Microsoft Sans Serif"/>
                <a:cs typeface="Microsoft Sans Serif"/>
              </a:rPr>
              <a:t>запуска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E91C22"/>
                </a:solidFill>
                <a:latin typeface="Microsoft Sans Serif"/>
                <a:cs typeface="Microsoft Sans Serif"/>
              </a:rPr>
              <a:t>площадок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реализации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E91C22"/>
                </a:solidFill>
                <a:latin typeface="Microsoft Sans Serif"/>
                <a:cs typeface="Microsoft Sans Serif"/>
              </a:rPr>
              <a:t>стажировок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E91C22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рамках </a:t>
            </a:r>
            <a:r>
              <a:rPr dirty="0" sz="2000" spc="-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пилотных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E91C22"/>
                </a:solidFill>
                <a:latin typeface="Microsoft Sans Serif"/>
                <a:cs typeface="Microsoft Sans Serif"/>
              </a:rPr>
              <a:t>программах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E91C22"/>
                </a:solidFill>
                <a:latin typeface="Microsoft Sans Serif"/>
                <a:cs typeface="Microsoft Sans Serif"/>
              </a:rPr>
              <a:t>(места</a:t>
            </a:r>
            <a:r>
              <a:rPr dirty="0" sz="2000" spc="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E91C22"/>
                </a:solidFill>
                <a:latin typeface="Microsoft Sans Serif"/>
                <a:cs typeface="Microsoft Sans Serif"/>
              </a:rPr>
              <a:t>в </a:t>
            </a:r>
            <a:r>
              <a:rPr dirty="0" sz="2000" spc="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E91C22"/>
                </a:solidFill>
                <a:latin typeface="Microsoft Sans Serif"/>
                <a:cs typeface="Microsoft Sans Serif"/>
              </a:rPr>
              <a:t>общежитии, </a:t>
            </a:r>
            <a:r>
              <a:rPr dirty="0" sz="2000" spc="-5">
                <a:solidFill>
                  <a:srgbClr val="E91C22"/>
                </a:solidFill>
                <a:latin typeface="Microsoft Sans Serif"/>
                <a:cs typeface="Microsoft Sans Serif"/>
              </a:rPr>
              <a:t>доступ </a:t>
            </a:r>
            <a:r>
              <a:rPr dirty="0" sz="2000" spc="-125">
                <a:solidFill>
                  <a:srgbClr val="E91C22"/>
                </a:solidFill>
                <a:latin typeface="Microsoft Sans Serif"/>
                <a:cs typeface="Microsoft Sans Serif"/>
              </a:rPr>
              <a:t>к</a:t>
            </a:r>
            <a:r>
              <a:rPr dirty="0" sz="2000" spc="-1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E91C22"/>
                </a:solidFill>
                <a:latin typeface="Microsoft Sans Serif"/>
                <a:cs typeface="Microsoft Sans Serif"/>
              </a:rPr>
              <a:t>оборудованию,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лимиты </a:t>
            </a:r>
            <a:r>
              <a:rPr dirty="0" sz="2000" spc="-40">
                <a:solidFill>
                  <a:srgbClr val="E91C22"/>
                </a:solidFill>
                <a:latin typeface="Microsoft Sans Serif"/>
                <a:cs typeface="Microsoft Sans Serif"/>
              </a:rPr>
              <a:t>нагрузки </a:t>
            </a:r>
            <a:r>
              <a:rPr dirty="0" sz="2000" spc="-3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профессорского-преподавательского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E91C22"/>
                </a:solidFill>
                <a:latin typeface="Microsoft Sans Serif"/>
                <a:cs typeface="Microsoft Sans Serif"/>
              </a:rPr>
              <a:t>состава)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709844" y="8831652"/>
            <a:ext cx="6168390" cy="1437640"/>
          </a:xfrm>
          <a:custGeom>
            <a:avLst/>
            <a:gdLst/>
            <a:ahLst/>
            <a:cxnLst/>
            <a:rect l="l" t="t" r="r" b="b"/>
            <a:pathLst>
              <a:path w="6168390" h="1437640">
                <a:moveTo>
                  <a:pt x="0" y="0"/>
                </a:moveTo>
                <a:lnTo>
                  <a:pt x="6168047" y="0"/>
                </a:lnTo>
                <a:lnTo>
                  <a:pt x="6168047" y="1437113"/>
                </a:lnTo>
                <a:lnTo>
                  <a:pt x="0" y="143711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9C9C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8626293" y="5695322"/>
            <a:ext cx="2165985" cy="1434465"/>
            <a:chOff x="8626293" y="5695322"/>
            <a:chExt cx="2165985" cy="1434465"/>
          </a:xfrm>
        </p:grpSpPr>
        <p:sp>
          <p:nvSpPr>
            <p:cNvPr id="24" name="object 24"/>
            <p:cNvSpPr/>
            <p:nvPr/>
          </p:nvSpPr>
          <p:spPr>
            <a:xfrm>
              <a:off x="8629468" y="5818841"/>
              <a:ext cx="10795" cy="1307465"/>
            </a:xfrm>
            <a:custGeom>
              <a:avLst/>
              <a:gdLst/>
              <a:ahLst/>
              <a:cxnLst/>
              <a:rect l="l" t="t" r="r" b="b"/>
              <a:pathLst>
                <a:path w="10795" h="1307465">
                  <a:moveTo>
                    <a:pt x="0" y="0"/>
                  </a:moveTo>
                  <a:lnTo>
                    <a:pt x="10377" y="1307282"/>
                  </a:lnTo>
                </a:path>
              </a:pathLst>
            </a:custGeom>
            <a:ln w="6350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3160" y="5695322"/>
              <a:ext cx="138573" cy="14079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1714606" y="8913876"/>
            <a:ext cx="615378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80975" marR="168275" indent="-635">
              <a:lnSpc>
                <a:spcPct val="100000"/>
              </a:lnSpc>
              <a:spcBef>
                <a:spcPts val="100"/>
              </a:spcBef>
            </a:pPr>
            <a:r>
              <a:rPr dirty="0" sz="2000" spc="-15">
                <a:solidFill>
                  <a:srgbClr val="E91C22"/>
                </a:solidFill>
                <a:latin typeface="Microsoft Sans Serif"/>
                <a:cs typeface="Microsoft Sans Serif"/>
              </a:rPr>
              <a:t>Анализ</a:t>
            </a:r>
            <a:r>
              <a:rPr dirty="0" sz="2000" spc="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эффективности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E91C22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презентация </a:t>
            </a:r>
            <a:r>
              <a:rPr dirty="0" sz="2000" spc="-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E91C22"/>
                </a:solidFill>
                <a:latin typeface="Microsoft Sans Serif"/>
                <a:cs typeface="Microsoft Sans Serif"/>
              </a:rPr>
              <a:t>достижений</a:t>
            </a:r>
            <a:r>
              <a:rPr dirty="0" sz="2000" spc="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реализации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пилотных </a:t>
            </a:r>
            <a:r>
              <a:rPr dirty="0" sz="2000" spc="-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программ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E91C22"/>
                </a:solidFill>
                <a:latin typeface="Microsoft Sans Serif"/>
                <a:cs typeface="Microsoft Sans Serif"/>
              </a:rPr>
              <a:t>Сетевого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E91C22"/>
                </a:solidFill>
                <a:latin typeface="Microsoft Sans Serif"/>
                <a:cs typeface="Microsoft Sans Serif"/>
              </a:rPr>
              <a:t>университета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E91C22"/>
                </a:solidFill>
                <a:latin typeface="Microsoft Sans Serif"/>
                <a:cs typeface="Microsoft Sans Serif"/>
              </a:rPr>
              <a:t>по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E91C22"/>
                </a:solidFill>
                <a:latin typeface="Microsoft Sans Serif"/>
                <a:cs typeface="Microsoft Sans Serif"/>
              </a:rPr>
              <a:t>итогам</a:t>
            </a:r>
            <a:r>
              <a:rPr dirty="0" sz="2000" spc="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E91C22"/>
                </a:solidFill>
                <a:latin typeface="Microsoft Sans Serif"/>
                <a:cs typeface="Microsoft Sans Serif"/>
              </a:rPr>
              <a:t>2022-2023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E91C22"/>
                </a:solidFill>
                <a:latin typeface="Microsoft Sans Serif"/>
                <a:cs typeface="Microsoft Sans Serif"/>
              </a:rPr>
              <a:t>учебного</a:t>
            </a:r>
            <a:r>
              <a:rPr dirty="0" sz="2000" spc="2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5">
                <a:solidFill>
                  <a:srgbClr val="E91C22"/>
                </a:solidFill>
                <a:latin typeface="Microsoft Sans Serif"/>
                <a:cs typeface="Microsoft Sans Serif"/>
              </a:rPr>
              <a:t>года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706669" y="8202559"/>
            <a:ext cx="8401050" cy="1351280"/>
            <a:chOff x="11706669" y="8202559"/>
            <a:chExt cx="8401050" cy="1351280"/>
          </a:xfrm>
        </p:grpSpPr>
        <p:sp>
          <p:nvSpPr>
            <p:cNvPr id="28" name="object 28"/>
            <p:cNvSpPr/>
            <p:nvPr/>
          </p:nvSpPr>
          <p:spPr>
            <a:xfrm>
              <a:off x="17871058" y="8307858"/>
              <a:ext cx="6985" cy="1242695"/>
            </a:xfrm>
            <a:custGeom>
              <a:avLst/>
              <a:gdLst/>
              <a:ahLst/>
              <a:cxnLst/>
              <a:rect l="l" t="t" r="r" b="b"/>
              <a:pathLst>
                <a:path w="6984" h="1242695">
                  <a:moveTo>
                    <a:pt x="0" y="0"/>
                  </a:moveTo>
                  <a:lnTo>
                    <a:pt x="6833" y="1242351"/>
                  </a:lnTo>
                </a:path>
              </a:pathLst>
            </a:custGeom>
            <a:ln w="6350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709844" y="8246103"/>
              <a:ext cx="8394700" cy="13970"/>
            </a:xfrm>
            <a:custGeom>
              <a:avLst/>
              <a:gdLst/>
              <a:ahLst/>
              <a:cxnLst/>
              <a:rect l="l" t="t" r="r" b="b"/>
              <a:pathLst>
                <a:path w="8394700" h="13970">
                  <a:moveTo>
                    <a:pt x="0" y="0"/>
                  </a:moveTo>
                  <a:lnTo>
                    <a:pt x="8394256" y="13527"/>
                  </a:lnTo>
                </a:path>
              </a:pathLst>
            </a:custGeom>
            <a:ln w="6350">
              <a:solidFill>
                <a:srgbClr val="4044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47963" y="8202559"/>
              <a:ext cx="138573" cy="14079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5739" y="8202559"/>
              <a:ext cx="138573" cy="1407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43502" y="8202559"/>
              <a:ext cx="138573" cy="1407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91277" y="8202559"/>
              <a:ext cx="138573" cy="14079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39040" y="8202559"/>
              <a:ext cx="138573" cy="14079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86815" y="8202559"/>
              <a:ext cx="138573" cy="140791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104051" y="1349756"/>
            <a:ext cx="17492345" cy="1106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9D9D9"/>
                </a:solidFill>
                <a:latin typeface="Microsoft Sans Serif"/>
                <a:cs typeface="Microsoft Sans Serif"/>
              </a:rPr>
              <a:t>15.07.2022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 marL="173355">
              <a:lnSpc>
                <a:spcPct val="100000"/>
              </a:lnSpc>
              <a:spcBef>
                <a:spcPts val="1685"/>
              </a:spcBef>
            </a:pPr>
            <a:r>
              <a:rPr dirty="0" sz="2000" spc="-35">
                <a:solidFill>
                  <a:srgbClr val="E91C22"/>
                </a:solidFill>
                <a:latin typeface="Microsoft Sans Serif"/>
                <a:cs typeface="Microsoft Sans Serif"/>
              </a:rPr>
              <a:t>Разработка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E91C22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2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45">
                <a:solidFill>
                  <a:srgbClr val="E91C22"/>
                </a:solidFill>
                <a:latin typeface="Microsoft Sans Serif"/>
                <a:cs typeface="Microsoft Sans Serif"/>
              </a:rPr>
              <a:t>запуск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пилотных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E91C22"/>
                </a:solidFill>
                <a:latin typeface="Microsoft Sans Serif"/>
                <a:cs typeface="Microsoft Sans Serif"/>
              </a:rPr>
              <a:t>сетевых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dirty="0" sz="2000" spc="3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программ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E91C22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5">
                <a:solidFill>
                  <a:srgbClr val="E91C22"/>
                </a:solidFill>
                <a:latin typeface="Microsoft Sans Serif"/>
                <a:cs typeface="Microsoft Sans Serif"/>
              </a:rPr>
              <a:t>рамках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апробации</a:t>
            </a:r>
            <a:r>
              <a:rPr dirty="0" sz="2000" spc="2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E91C22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E91C22"/>
                </a:solidFill>
                <a:latin typeface="Microsoft Sans Serif"/>
                <a:cs typeface="Microsoft Sans Serif"/>
              </a:rPr>
              <a:t>Сетевого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E91C22"/>
                </a:solidFill>
                <a:latin typeface="Microsoft Sans Serif"/>
                <a:cs typeface="Microsoft Sans Serif"/>
              </a:rPr>
              <a:t>университета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E91C22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E91C22"/>
                </a:solidFill>
                <a:latin typeface="Microsoft Sans Serif"/>
                <a:cs typeface="Microsoft Sans Serif"/>
              </a:rPr>
              <a:t>2023-2024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E91C22"/>
                </a:solidFill>
                <a:latin typeface="Microsoft Sans Serif"/>
                <a:cs typeface="Microsoft Sans Serif"/>
              </a:rPr>
              <a:t>учебном</a:t>
            </a:r>
            <a:r>
              <a:rPr dirty="0" sz="2000" spc="3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5">
                <a:solidFill>
                  <a:srgbClr val="E91C22"/>
                </a:solidFill>
                <a:latin typeface="Microsoft Sans Serif"/>
                <a:cs typeface="Microsoft Sans Serif"/>
              </a:rPr>
              <a:t>году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22824" y="5350764"/>
            <a:ext cx="5911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i="1">
                <a:solidFill>
                  <a:srgbClr val="A6A6A6"/>
                </a:solidFill>
                <a:latin typeface="Arial"/>
                <a:cs typeface="Arial"/>
              </a:rPr>
              <a:t>2022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22057" y="5377179"/>
            <a:ext cx="10052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i="1">
                <a:solidFill>
                  <a:srgbClr val="A6A6A6"/>
                </a:solidFill>
                <a:latin typeface="Arial"/>
                <a:cs typeface="Arial"/>
              </a:rPr>
              <a:t>Сентябрь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52489" y="5377179"/>
            <a:ext cx="7219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i="1">
                <a:solidFill>
                  <a:srgbClr val="A6A6A6"/>
                </a:solidFill>
                <a:latin typeface="Arial"/>
                <a:cs typeface="Arial"/>
              </a:rPr>
              <a:t>Н</a:t>
            </a:r>
            <a:r>
              <a:rPr dirty="0" sz="1600" spc="-40" i="1">
                <a:solidFill>
                  <a:srgbClr val="A6A6A6"/>
                </a:solidFill>
                <a:latin typeface="Arial"/>
                <a:cs typeface="Arial"/>
              </a:rPr>
              <a:t>о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я</a:t>
            </a:r>
            <a:r>
              <a:rPr dirty="0" sz="1600" i="1">
                <a:solidFill>
                  <a:srgbClr val="A6A6A6"/>
                </a:solidFill>
                <a:latin typeface="Arial"/>
                <a:cs typeface="Arial"/>
              </a:rPr>
              <a:t>б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р</a:t>
            </a:r>
            <a:r>
              <a:rPr dirty="0" sz="1600" i="1">
                <a:solidFill>
                  <a:srgbClr val="A6A6A6"/>
                </a:solidFill>
                <a:latin typeface="Arial"/>
                <a:cs typeface="Arial"/>
              </a:rPr>
              <a:t>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86843" y="5377179"/>
            <a:ext cx="8229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Декабрь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426014" y="5377179"/>
            <a:ext cx="7092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Ян</a:t>
            </a:r>
            <a:r>
              <a:rPr dirty="0" sz="1600" spc="-35" i="1">
                <a:solidFill>
                  <a:srgbClr val="A6A6A6"/>
                </a:solidFill>
                <a:latin typeface="Arial"/>
                <a:cs typeface="Arial"/>
              </a:rPr>
              <a:t>в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ар</a:t>
            </a:r>
            <a:r>
              <a:rPr dirty="0" sz="1600" i="1">
                <a:solidFill>
                  <a:srgbClr val="A6A6A6"/>
                </a:solidFill>
                <a:latin typeface="Arial"/>
                <a:cs typeface="Arial"/>
              </a:rPr>
              <a:t>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661017" y="5377179"/>
            <a:ext cx="5924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20" i="1">
                <a:solidFill>
                  <a:srgbClr val="A6A6A6"/>
                </a:solidFill>
                <a:latin typeface="Arial"/>
                <a:cs typeface="Arial"/>
              </a:rPr>
              <a:t>М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ар</a:t>
            </a:r>
            <a:r>
              <a:rPr dirty="0" sz="1600" i="1">
                <a:solidFill>
                  <a:srgbClr val="A6A6A6"/>
                </a:solidFill>
                <a:latin typeface="Arial"/>
                <a:cs typeface="Arial"/>
              </a:rPr>
              <a:t>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56083" y="5377179"/>
            <a:ext cx="8915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" i="1">
                <a:solidFill>
                  <a:srgbClr val="A6A6A6"/>
                </a:solidFill>
                <a:latin typeface="Arial"/>
                <a:cs typeface="Arial"/>
              </a:rPr>
              <a:t>О</a:t>
            </a:r>
            <a:r>
              <a:rPr dirty="0" sz="1600" spc="10" i="1">
                <a:solidFill>
                  <a:srgbClr val="A6A6A6"/>
                </a:solidFill>
                <a:latin typeface="Arial"/>
                <a:cs typeface="Arial"/>
              </a:rPr>
              <a:t>к</a:t>
            </a:r>
            <a:r>
              <a:rPr dirty="0" sz="1600" spc="-15" i="1">
                <a:solidFill>
                  <a:srgbClr val="A6A6A6"/>
                </a:solidFill>
                <a:latin typeface="Arial"/>
                <a:cs typeface="Arial"/>
              </a:rPr>
              <a:t>т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ябр</a:t>
            </a:r>
            <a:r>
              <a:rPr dirty="0" sz="1600" i="1">
                <a:solidFill>
                  <a:srgbClr val="A6A6A6"/>
                </a:solidFill>
                <a:latin typeface="Arial"/>
                <a:cs typeface="Arial"/>
              </a:rPr>
              <a:t>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412660" y="5377179"/>
            <a:ext cx="8509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i="1">
                <a:solidFill>
                  <a:srgbClr val="A6A6A6"/>
                </a:solidFill>
                <a:latin typeface="Arial"/>
                <a:cs typeface="Arial"/>
              </a:rPr>
              <a:t>Февраль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766766" y="5377179"/>
            <a:ext cx="7118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Апр</a:t>
            </a:r>
            <a:r>
              <a:rPr dirty="0" sz="1600" spc="-60" i="1">
                <a:solidFill>
                  <a:srgbClr val="A6A6A6"/>
                </a:solidFill>
                <a:latin typeface="Arial"/>
                <a:cs typeface="Arial"/>
              </a:rPr>
              <a:t>е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л</a:t>
            </a:r>
            <a:r>
              <a:rPr dirty="0" sz="1600" i="1">
                <a:solidFill>
                  <a:srgbClr val="A6A6A6"/>
                </a:solidFill>
                <a:latin typeface="Arial"/>
                <a:cs typeface="Arial"/>
              </a:rPr>
              <a:t>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20633" y="5350764"/>
            <a:ext cx="5911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i="1">
                <a:solidFill>
                  <a:srgbClr val="A6A6A6"/>
                </a:solidFill>
                <a:latin typeface="Arial"/>
                <a:cs typeface="Arial"/>
              </a:rPr>
              <a:t>2023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522298" y="7984235"/>
            <a:ext cx="4781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i="1">
                <a:solidFill>
                  <a:srgbClr val="7F7F7F"/>
                </a:solidFill>
                <a:latin typeface="Arial"/>
                <a:cs typeface="Arial"/>
              </a:rPr>
              <a:t>Ию</a:t>
            </a:r>
            <a:r>
              <a:rPr dirty="0" sz="1400" i="1">
                <a:solidFill>
                  <a:srgbClr val="7F7F7F"/>
                </a:solidFill>
                <a:latin typeface="Arial"/>
                <a:cs typeface="Arial"/>
              </a:rPr>
              <a:t>нь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617517" y="7984235"/>
            <a:ext cx="4756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i="1">
                <a:solidFill>
                  <a:srgbClr val="7F7F7F"/>
                </a:solidFill>
                <a:latin typeface="Arial"/>
                <a:cs typeface="Arial"/>
              </a:rPr>
              <a:t>И</a:t>
            </a:r>
            <a:r>
              <a:rPr dirty="0" sz="1400" spc="-35" i="1">
                <a:solidFill>
                  <a:srgbClr val="7F7F7F"/>
                </a:solidFill>
                <a:latin typeface="Arial"/>
                <a:cs typeface="Arial"/>
              </a:rPr>
              <a:t>ю</a:t>
            </a:r>
            <a:r>
              <a:rPr dirty="0" sz="1400" spc="-5" i="1">
                <a:solidFill>
                  <a:srgbClr val="7F7F7F"/>
                </a:solidFill>
                <a:latin typeface="Arial"/>
                <a:cs typeface="Arial"/>
              </a:rPr>
              <a:t>л</a:t>
            </a:r>
            <a:r>
              <a:rPr dirty="0" sz="1400" i="1">
                <a:solidFill>
                  <a:srgbClr val="7F7F7F"/>
                </a:solidFill>
                <a:latin typeface="Arial"/>
                <a:cs typeface="Arial"/>
              </a:rPr>
              <a:t>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677928" y="7984235"/>
            <a:ext cx="6502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7F7F7F"/>
                </a:solidFill>
                <a:latin typeface="Arial"/>
                <a:cs typeface="Arial"/>
              </a:rPr>
              <a:t>А</a:t>
            </a:r>
            <a:r>
              <a:rPr dirty="0" sz="1400" spc="-10" i="1">
                <a:solidFill>
                  <a:srgbClr val="7F7F7F"/>
                </a:solidFill>
                <a:latin typeface="Arial"/>
                <a:cs typeface="Arial"/>
              </a:rPr>
              <a:t>в</a:t>
            </a:r>
            <a:r>
              <a:rPr dirty="0" sz="1400" spc="-5" i="1">
                <a:solidFill>
                  <a:srgbClr val="7F7F7F"/>
                </a:solidFill>
                <a:latin typeface="Arial"/>
                <a:cs typeface="Arial"/>
              </a:rPr>
              <a:t>г</a:t>
            </a:r>
            <a:r>
              <a:rPr dirty="0" sz="1400" i="1">
                <a:solidFill>
                  <a:srgbClr val="7F7F7F"/>
                </a:solidFill>
                <a:latin typeface="Arial"/>
                <a:cs typeface="Arial"/>
              </a:rPr>
              <a:t>уст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2552419" y="8189777"/>
            <a:ext cx="1186815" cy="140970"/>
            <a:chOff x="12552419" y="8189777"/>
            <a:chExt cx="1186815" cy="140970"/>
          </a:xfrm>
        </p:grpSpPr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52419" y="8189777"/>
              <a:ext cx="138573" cy="14079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00188" y="8189777"/>
              <a:ext cx="138573" cy="140791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12391296" y="7972044"/>
            <a:ext cx="3727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0" i="1">
                <a:solidFill>
                  <a:srgbClr val="7F7F7F"/>
                </a:solidFill>
                <a:latin typeface="Arial"/>
                <a:cs typeface="Arial"/>
              </a:rPr>
              <a:t>М</a:t>
            </a:r>
            <a:r>
              <a:rPr dirty="0" sz="1400" spc="-5" i="1">
                <a:solidFill>
                  <a:srgbClr val="7F7F7F"/>
                </a:solidFill>
                <a:latin typeface="Arial"/>
                <a:cs typeface="Arial"/>
              </a:rPr>
              <a:t>а</a:t>
            </a:r>
            <a:r>
              <a:rPr dirty="0" sz="1400" i="1">
                <a:solidFill>
                  <a:srgbClr val="7F7F7F"/>
                </a:solidFill>
                <a:latin typeface="Arial"/>
                <a:cs typeface="Arial"/>
              </a:rPr>
              <a:t>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702496" y="8489063"/>
            <a:ext cx="8062595" cy="1295400"/>
          </a:xfrm>
          <a:custGeom>
            <a:avLst/>
            <a:gdLst/>
            <a:ahLst/>
            <a:cxnLst/>
            <a:rect l="l" t="t" r="r" b="b"/>
            <a:pathLst>
              <a:path w="8062595" h="1295400">
                <a:moveTo>
                  <a:pt x="0" y="0"/>
                </a:moveTo>
                <a:lnTo>
                  <a:pt x="8062301" y="0"/>
                </a:lnTo>
                <a:lnTo>
                  <a:pt x="8062301" y="1295122"/>
                </a:lnTo>
                <a:lnTo>
                  <a:pt x="0" y="129512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9C9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2834079" y="8673083"/>
            <a:ext cx="7799070" cy="87884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12700" marR="5080">
              <a:lnSpc>
                <a:spcPct val="90000"/>
              </a:lnSpc>
              <a:spcBef>
                <a:spcPts val="340"/>
              </a:spcBef>
            </a:pPr>
            <a:r>
              <a:rPr dirty="0" sz="2000" spc="-20">
                <a:solidFill>
                  <a:srgbClr val="E91C22"/>
                </a:solidFill>
                <a:latin typeface="Microsoft Sans Serif"/>
                <a:cs typeface="Microsoft Sans Serif"/>
              </a:rPr>
              <a:t>Организация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E91C22"/>
                </a:solidFill>
                <a:latin typeface="Microsoft Sans Serif"/>
                <a:cs typeface="Microsoft Sans Serif"/>
              </a:rPr>
              <a:t>стажировок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обучающихся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E91C22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E91C22"/>
                </a:solidFill>
                <a:latin typeface="Microsoft Sans Serif"/>
                <a:cs typeface="Microsoft Sans Serif"/>
              </a:rPr>
              <a:t>студенческих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0">
                <a:solidFill>
                  <a:srgbClr val="E91C22"/>
                </a:solidFill>
                <a:latin typeface="Microsoft Sans Serif"/>
                <a:cs typeface="Microsoft Sans Serif"/>
              </a:rPr>
              <a:t>команд</a:t>
            </a:r>
            <a:r>
              <a:rPr dirty="0" sz="2000" spc="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на </a:t>
            </a:r>
            <a:r>
              <a:rPr dirty="0" sz="2000" spc="-5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площадках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E91C22"/>
                </a:solidFill>
                <a:latin typeface="Microsoft Sans Serif"/>
                <a:cs typeface="Microsoft Sans Serif"/>
              </a:rPr>
              <a:t>индустриальных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партнеров,</a:t>
            </a:r>
            <a:r>
              <a:rPr dirty="0" sz="2000" spc="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E91C22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70">
                <a:solidFill>
                  <a:srgbClr val="E91C22"/>
                </a:solidFill>
                <a:latin typeface="Microsoft Sans Serif"/>
                <a:cs typeface="Microsoft Sans Serif"/>
              </a:rPr>
              <a:t>т.ч.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E91C22"/>
                </a:solidFill>
                <a:latin typeface="Microsoft Sans Serif"/>
                <a:cs typeface="Microsoft Sans Serif"/>
              </a:rPr>
              <a:t>расположенных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E91C22"/>
                </a:solidFill>
                <a:latin typeface="Microsoft Sans Serif"/>
                <a:cs typeface="Microsoft Sans Serif"/>
              </a:rPr>
              <a:t>в </a:t>
            </a:r>
            <a:r>
              <a:rPr dirty="0" sz="2000" spc="5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5">
                <a:solidFill>
                  <a:srgbClr val="E91C22"/>
                </a:solidFill>
                <a:latin typeface="Microsoft Sans Serif"/>
                <a:cs typeface="Microsoft Sans Serif"/>
              </a:rPr>
              <a:t>наукоемких</a:t>
            </a:r>
            <a:r>
              <a:rPr dirty="0" sz="2000" spc="10">
                <a:solidFill>
                  <a:srgbClr val="E91C22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E91C22"/>
                </a:solidFill>
                <a:latin typeface="Microsoft Sans Serif"/>
                <a:cs typeface="Microsoft Sans Serif"/>
              </a:rPr>
              <a:t>территориях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0719272" y="2300241"/>
            <a:ext cx="8186420" cy="6839584"/>
            <a:chOff x="10719272" y="2300241"/>
            <a:chExt cx="8186420" cy="6839584"/>
          </a:xfrm>
        </p:grpSpPr>
        <p:sp>
          <p:nvSpPr>
            <p:cNvPr id="57" name="object 57"/>
            <p:cNvSpPr/>
            <p:nvPr/>
          </p:nvSpPr>
          <p:spPr>
            <a:xfrm>
              <a:off x="18899073" y="2303416"/>
              <a:ext cx="3175" cy="5832475"/>
            </a:xfrm>
            <a:custGeom>
              <a:avLst/>
              <a:gdLst/>
              <a:ahLst/>
              <a:cxnLst/>
              <a:rect l="l" t="t" r="r" b="b"/>
              <a:pathLst>
                <a:path w="3175" h="5832475">
                  <a:moveTo>
                    <a:pt x="0" y="5831858"/>
                  </a:moveTo>
                  <a:lnTo>
                    <a:pt x="2868" y="0"/>
                  </a:lnTo>
                </a:path>
              </a:pathLst>
            </a:custGeom>
            <a:ln w="6350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0722447" y="5829763"/>
              <a:ext cx="42545" cy="3307079"/>
            </a:xfrm>
            <a:custGeom>
              <a:avLst/>
              <a:gdLst/>
              <a:ahLst/>
              <a:cxnLst/>
              <a:rect l="l" t="t" r="r" b="b"/>
              <a:pathLst>
                <a:path w="42545" h="3307079">
                  <a:moveTo>
                    <a:pt x="42350" y="330686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1303784" y="2760980"/>
            <a:ext cx="8117205" cy="18237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469265" marR="203200" indent="-457200">
              <a:lnSpc>
                <a:spcPct val="98900"/>
              </a:lnSpc>
              <a:spcBef>
                <a:spcPts val="120"/>
              </a:spcBef>
              <a:buClr>
                <a:srgbClr val="E81D24"/>
              </a:buClr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dirty="0" sz="1800" spc="20" b="1">
                <a:solidFill>
                  <a:srgbClr val="7F7F7F"/>
                </a:solidFill>
                <a:latin typeface="Arial"/>
                <a:cs typeface="Arial"/>
              </a:rPr>
              <a:t>Разработка</a:t>
            </a:r>
            <a:r>
              <a:rPr dirty="0" sz="1800" spc="5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F7F7F"/>
                </a:solidFill>
                <a:latin typeface="Arial"/>
                <a:cs typeface="Arial"/>
              </a:rPr>
              <a:t>и</a:t>
            </a:r>
            <a:r>
              <a:rPr dirty="0" sz="1800" spc="6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7F7F7F"/>
                </a:solidFill>
                <a:latin typeface="Arial"/>
                <a:cs typeface="Arial"/>
              </a:rPr>
              <a:t>согласование</a:t>
            </a:r>
            <a:r>
              <a:rPr dirty="0" sz="1800" spc="5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7F7F7F"/>
                </a:solidFill>
                <a:latin typeface="Arial"/>
                <a:cs typeface="Arial"/>
              </a:rPr>
              <a:t>учебных</a:t>
            </a:r>
            <a:r>
              <a:rPr dirty="0" sz="1800" spc="5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7F7F7F"/>
                </a:solidFill>
                <a:latin typeface="Arial"/>
                <a:cs typeface="Arial"/>
              </a:rPr>
              <a:t>планов</a:t>
            </a:r>
            <a:r>
              <a:rPr dirty="0" sz="1800" spc="6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F7F7F"/>
                </a:solidFill>
                <a:latin typeface="Arial"/>
                <a:cs typeface="Arial"/>
              </a:rPr>
              <a:t>и</a:t>
            </a:r>
            <a:r>
              <a:rPr dirty="0" sz="1800" spc="6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7F7F7F"/>
                </a:solidFill>
                <a:latin typeface="Arial"/>
                <a:cs typeface="Arial"/>
              </a:rPr>
              <a:t>регламентов </a:t>
            </a:r>
            <a:r>
              <a:rPr dirty="0" sz="1800" spc="2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7F7F7F"/>
                </a:solidFill>
                <a:latin typeface="Microsoft Sans Serif"/>
                <a:cs typeface="Microsoft Sans Serif"/>
              </a:rPr>
              <a:t>прохождения</a:t>
            </a:r>
            <a:r>
              <a:rPr dirty="0" sz="1800" spc="7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стажировок,</a:t>
            </a:r>
            <a:r>
              <a:rPr dirty="0" sz="1800" spc="7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7F7F7F"/>
                </a:solidFill>
                <a:latin typeface="Microsoft Sans Serif"/>
                <a:cs typeface="Microsoft Sans Serif"/>
              </a:rPr>
              <a:t>утверждение</a:t>
            </a:r>
            <a:r>
              <a:rPr dirty="0" sz="1800" spc="7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">
                <a:solidFill>
                  <a:srgbClr val="7F7F7F"/>
                </a:solidFill>
                <a:latin typeface="Microsoft Sans Serif"/>
                <a:cs typeface="Microsoft Sans Serif"/>
              </a:rPr>
              <a:t>пилотных</a:t>
            </a:r>
            <a:r>
              <a:rPr dirty="0" sz="1800" spc="7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7F7F7F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dirty="0" sz="1800" spc="-46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7F7F7F"/>
                </a:solidFill>
                <a:latin typeface="Microsoft Sans Serif"/>
                <a:cs typeface="Microsoft Sans Serif"/>
              </a:rPr>
              <a:t>программ,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9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0">
                <a:solidFill>
                  <a:srgbClr val="7F7F7F"/>
                </a:solidFill>
                <a:latin typeface="Microsoft Sans Serif"/>
                <a:cs typeface="Microsoft Sans Serif"/>
              </a:rPr>
              <a:t>т.ч.</a:t>
            </a:r>
            <a:r>
              <a:rPr dirty="0" sz="1800" spc="8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">
                <a:solidFill>
                  <a:srgbClr val="7F7F7F"/>
                </a:solidFill>
                <a:latin typeface="Microsoft Sans Serif"/>
                <a:cs typeface="Microsoft Sans Serif"/>
              </a:rPr>
              <a:t>ориентированных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7F7F7F"/>
                </a:solidFill>
                <a:latin typeface="Microsoft Sans Serif"/>
                <a:cs typeface="Microsoft Sans Serif"/>
              </a:rPr>
              <a:t>на</a:t>
            </a:r>
            <a:r>
              <a:rPr dirty="0" sz="1800" spc="8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7F7F7F"/>
                </a:solidFill>
                <a:latin typeface="Microsoft Sans Serif"/>
                <a:cs typeface="Microsoft Sans Serif"/>
              </a:rPr>
              <a:t>развитие</a:t>
            </a:r>
            <a:r>
              <a:rPr dirty="0" sz="1800" spc="8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7F7F7F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7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7F7F7F"/>
                </a:solidFill>
                <a:latin typeface="Microsoft Sans Serif"/>
                <a:cs typeface="Microsoft Sans Serif"/>
              </a:rPr>
              <a:t>поддержку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">
                <a:solidFill>
                  <a:srgbClr val="7F7F7F"/>
                </a:solidFill>
                <a:latin typeface="Microsoft Sans Serif"/>
                <a:cs typeface="Microsoft Sans Serif"/>
              </a:rPr>
              <a:t>инновационной</a:t>
            </a:r>
            <a:r>
              <a:rPr dirty="0" sz="1800" spc="7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">
                <a:solidFill>
                  <a:srgbClr val="7F7F7F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dirty="0" sz="1800" spc="7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7F7F7F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85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7F7F7F"/>
                </a:solidFill>
                <a:latin typeface="Microsoft Sans Serif"/>
                <a:cs typeface="Microsoft Sans Serif"/>
              </a:rPr>
              <a:t>наукоемких</a:t>
            </a:r>
            <a:r>
              <a:rPr dirty="0" sz="1800" spc="80">
                <a:solidFill>
                  <a:srgbClr val="7F7F7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7F7F7F"/>
                </a:solidFill>
                <a:latin typeface="Microsoft Sans Serif"/>
                <a:cs typeface="Microsoft Sans Serif"/>
              </a:rPr>
              <a:t>территориях</a:t>
            </a:r>
            <a:endParaRPr sz="1800">
              <a:latin typeface="Microsoft Sans Serif"/>
              <a:cs typeface="Microsoft Sans Serif"/>
            </a:endParaRPr>
          </a:p>
          <a:p>
            <a:pPr marL="469265" marR="5080" indent="-457200">
              <a:lnSpc>
                <a:spcPct val="102200"/>
              </a:lnSpc>
              <a:spcBef>
                <a:spcPts val="1180"/>
              </a:spcBef>
              <a:buClr>
                <a:srgbClr val="E81D24"/>
              </a:buClr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dirty="0" sz="1800" spc="20" b="1">
                <a:solidFill>
                  <a:srgbClr val="7F7F7F"/>
                </a:solidFill>
                <a:latin typeface="Arial"/>
                <a:cs typeface="Arial"/>
              </a:rPr>
              <a:t>Формирование</a:t>
            </a:r>
            <a:r>
              <a:rPr dirty="0" sz="1800" spc="5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F7F7F"/>
                </a:solidFill>
                <a:latin typeface="Arial"/>
                <a:cs typeface="Arial"/>
              </a:rPr>
              <a:t>и</a:t>
            </a:r>
            <a:r>
              <a:rPr dirty="0" sz="1800" spc="7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7F7F7F"/>
                </a:solidFill>
                <a:latin typeface="Arial"/>
                <a:cs typeface="Arial"/>
              </a:rPr>
              <a:t>подготовка</a:t>
            </a:r>
            <a:r>
              <a:rPr dirty="0" sz="1800" spc="6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7F7F7F"/>
                </a:solidFill>
                <a:latin typeface="Arial"/>
                <a:cs typeface="Arial"/>
              </a:rPr>
              <a:t>профессорско-преподавательского </a:t>
            </a:r>
            <a:r>
              <a:rPr dirty="0" sz="1800" spc="-484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7F7F7F"/>
                </a:solidFill>
                <a:latin typeface="Arial"/>
                <a:cs typeface="Arial"/>
              </a:rPr>
              <a:t>состава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1038265" y="783336"/>
            <a:ext cx="1684147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Дорожная</a:t>
            </a:r>
            <a:r>
              <a:rPr dirty="0" spc="35"/>
              <a:t> </a:t>
            </a:r>
            <a:r>
              <a:rPr dirty="0" spc="-50"/>
              <a:t>карта</a:t>
            </a:r>
            <a:r>
              <a:rPr dirty="0" spc="35"/>
              <a:t> </a:t>
            </a:r>
            <a:r>
              <a:rPr dirty="0" spc="-15"/>
              <a:t>реализации</a:t>
            </a:r>
            <a:r>
              <a:rPr dirty="0" spc="40"/>
              <a:t> </a:t>
            </a:r>
            <a:r>
              <a:rPr dirty="0" spc="-35"/>
              <a:t>модели</a:t>
            </a:r>
            <a:r>
              <a:rPr dirty="0" spc="40"/>
              <a:t> </a:t>
            </a:r>
            <a:r>
              <a:rPr dirty="0" spc="-40"/>
              <a:t>Сетевого</a:t>
            </a:r>
            <a:r>
              <a:rPr dirty="0" spc="30"/>
              <a:t> </a:t>
            </a:r>
            <a:r>
              <a:rPr dirty="0" spc="-25"/>
              <a:t>университета</a:t>
            </a:r>
            <a:r>
              <a:rPr dirty="0" spc="45"/>
              <a:t> </a:t>
            </a:r>
            <a:r>
              <a:rPr dirty="0" spc="-15"/>
              <a:t>фундаментальных</a:t>
            </a:r>
            <a:r>
              <a:rPr dirty="0" spc="35"/>
              <a:t> </a:t>
            </a:r>
            <a:r>
              <a:rPr dirty="0" spc="-60"/>
              <a:t>наук</a:t>
            </a:r>
            <a:r>
              <a:rPr dirty="0" spc="40"/>
              <a:t> </a:t>
            </a:r>
            <a:r>
              <a:rPr dirty="0" spc="-5"/>
              <a:t>и</a:t>
            </a:r>
            <a:r>
              <a:rPr dirty="0" spc="40"/>
              <a:t> </a:t>
            </a:r>
            <a:r>
              <a:rPr dirty="0" spc="-20"/>
              <a:t>технологий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2022-08-24T02:57:18Z</dcterms:created>
  <dcterms:modified xsi:type="dcterms:W3CDTF">2022-08-24T02:57:18Z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2022-08-24T00:00:00Z</vt:filetime>
  </property>
</Properties>
</file>