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9"/>
  </p:notesMasterIdLst>
  <p:sldIdLst>
    <p:sldId id="268" r:id="rId2"/>
    <p:sldId id="269" r:id="rId3"/>
    <p:sldId id="267" r:id="rId4"/>
    <p:sldId id="270" r:id="rId5"/>
    <p:sldId id="260" r:id="rId6"/>
    <p:sldId id="271" r:id="rId7"/>
    <p:sldId id="261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Montserrat" panose="02000000000000000000" pitchFamily="2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F311AE-A91D-4E64-A6A6-C7569908F3BF}">
  <a:tblStyle styleId="{65F311AE-A91D-4E64-A6A6-C7569908F3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97"/>
  </p:normalViewPr>
  <p:slideViewPr>
    <p:cSldViewPr snapToGrid="0">
      <p:cViewPr>
        <p:scale>
          <a:sx n="130" d="100"/>
          <a:sy n="130" d="100"/>
        </p:scale>
        <p:origin x="-1074" y="-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4.fntdata" /><Relationship Id="rId18" Type="http://schemas.openxmlformats.org/officeDocument/2006/relationships/font" Target="fonts/font9.fntdata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font" Target="fonts/font12.fntdata" /><Relationship Id="rId7" Type="http://schemas.openxmlformats.org/officeDocument/2006/relationships/slide" Target="slides/slide6.xml" /><Relationship Id="rId12" Type="http://schemas.openxmlformats.org/officeDocument/2006/relationships/font" Target="fonts/font3.fntdata" /><Relationship Id="rId17" Type="http://schemas.openxmlformats.org/officeDocument/2006/relationships/font" Target="fonts/font8.fntdata" /><Relationship Id="rId25" Type="http://schemas.openxmlformats.org/officeDocument/2006/relationships/font" Target="fonts/font16.fntdata" /><Relationship Id="rId2" Type="http://schemas.openxmlformats.org/officeDocument/2006/relationships/slide" Target="slides/slide1.xml" /><Relationship Id="rId16" Type="http://schemas.openxmlformats.org/officeDocument/2006/relationships/font" Target="fonts/font7.fntdata" /><Relationship Id="rId20" Type="http://schemas.openxmlformats.org/officeDocument/2006/relationships/font" Target="fonts/font11.fntdata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2.fntdata" /><Relationship Id="rId24" Type="http://schemas.openxmlformats.org/officeDocument/2006/relationships/font" Target="fonts/font15.fntdata" /><Relationship Id="rId5" Type="http://schemas.openxmlformats.org/officeDocument/2006/relationships/slide" Target="slides/slide4.xml" /><Relationship Id="rId15" Type="http://schemas.openxmlformats.org/officeDocument/2006/relationships/font" Target="fonts/font6.fntdata" /><Relationship Id="rId23" Type="http://schemas.openxmlformats.org/officeDocument/2006/relationships/font" Target="fonts/font14.fntdata" /><Relationship Id="rId28" Type="http://schemas.openxmlformats.org/officeDocument/2006/relationships/theme" Target="theme/theme1.xml" /><Relationship Id="rId10" Type="http://schemas.openxmlformats.org/officeDocument/2006/relationships/font" Target="fonts/font1.fntdata" /><Relationship Id="rId19" Type="http://schemas.openxmlformats.org/officeDocument/2006/relationships/font" Target="fonts/font10.fntdata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Relationship Id="rId14" Type="http://schemas.openxmlformats.org/officeDocument/2006/relationships/font" Target="fonts/font5.fntdata" /><Relationship Id="rId22" Type="http://schemas.openxmlformats.org/officeDocument/2006/relationships/font" Target="fonts/font13.fntdata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46969c97a_0_0:notes"/>
          <p:cNvSpPr txBox="1">
            <a:spLocks noGrp="1"/>
          </p:cNvSpPr>
          <p:nvPr>
            <p:ph type="body" idx="1"/>
          </p:nvPr>
        </p:nvSpPr>
        <p:spPr>
          <a:xfrm>
            <a:off x="685801" y="4400554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75" tIns="44600" rIns="89275" bIns="44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f46969c9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215" y="1142635"/>
            <a:ext cx="6011571" cy="308701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cc38a3f48_0_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g13cc38a3f48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cc38a3f48_0_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g13cc38a3f48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222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cc38a3f48_0_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g13cc38a3f48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2221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cc38a3f48_0_2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2" name="Google Shape;112;g13cc38a3f48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cc38a3f48_0_2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2" name="Google Shape;112;g13cc38a3f48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cc38a3f48_0_1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9" name="Google Shape;129;g13cc38a3f48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6836207" y="476726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25750" rIns="51525" bIns="257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130" y="182727"/>
            <a:ext cx="762255" cy="263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  <p15:guide id="2" orient="horz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 flipH="1">
            <a:off x="6496225" y="4506106"/>
            <a:ext cx="2647775" cy="643686"/>
          </a:xfrm>
          <a:custGeom>
            <a:avLst/>
            <a:gdLst/>
            <a:ahLst/>
            <a:cxnLst/>
            <a:rect l="l" t="t" r="r" b="b"/>
            <a:pathLst>
              <a:path w="4728170" h="5254580" extrusionOk="0">
                <a:moveTo>
                  <a:pt x="0" y="0"/>
                </a:moveTo>
                <a:lnTo>
                  <a:pt x="4728170" y="5254580"/>
                </a:lnTo>
                <a:lnTo>
                  <a:pt x="4689534" y="5254580"/>
                </a:lnTo>
                <a:lnTo>
                  <a:pt x="0" y="525458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95AFD">
                  <a:alpha val="14509"/>
                </a:srgbClr>
              </a:gs>
              <a:gs pos="100000">
                <a:srgbClr val="6BD2C0">
                  <a:alpha val="1450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43975" tIns="21975" rIns="43975" bIns="21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536404" y="185114"/>
            <a:ext cx="80712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Roboto"/>
              <a:buNone/>
              <a:defRPr sz="1500" b="1" i="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36403" y="594422"/>
            <a:ext cx="82296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6pPr>
            <a:lvl7pPr marL="320040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7pPr>
            <a:lvl8pPr marL="365760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8pPr>
            <a:lvl9pPr marL="411480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86801" y="4919554"/>
            <a:ext cx="3408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5400" marR="0" lvl="0" indent="0" algn="r" rtl="0">
              <a:lnSpc>
                <a:spcPct val="118621"/>
              </a:lnSpc>
              <a:spcBef>
                <a:spcPts val="0"/>
              </a:spcBef>
              <a:buClr>
                <a:srgbClr val="585AFC"/>
              </a:buClr>
              <a:buSzPts val="700"/>
              <a:buFont typeface="Roboto"/>
              <a:buNone/>
              <a:defRPr sz="700" b="0" i="0" u="none" strike="noStrike" cap="none">
                <a:solidFill>
                  <a:srgbClr val="585AF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25400" marR="0" lvl="1" indent="0" algn="r" rtl="0">
              <a:lnSpc>
                <a:spcPct val="118621"/>
              </a:lnSpc>
              <a:spcBef>
                <a:spcPts val="0"/>
              </a:spcBef>
              <a:buClr>
                <a:srgbClr val="585AFC"/>
              </a:buClr>
              <a:buSzPts val="700"/>
              <a:buFont typeface="Roboto"/>
              <a:buNone/>
              <a:defRPr sz="700" b="0" i="0" u="none" strike="noStrike" cap="none">
                <a:solidFill>
                  <a:srgbClr val="585AF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5400" marR="0" lvl="2" indent="0" algn="r" rtl="0">
              <a:lnSpc>
                <a:spcPct val="118621"/>
              </a:lnSpc>
              <a:spcBef>
                <a:spcPts val="0"/>
              </a:spcBef>
              <a:buClr>
                <a:srgbClr val="585AFC"/>
              </a:buClr>
              <a:buSzPts val="700"/>
              <a:buFont typeface="Roboto"/>
              <a:buNone/>
              <a:defRPr sz="700" b="0" i="0" u="none" strike="noStrike" cap="none">
                <a:solidFill>
                  <a:srgbClr val="585AF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5400" marR="0" lvl="3" indent="0" algn="r" rtl="0">
              <a:lnSpc>
                <a:spcPct val="118621"/>
              </a:lnSpc>
              <a:spcBef>
                <a:spcPts val="0"/>
              </a:spcBef>
              <a:buClr>
                <a:srgbClr val="585AFC"/>
              </a:buClr>
              <a:buSzPts val="700"/>
              <a:buFont typeface="Roboto"/>
              <a:buNone/>
              <a:defRPr sz="700" b="0" i="0" u="none" strike="noStrike" cap="none">
                <a:solidFill>
                  <a:srgbClr val="585AF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5400" marR="0" lvl="4" indent="0" algn="r" rtl="0">
              <a:lnSpc>
                <a:spcPct val="118621"/>
              </a:lnSpc>
              <a:spcBef>
                <a:spcPts val="0"/>
              </a:spcBef>
              <a:buClr>
                <a:srgbClr val="585AFC"/>
              </a:buClr>
              <a:buSzPts val="700"/>
              <a:buFont typeface="Roboto"/>
              <a:buNone/>
              <a:defRPr sz="700" b="0" i="0" u="none" strike="noStrike" cap="none">
                <a:solidFill>
                  <a:srgbClr val="585AF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5400" marR="0" lvl="5" indent="0" algn="r" rtl="0">
              <a:lnSpc>
                <a:spcPct val="118621"/>
              </a:lnSpc>
              <a:spcBef>
                <a:spcPts val="0"/>
              </a:spcBef>
              <a:buClr>
                <a:srgbClr val="585AFC"/>
              </a:buClr>
              <a:buSzPts val="700"/>
              <a:buFont typeface="Roboto"/>
              <a:buNone/>
              <a:defRPr sz="700" b="0" i="0" u="none" strike="noStrike" cap="none">
                <a:solidFill>
                  <a:srgbClr val="585AF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5400" marR="0" lvl="6" indent="0" algn="r" rtl="0">
              <a:lnSpc>
                <a:spcPct val="118621"/>
              </a:lnSpc>
              <a:spcBef>
                <a:spcPts val="0"/>
              </a:spcBef>
              <a:buClr>
                <a:srgbClr val="585AFC"/>
              </a:buClr>
              <a:buSzPts val="700"/>
              <a:buFont typeface="Roboto"/>
              <a:buNone/>
              <a:defRPr sz="700" b="0" i="0" u="none" strike="noStrike" cap="none">
                <a:solidFill>
                  <a:srgbClr val="585AF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25400" marR="0" lvl="7" indent="0" algn="r" rtl="0">
              <a:lnSpc>
                <a:spcPct val="118621"/>
              </a:lnSpc>
              <a:spcBef>
                <a:spcPts val="0"/>
              </a:spcBef>
              <a:buClr>
                <a:srgbClr val="585AFC"/>
              </a:buClr>
              <a:buSzPts val="700"/>
              <a:buFont typeface="Roboto"/>
              <a:buNone/>
              <a:defRPr sz="700" b="0" i="0" u="none" strike="noStrike" cap="none">
                <a:solidFill>
                  <a:srgbClr val="585AF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25400" marR="0" lvl="8" indent="0" algn="r" rtl="0">
              <a:lnSpc>
                <a:spcPct val="118621"/>
              </a:lnSpc>
              <a:spcBef>
                <a:spcPts val="0"/>
              </a:spcBef>
              <a:buClr>
                <a:srgbClr val="585AFC"/>
              </a:buClr>
              <a:buSzPts val="700"/>
              <a:buFont typeface="Roboto"/>
              <a:buNone/>
              <a:defRPr sz="700" b="0" i="0" u="none" strike="noStrike" cap="none">
                <a:solidFill>
                  <a:srgbClr val="585AF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540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2540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62923" y="165814"/>
            <a:ext cx="616196" cy="1955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14"/>
          <p:cNvCxnSpPr/>
          <p:nvPr/>
        </p:nvCxnSpPr>
        <p:spPr>
          <a:xfrm>
            <a:off x="536404" y="439889"/>
            <a:ext cx="8342700" cy="0"/>
          </a:xfrm>
          <a:prstGeom prst="straightConnector1">
            <a:avLst/>
          </a:prstGeom>
          <a:noFill/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7610" y="4855244"/>
            <a:ext cx="225313" cy="20562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 rot="5400000">
            <a:off x="8327736" y="4853614"/>
            <a:ext cx="208076" cy="211336"/>
          </a:xfrm>
          <a:custGeom>
            <a:avLst/>
            <a:gdLst/>
            <a:ahLst/>
            <a:cxnLst/>
            <a:rect l="l" t="t" r="r" b="b"/>
            <a:pathLst>
              <a:path w="2249469" h="1725194" extrusionOk="0">
                <a:moveTo>
                  <a:pt x="82109" y="1721857"/>
                </a:moveTo>
                <a:cubicBezTo>
                  <a:pt x="3458" y="1721213"/>
                  <a:pt x="-23257" y="1660534"/>
                  <a:pt x="22039" y="1598379"/>
                </a:cubicBezTo>
                <a:lnTo>
                  <a:pt x="1063253" y="33220"/>
                </a:lnTo>
                <a:cubicBezTo>
                  <a:pt x="1081069" y="-5575"/>
                  <a:pt x="1168898" y="-17656"/>
                  <a:pt x="1191494" y="37026"/>
                </a:cubicBezTo>
                <a:lnTo>
                  <a:pt x="2231283" y="1615065"/>
                </a:lnTo>
                <a:cubicBezTo>
                  <a:pt x="2268253" y="1666063"/>
                  <a:pt x="2248074" y="1724203"/>
                  <a:pt x="2177887" y="1725194"/>
                </a:cubicBezTo>
                <a:lnTo>
                  <a:pt x="82109" y="1721857"/>
                </a:lnTo>
                <a:close/>
              </a:path>
            </a:pathLst>
          </a:custGeom>
          <a:gradFill>
            <a:gsLst>
              <a:gs pos="0">
                <a:srgbClr val="5959FD">
                  <a:alpha val="20000"/>
                </a:srgbClr>
              </a:gs>
              <a:gs pos="98000">
                <a:srgbClr val="6BD3BF">
                  <a:alpha val="20000"/>
                </a:srgbClr>
              </a:gs>
              <a:gs pos="100000">
                <a:srgbClr val="6BD3BF">
                  <a:alpha val="2000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43975" tIns="21975" rIns="43975" bIns="21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 rot="5400000">
            <a:off x="8477094" y="4853614"/>
            <a:ext cx="208076" cy="211336"/>
          </a:xfrm>
          <a:custGeom>
            <a:avLst/>
            <a:gdLst/>
            <a:ahLst/>
            <a:cxnLst/>
            <a:rect l="l" t="t" r="r" b="b"/>
            <a:pathLst>
              <a:path w="2249469" h="1725194" extrusionOk="0">
                <a:moveTo>
                  <a:pt x="82109" y="1721857"/>
                </a:moveTo>
                <a:cubicBezTo>
                  <a:pt x="3458" y="1721213"/>
                  <a:pt x="-23257" y="1660534"/>
                  <a:pt x="22039" y="1598379"/>
                </a:cubicBezTo>
                <a:lnTo>
                  <a:pt x="1063253" y="33220"/>
                </a:lnTo>
                <a:cubicBezTo>
                  <a:pt x="1081069" y="-5575"/>
                  <a:pt x="1168898" y="-17656"/>
                  <a:pt x="1191494" y="37026"/>
                </a:cubicBezTo>
                <a:lnTo>
                  <a:pt x="2231283" y="1615065"/>
                </a:lnTo>
                <a:cubicBezTo>
                  <a:pt x="2268253" y="1666063"/>
                  <a:pt x="2248074" y="1724203"/>
                  <a:pt x="2177887" y="1725194"/>
                </a:cubicBezTo>
                <a:lnTo>
                  <a:pt x="82109" y="1721857"/>
                </a:lnTo>
                <a:close/>
              </a:path>
            </a:pathLst>
          </a:custGeom>
          <a:noFill/>
          <a:ln w="25400" cap="flat" cmpd="sng">
            <a:solidFill>
              <a:srgbClr val="7B7B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975" tIns="21975" rIns="43975" bIns="21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22" y="4855574"/>
            <a:ext cx="225313" cy="20562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 rot="5400000">
            <a:off x="462558" y="4853943"/>
            <a:ext cx="208076" cy="211336"/>
          </a:xfrm>
          <a:custGeom>
            <a:avLst/>
            <a:gdLst/>
            <a:ahLst/>
            <a:cxnLst/>
            <a:rect l="l" t="t" r="r" b="b"/>
            <a:pathLst>
              <a:path w="2249469" h="1725194" extrusionOk="0">
                <a:moveTo>
                  <a:pt x="82109" y="1721857"/>
                </a:moveTo>
                <a:cubicBezTo>
                  <a:pt x="3458" y="1721213"/>
                  <a:pt x="-23257" y="1660534"/>
                  <a:pt x="22039" y="1598379"/>
                </a:cubicBezTo>
                <a:lnTo>
                  <a:pt x="1063253" y="33220"/>
                </a:lnTo>
                <a:cubicBezTo>
                  <a:pt x="1081069" y="-5575"/>
                  <a:pt x="1168898" y="-17656"/>
                  <a:pt x="1191494" y="37026"/>
                </a:cubicBezTo>
                <a:lnTo>
                  <a:pt x="2231283" y="1615065"/>
                </a:lnTo>
                <a:cubicBezTo>
                  <a:pt x="2268253" y="1666063"/>
                  <a:pt x="2248074" y="1724203"/>
                  <a:pt x="2177887" y="1725194"/>
                </a:cubicBezTo>
                <a:lnTo>
                  <a:pt x="82109" y="1721857"/>
                </a:lnTo>
                <a:close/>
              </a:path>
            </a:pathLst>
          </a:custGeom>
          <a:gradFill>
            <a:gsLst>
              <a:gs pos="0">
                <a:srgbClr val="5959FD">
                  <a:alpha val="20000"/>
                </a:srgbClr>
              </a:gs>
              <a:gs pos="98000">
                <a:srgbClr val="6BD3BF">
                  <a:alpha val="20000"/>
                </a:srgbClr>
              </a:gs>
              <a:gs pos="100000">
                <a:srgbClr val="6BD3BF">
                  <a:alpha val="2000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43975" tIns="21975" rIns="43975" bIns="21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/>
          <p:nvPr/>
        </p:nvSpPr>
        <p:spPr>
          <a:xfrm rot="5400000">
            <a:off x="611915" y="4853943"/>
            <a:ext cx="208076" cy="211336"/>
          </a:xfrm>
          <a:custGeom>
            <a:avLst/>
            <a:gdLst/>
            <a:ahLst/>
            <a:cxnLst/>
            <a:rect l="l" t="t" r="r" b="b"/>
            <a:pathLst>
              <a:path w="2249469" h="1725194" extrusionOk="0">
                <a:moveTo>
                  <a:pt x="82109" y="1721857"/>
                </a:moveTo>
                <a:cubicBezTo>
                  <a:pt x="3458" y="1721213"/>
                  <a:pt x="-23257" y="1660534"/>
                  <a:pt x="22039" y="1598379"/>
                </a:cubicBezTo>
                <a:lnTo>
                  <a:pt x="1063253" y="33220"/>
                </a:lnTo>
                <a:cubicBezTo>
                  <a:pt x="1081069" y="-5575"/>
                  <a:pt x="1168898" y="-17656"/>
                  <a:pt x="1191494" y="37026"/>
                </a:cubicBezTo>
                <a:lnTo>
                  <a:pt x="2231283" y="1615065"/>
                </a:lnTo>
                <a:cubicBezTo>
                  <a:pt x="2268253" y="1666063"/>
                  <a:pt x="2248074" y="1724203"/>
                  <a:pt x="2177887" y="1725194"/>
                </a:cubicBezTo>
                <a:lnTo>
                  <a:pt x="82109" y="1721857"/>
                </a:lnTo>
                <a:close/>
              </a:path>
            </a:pathLst>
          </a:custGeom>
          <a:noFill/>
          <a:ln w="25400" cap="flat" cmpd="sng">
            <a:solidFill>
              <a:srgbClr val="7B7B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975" tIns="21975" rIns="43975" bIns="21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5943" y="4855244"/>
            <a:ext cx="225313" cy="205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4.png" /><Relationship Id="rId7" Type="http://schemas.openxmlformats.org/officeDocument/2006/relationships/image" Target="../media/image8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10" Type="http://schemas.openxmlformats.org/officeDocument/2006/relationships/image" Target="../media/image11.png" /><Relationship Id="rId4" Type="http://schemas.openxmlformats.org/officeDocument/2006/relationships/image" Target="../media/image5.png" /><Relationship Id="rId9" Type="http://schemas.openxmlformats.org/officeDocument/2006/relationships/image" Target="../media/image10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 /><Relationship Id="rId13" Type="http://schemas.openxmlformats.org/officeDocument/2006/relationships/image" Target="../media/image22.png" /><Relationship Id="rId3" Type="http://schemas.openxmlformats.org/officeDocument/2006/relationships/image" Target="../media/image13.png" /><Relationship Id="rId7" Type="http://schemas.openxmlformats.org/officeDocument/2006/relationships/image" Target="../media/image16.jpeg" /><Relationship Id="rId12" Type="http://schemas.openxmlformats.org/officeDocument/2006/relationships/image" Target="../media/image2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15.jpeg" /><Relationship Id="rId11" Type="http://schemas.openxmlformats.org/officeDocument/2006/relationships/image" Target="../media/image20.png" /><Relationship Id="rId5" Type="http://schemas.openxmlformats.org/officeDocument/2006/relationships/image" Target="../media/image10.png" /><Relationship Id="rId10" Type="http://schemas.openxmlformats.org/officeDocument/2006/relationships/image" Target="../media/image19.jpeg" /><Relationship Id="rId4" Type="http://schemas.openxmlformats.org/officeDocument/2006/relationships/image" Target="../media/image14.jpeg" /><Relationship Id="rId9" Type="http://schemas.openxmlformats.org/officeDocument/2006/relationships/image" Target="../media/image18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25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25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ctrTitle" idx="4294967295"/>
          </p:nvPr>
        </p:nvSpPr>
        <p:spPr>
          <a:xfrm>
            <a:off x="419451" y="257072"/>
            <a:ext cx="60087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ru" sz="3200" b="1" i="0" u="none" strike="noStrike" cap="none" dirty="0">
                <a:solidFill>
                  <a:srgbClr val="0503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Архипелаг 2022: #НастоящееБудущее</a:t>
            </a:r>
            <a:endParaRPr sz="4800" b="1" i="0" u="none" strike="noStrike" cap="none" dirty="0">
              <a:solidFill>
                <a:srgbClr val="05031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19451" y="1483673"/>
            <a:ext cx="39573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500" b="1" i="0" u="none" strike="noStrike" cap="none" dirty="0">
                <a:solidFill>
                  <a:srgbClr val="3622C1"/>
                </a:solidFill>
                <a:latin typeface="Montserrat"/>
                <a:ea typeface="Montserrat"/>
                <a:cs typeface="Montserrat"/>
                <a:sym typeface="Montserrat"/>
              </a:rPr>
              <a:t>Технологии, которые работают</a:t>
            </a:r>
            <a:endParaRPr sz="1500" b="1" i="0" u="none" strike="noStrike" cap="none" dirty="0">
              <a:solidFill>
                <a:srgbClr val="3622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1213" y="807204"/>
            <a:ext cx="602659" cy="292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4212" y="290793"/>
            <a:ext cx="729898" cy="278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8075" y="361067"/>
            <a:ext cx="448239" cy="20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10482" y="410085"/>
            <a:ext cx="648545" cy="10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7">
            <a:alphaModFix amt="50000"/>
          </a:blip>
          <a:srcRect/>
          <a:stretch/>
        </p:blipFill>
        <p:spPr>
          <a:xfrm>
            <a:off x="6896307" y="810755"/>
            <a:ext cx="698334" cy="206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35435" y="770672"/>
            <a:ext cx="885575" cy="27749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412299" y="2050953"/>
            <a:ext cx="4832053" cy="100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Ядерные технологии для сбережения и здоровья нации</a:t>
            </a:r>
            <a:endParaRPr lang="ru-RU" sz="28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412300" y="4624197"/>
            <a:ext cx="6008700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419450" y="3483930"/>
            <a:ext cx="4722949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Создаем, испытываем</a:t>
            </a:r>
            <a:r>
              <a:rPr lang="ru-R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производим, </a:t>
            </a:r>
            <a:r>
              <a:rPr lang="ru-R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внедряем.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sz="23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85307" y="1174896"/>
            <a:ext cx="3665425" cy="36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 flipH="1">
            <a:off x="5855276" y="4624684"/>
            <a:ext cx="2615963" cy="24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10920475" y="5523269"/>
            <a:ext cx="428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400" lvl="0" indent="0" algn="r" rtl="0">
              <a:spcBef>
                <a:spcPts val="0"/>
              </a:spcBef>
              <a:spcAft>
                <a:spcPts val="0"/>
              </a:spcAft>
              <a:buClr>
                <a:srgbClr val="585AFC"/>
              </a:buClr>
              <a:buSzPts val="700"/>
              <a:buFont typeface="Roboto"/>
              <a:buNone/>
            </a:pPr>
            <a:fld id="{00000000-1234-1234-1234-123412341234}" type="slidenum">
              <a:rPr lang="ru"/>
              <a:pPr marL="2540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585AFC"/>
                </a:buClr>
                <a:buSzPts val="700"/>
                <a:buFont typeface="Roboto"/>
                <a:buNone/>
              </a:pPr>
              <a:t>2</a:t>
            </a:fld>
            <a:endParaRPr/>
          </a:p>
        </p:txBody>
      </p:sp>
      <p:sp>
        <p:nvSpPr>
          <p:cNvPr id="11" name="Google Shape;108;p18">
            <a:extLst>
              <a:ext uri="{FF2B5EF4-FFF2-40B4-BE49-F238E27FC236}">
                <a16:creationId xmlns:a16="http://schemas.microsoft.com/office/drawing/2014/main" id="{DB693782-D57D-6953-EA67-DFD671711880}"/>
              </a:ext>
            </a:extLst>
          </p:cNvPr>
          <p:cNvSpPr txBox="1"/>
          <p:nvPr/>
        </p:nvSpPr>
        <p:spPr>
          <a:xfrm>
            <a:off x="286125" y="81750"/>
            <a:ext cx="3000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dirty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Ульяновская область</a:t>
            </a:r>
            <a:endParaRPr sz="1500" b="1" dirty="0">
              <a:solidFill>
                <a:srgbClr val="231F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Ромб 4"/>
          <p:cNvSpPr/>
          <p:nvPr/>
        </p:nvSpPr>
        <p:spPr>
          <a:xfrm>
            <a:off x="3277471" y="792480"/>
            <a:ext cx="2471531" cy="720000"/>
          </a:xfrm>
          <a:prstGeom prst="diamond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ru-RU" sz="800" b="1" dirty="0">
              <a:solidFill>
                <a:srgbClr val="3622C1"/>
              </a:solidFill>
              <a:latin typeface="Montserra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6630" y="762496"/>
            <a:ext cx="2120349" cy="720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Montserrat"/>
              </a:rPr>
              <a:t>Обеспечения доступа к суверенным высокотехнологичным медицинским услугам</a:t>
            </a:r>
          </a:p>
        </p:txBody>
      </p:sp>
      <p:sp>
        <p:nvSpPr>
          <p:cNvPr id="7" name="Овал 6"/>
          <p:cNvSpPr/>
          <p:nvPr/>
        </p:nvSpPr>
        <p:spPr>
          <a:xfrm>
            <a:off x="5988533" y="785356"/>
            <a:ext cx="2716945" cy="72000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Поддержка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ГК «</a:t>
            </a:r>
            <a:r>
              <a:rPr lang="ru-RU" b="1" dirty="0" err="1">
                <a:solidFill>
                  <a:schemeClr val="tx1"/>
                </a:solidFill>
              </a:rPr>
              <a:t>Росатом</a:t>
            </a:r>
            <a:r>
              <a:rPr lang="ru-RU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08528" y="479138"/>
            <a:ext cx="13185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622C1"/>
                </a:solidFill>
                <a:latin typeface="Montserrat"/>
              </a:rPr>
              <a:t>Потребность</a:t>
            </a:r>
            <a:endParaRPr lang="ru-RU" b="1" dirty="0">
              <a:solidFill>
                <a:srgbClr val="3622C1"/>
              </a:solidFill>
              <a:latin typeface="Montserra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67498" y="464392"/>
            <a:ext cx="15902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3622C1"/>
                </a:solidFill>
                <a:latin typeface="Montserrat"/>
              </a:rPr>
              <a:t>Сотрудничество</a:t>
            </a:r>
            <a:endParaRPr lang="ru-RU" b="1" dirty="0">
              <a:solidFill>
                <a:srgbClr val="3622C1"/>
              </a:solidFill>
              <a:latin typeface="Montserra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4288" y="1026546"/>
            <a:ext cx="1961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/>
                </a:solidFill>
                <a:latin typeface="Montserrat"/>
              </a:rPr>
              <a:t>Здравоохранение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: скругленные углы 1">
            <a:extLst>
              <a:ext uri="{FF2B5EF4-FFF2-40B4-BE49-F238E27FC236}">
                <a16:creationId xmlns:a16="http://schemas.microsoft.com/office/drawing/2014/main" id="{382D8A98-1BC1-49AF-8993-9DD67E18AA67}"/>
              </a:ext>
            </a:extLst>
          </p:cNvPr>
          <p:cNvSpPr/>
          <p:nvPr/>
        </p:nvSpPr>
        <p:spPr>
          <a:xfrm>
            <a:off x="178125" y="3412434"/>
            <a:ext cx="1312744" cy="79200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u="sng" dirty="0"/>
              <a:t>АО «ГНЦ НИИАР» </a:t>
            </a:r>
          </a:p>
          <a:p>
            <a:pPr algn="ctr"/>
            <a:r>
              <a:rPr lang="ru-RU" sz="1100" dirty="0"/>
              <a:t>6 атомных реакторов</a:t>
            </a:r>
          </a:p>
          <a:p>
            <a:pPr algn="ctr"/>
            <a:r>
              <a:rPr lang="ru-RU" sz="1100" dirty="0"/>
              <a:t>(сырьё </a:t>
            </a:r>
            <a:r>
              <a:rPr lang="he-IL" sz="1100" dirty="0"/>
              <a:t>״</a:t>
            </a:r>
            <a:r>
              <a:rPr lang="ru-RU" sz="1100" dirty="0"/>
              <a:t>Изотопы</a:t>
            </a:r>
            <a:r>
              <a:rPr lang="he-IL" sz="1100" dirty="0"/>
              <a:t>״</a:t>
            </a:r>
            <a:r>
              <a:rPr lang="ru-RU" sz="1100" dirty="0"/>
              <a:t>)</a:t>
            </a:r>
          </a:p>
        </p:txBody>
      </p:sp>
      <p:sp>
        <p:nvSpPr>
          <p:cNvPr id="15" name="Прямоугольник: скругленные углы 4">
            <a:extLst>
              <a:ext uri="{FF2B5EF4-FFF2-40B4-BE49-F238E27FC236}">
                <a16:creationId xmlns:a16="http://schemas.microsoft.com/office/drawing/2014/main" id="{8CDE17B0-E86E-4E54-9AD1-8CE7546776E8}"/>
              </a:ext>
            </a:extLst>
          </p:cNvPr>
          <p:cNvSpPr/>
          <p:nvPr/>
        </p:nvSpPr>
        <p:spPr>
          <a:xfrm>
            <a:off x="1709041" y="3433203"/>
            <a:ext cx="1364774" cy="79200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u="sng" dirty="0"/>
              <a:t>Опорный ВУЗ «</a:t>
            </a:r>
            <a:r>
              <a:rPr lang="ru-RU" sz="1100" u="sng" dirty="0" err="1"/>
              <a:t>УлГУ</a:t>
            </a:r>
            <a:r>
              <a:rPr lang="ru-RU" sz="1100" u="sng" dirty="0"/>
              <a:t>»</a:t>
            </a:r>
          </a:p>
          <a:p>
            <a:pPr algn="ctr"/>
            <a:r>
              <a:rPr lang="ru-RU" sz="1100" dirty="0"/>
              <a:t>Лаборатории, Исследования</a:t>
            </a:r>
          </a:p>
        </p:txBody>
      </p:sp>
      <p:sp>
        <p:nvSpPr>
          <p:cNvPr id="16" name="Прямоугольник: скругленные углы 5">
            <a:extLst>
              <a:ext uri="{FF2B5EF4-FFF2-40B4-BE49-F238E27FC236}">
                <a16:creationId xmlns:a16="http://schemas.microsoft.com/office/drawing/2014/main" id="{2DE517BB-75F2-4406-AD3B-0C9DAD02F0C0}"/>
              </a:ext>
            </a:extLst>
          </p:cNvPr>
          <p:cNvSpPr/>
          <p:nvPr/>
        </p:nvSpPr>
        <p:spPr>
          <a:xfrm>
            <a:off x="5543954" y="3506914"/>
            <a:ext cx="1519454" cy="792000"/>
          </a:xfrm>
          <a:prstGeom prst="roundRect">
            <a:avLst>
              <a:gd name="adj" fmla="val 17575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/>
              <a:t>Готовый Радиофармпрепарат </a:t>
            </a:r>
          </a:p>
        </p:txBody>
      </p:sp>
      <p:sp>
        <p:nvSpPr>
          <p:cNvPr id="17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394CE605-BB40-43EB-BC2D-CE2DEF0A68EC}"/>
              </a:ext>
            </a:extLst>
          </p:cNvPr>
          <p:cNvSpPr/>
          <p:nvPr/>
        </p:nvSpPr>
        <p:spPr>
          <a:xfrm>
            <a:off x="7206960" y="2940657"/>
            <a:ext cx="1713410" cy="955961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Лечение на базе федеральной площадки</a:t>
            </a:r>
          </a:p>
          <a:p>
            <a:pPr algn="ctr"/>
            <a:r>
              <a:rPr lang="ru-RU" sz="1100" u="sng" dirty="0"/>
              <a:t>ФНКЦ </a:t>
            </a:r>
            <a:r>
              <a:rPr lang="ru-RU" sz="1100" u="sng" dirty="0" err="1"/>
              <a:t>РиО</a:t>
            </a:r>
            <a:r>
              <a:rPr lang="ru-RU" sz="1100" u="sng" dirty="0"/>
              <a:t> </a:t>
            </a:r>
          </a:p>
          <a:p>
            <a:pPr algn="ctr"/>
            <a:r>
              <a:rPr lang="ru-RU" sz="1100" dirty="0"/>
              <a:t>г. Димитровград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160FE1-F508-4A9F-8485-5348F5E5DC05}"/>
              </a:ext>
            </a:extLst>
          </p:cNvPr>
          <p:cNvSpPr txBox="1"/>
          <p:nvPr/>
        </p:nvSpPr>
        <p:spPr>
          <a:xfrm>
            <a:off x="337031" y="3008785"/>
            <a:ext cx="98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РЕСУРС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B4FF24-6898-4C17-AA53-CE17055175D4}"/>
              </a:ext>
            </a:extLst>
          </p:cNvPr>
          <p:cNvSpPr txBox="1"/>
          <p:nvPr/>
        </p:nvSpPr>
        <p:spPr>
          <a:xfrm>
            <a:off x="1707368" y="2991469"/>
            <a:ext cx="1353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ТЕХНОЛОГИЯ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47417F-0244-43A4-A93A-44360420A269}"/>
              </a:ext>
            </a:extLst>
          </p:cNvPr>
          <p:cNvSpPr txBox="1"/>
          <p:nvPr/>
        </p:nvSpPr>
        <p:spPr>
          <a:xfrm>
            <a:off x="5731653" y="2998689"/>
            <a:ext cx="1099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ПРОДУКТ</a:t>
            </a:r>
          </a:p>
        </p:txBody>
      </p:sp>
      <p:sp>
        <p:nvSpPr>
          <p:cNvPr id="21" name="Google Shape;125;p19">
            <a:extLst>
              <a:ext uri="{FF2B5EF4-FFF2-40B4-BE49-F238E27FC236}">
                <a16:creationId xmlns:a16="http://schemas.microsoft.com/office/drawing/2014/main" id="{2020D203-6CD9-4B9E-BCA3-0C6909AB87B1}"/>
              </a:ext>
            </a:extLst>
          </p:cNvPr>
          <p:cNvSpPr/>
          <p:nvPr/>
        </p:nvSpPr>
        <p:spPr>
          <a:xfrm>
            <a:off x="92765" y="2617304"/>
            <a:ext cx="8944555" cy="223027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72B6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EE7853-EC67-47ED-8A50-FAC91C91015E}"/>
              </a:ext>
            </a:extLst>
          </p:cNvPr>
          <p:cNvSpPr txBox="1"/>
          <p:nvPr/>
        </p:nvSpPr>
        <p:spPr>
          <a:xfrm>
            <a:off x="7614983" y="2652358"/>
            <a:ext cx="961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СЕРВИС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31DB255-CE5E-4DA3-90CE-3A24A395E805}"/>
              </a:ext>
            </a:extLst>
          </p:cNvPr>
          <p:cNvSpPr/>
          <p:nvPr/>
        </p:nvSpPr>
        <p:spPr>
          <a:xfrm>
            <a:off x="3291987" y="3494799"/>
            <a:ext cx="2033796" cy="792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dashDot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НПК по разработке отечественных, перспективных видов РФП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DB0B85-DB9C-4EC8-B6FE-C707D7039DBE}"/>
              </a:ext>
            </a:extLst>
          </p:cNvPr>
          <p:cNvSpPr txBox="1"/>
          <p:nvPr/>
        </p:nvSpPr>
        <p:spPr>
          <a:xfrm>
            <a:off x="3421814" y="2983809"/>
            <a:ext cx="1874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ПРОЕКТ РЕГИОНА</a:t>
            </a:r>
          </a:p>
        </p:txBody>
      </p:sp>
      <p:sp>
        <p:nvSpPr>
          <p:cNvPr id="25" name="Прямоугольник: усеченные противолежащие углы 36">
            <a:extLst>
              <a:ext uri="{FF2B5EF4-FFF2-40B4-BE49-F238E27FC236}">
                <a16:creationId xmlns:a16="http://schemas.microsoft.com/office/drawing/2014/main" id="{F054AEBA-F901-4027-9963-B611F83D724A}"/>
              </a:ext>
            </a:extLst>
          </p:cNvPr>
          <p:cNvSpPr/>
          <p:nvPr/>
        </p:nvSpPr>
        <p:spPr>
          <a:xfrm>
            <a:off x="7194040" y="3949811"/>
            <a:ext cx="1614018" cy="825833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Комплексное решение по лечению в регионах</a:t>
            </a:r>
            <a:endParaRPr lang="ru-RU" sz="1100" u="sng" dirty="0"/>
          </a:p>
        </p:txBody>
      </p:sp>
      <p:sp>
        <p:nvSpPr>
          <p:cNvPr id="26" name="Google Shape;125;p19">
            <a:extLst>
              <a:ext uri="{FF2B5EF4-FFF2-40B4-BE49-F238E27FC236}">
                <a16:creationId xmlns:a16="http://schemas.microsoft.com/office/drawing/2014/main" id="{48951BD3-2661-4013-83B0-D0D013E6C23E}"/>
              </a:ext>
            </a:extLst>
          </p:cNvPr>
          <p:cNvSpPr/>
          <p:nvPr/>
        </p:nvSpPr>
        <p:spPr>
          <a:xfrm>
            <a:off x="2052431" y="2686878"/>
            <a:ext cx="4820809" cy="296849"/>
          </a:xfrm>
          <a:prstGeom prst="roundRect">
            <a:avLst>
              <a:gd name="adj" fmla="val 16667"/>
            </a:avLst>
          </a:prstGeom>
          <a:noFill/>
          <a:ln w="3175" cap="flat" cmpd="sng">
            <a:solidFill>
              <a:srgbClr val="072B6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1800" dirty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Суверенная производственная цепочка</a:t>
            </a:r>
          </a:p>
        </p:txBody>
      </p:sp>
      <p:sp>
        <p:nvSpPr>
          <p:cNvPr id="29" name="Google Shape;125;p19">
            <a:extLst>
              <a:ext uri="{FF2B5EF4-FFF2-40B4-BE49-F238E27FC236}">
                <a16:creationId xmlns:a16="http://schemas.microsoft.com/office/drawing/2014/main" id="{2020D203-6CD9-4B9E-BCA3-0C6909AB87B1}"/>
              </a:ext>
            </a:extLst>
          </p:cNvPr>
          <p:cNvSpPr/>
          <p:nvPr/>
        </p:nvSpPr>
        <p:spPr>
          <a:xfrm>
            <a:off x="460638" y="1649646"/>
            <a:ext cx="8222725" cy="89452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72B6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</a:t>
            </a:r>
            <a:endParaRPr sz="18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Прямоугольник: скругленные углы 5">
            <a:extLst>
              <a:ext uri="{FF2B5EF4-FFF2-40B4-BE49-F238E27FC236}">
                <a16:creationId xmlns:a16="http://schemas.microsoft.com/office/drawing/2014/main" id="{2DE517BB-75F2-4406-AD3B-0C9DAD02F0C0}"/>
              </a:ext>
            </a:extLst>
          </p:cNvPr>
          <p:cNvSpPr/>
          <p:nvPr/>
        </p:nvSpPr>
        <p:spPr>
          <a:xfrm>
            <a:off x="636963" y="1704618"/>
            <a:ext cx="2387472" cy="792000"/>
          </a:xfrm>
          <a:prstGeom prst="roundRect">
            <a:avLst>
              <a:gd name="adj" fmla="val 17575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/>
              <a:t>Запрос к государству</a:t>
            </a:r>
            <a:br>
              <a:rPr lang="ru-RU" sz="1100" dirty="0"/>
            </a:br>
            <a:r>
              <a:rPr lang="ru-RU" sz="1100" dirty="0"/>
              <a:t> к изменению подходов лечения и финансирования по ОМС</a:t>
            </a:r>
          </a:p>
        </p:txBody>
      </p:sp>
      <p:sp>
        <p:nvSpPr>
          <p:cNvPr id="31" name="Прямоугольник: скругленные углы 5">
            <a:extLst>
              <a:ext uri="{FF2B5EF4-FFF2-40B4-BE49-F238E27FC236}">
                <a16:creationId xmlns:a16="http://schemas.microsoft.com/office/drawing/2014/main" id="{2DE517BB-75F2-4406-AD3B-0C9DAD02F0C0}"/>
              </a:ext>
            </a:extLst>
          </p:cNvPr>
          <p:cNvSpPr/>
          <p:nvPr/>
        </p:nvSpPr>
        <p:spPr>
          <a:xfrm>
            <a:off x="3350920" y="1710995"/>
            <a:ext cx="2387472" cy="792000"/>
          </a:xfrm>
          <a:prstGeom prst="roundRect">
            <a:avLst>
              <a:gd name="adj" fmla="val 17575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/>
              <a:t>Запрос к бизнесу</a:t>
            </a:r>
            <a:br>
              <a:rPr lang="ru-RU" sz="1100" dirty="0"/>
            </a:br>
            <a:r>
              <a:rPr lang="ru-RU" sz="1100" dirty="0"/>
              <a:t> по формированию сервисов вокруг проекта</a:t>
            </a:r>
          </a:p>
        </p:txBody>
      </p:sp>
      <p:sp>
        <p:nvSpPr>
          <p:cNvPr id="32" name="Прямоугольник: скругленные углы 5">
            <a:extLst>
              <a:ext uri="{FF2B5EF4-FFF2-40B4-BE49-F238E27FC236}">
                <a16:creationId xmlns:a16="http://schemas.microsoft.com/office/drawing/2014/main" id="{2DE517BB-75F2-4406-AD3B-0C9DAD02F0C0}"/>
              </a:ext>
            </a:extLst>
          </p:cNvPr>
          <p:cNvSpPr/>
          <p:nvPr/>
        </p:nvSpPr>
        <p:spPr>
          <a:xfrm>
            <a:off x="6095764" y="1697743"/>
            <a:ext cx="2387472" cy="792000"/>
          </a:xfrm>
          <a:prstGeom prst="roundRect">
            <a:avLst>
              <a:gd name="adj" fmla="val 17575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/>
              <a:t>Запрос к лидерам НТИ</a:t>
            </a:r>
            <a:br>
              <a:rPr lang="ru-RU" sz="1100" dirty="0"/>
            </a:br>
            <a:r>
              <a:rPr lang="ru-RU" sz="1100" dirty="0"/>
              <a:t>по созданию новых технологичных сервисов и ИТ решений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42942" y="493038"/>
            <a:ext cx="15902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3622C1"/>
                </a:solidFill>
                <a:latin typeface="Montserrat"/>
              </a:rPr>
              <a:t>Отрасль</a:t>
            </a:r>
            <a:endParaRPr lang="ru-RU" b="1" dirty="0">
              <a:solidFill>
                <a:srgbClr val="3622C1"/>
              </a:solidFill>
              <a:latin typeface="Montserrat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5E2FFFE-C147-B21A-FBFA-8D919CAB6E74}"/>
              </a:ext>
            </a:extLst>
          </p:cNvPr>
          <p:cNvCxnSpPr>
            <a:cxnSpLocks/>
          </p:cNvCxnSpPr>
          <p:nvPr/>
        </p:nvCxnSpPr>
        <p:spPr>
          <a:xfrm>
            <a:off x="388620" y="739140"/>
            <a:ext cx="0" cy="8382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Ромб 35"/>
          <p:cNvSpPr/>
          <p:nvPr/>
        </p:nvSpPr>
        <p:spPr>
          <a:xfrm>
            <a:off x="213360" y="434340"/>
            <a:ext cx="342900" cy="312420"/>
          </a:xfrm>
          <a:prstGeom prst="diamond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D5E2FFFE-C147-B21A-FBFA-8D919CAB6E74}"/>
              </a:ext>
            </a:extLst>
          </p:cNvPr>
          <p:cNvCxnSpPr>
            <a:cxnSpLocks/>
          </p:cNvCxnSpPr>
          <p:nvPr/>
        </p:nvCxnSpPr>
        <p:spPr>
          <a:xfrm flipV="1">
            <a:off x="381000" y="1562100"/>
            <a:ext cx="8542020" cy="2286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Архитектура\Desktop\Usechennaja_piramida_10.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245" y="483870"/>
            <a:ext cx="440267" cy="24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10920475" y="5523269"/>
            <a:ext cx="428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400" lvl="0" indent="0" algn="r" rtl="0">
              <a:spcBef>
                <a:spcPts val="0"/>
              </a:spcBef>
              <a:spcAft>
                <a:spcPts val="0"/>
              </a:spcAft>
              <a:buClr>
                <a:srgbClr val="585AFC"/>
              </a:buClr>
              <a:buSzPts val="700"/>
              <a:buFont typeface="Roboto"/>
              <a:buNone/>
            </a:pPr>
            <a:fld id="{00000000-1234-1234-1234-123412341234}" type="slidenum">
              <a:rPr lang="ru"/>
              <a:pPr marL="2540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585AFC"/>
                </a:buClr>
                <a:buSzPts val="700"/>
                <a:buFont typeface="Roboto"/>
                <a:buNone/>
              </a:pPr>
              <a:t>3</a:t>
            </a:fld>
            <a:endParaRPr/>
          </a:p>
        </p:txBody>
      </p:sp>
      <p:sp>
        <p:nvSpPr>
          <p:cNvPr id="11" name="Google Shape;108;p18">
            <a:extLst>
              <a:ext uri="{FF2B5EF4-FFF2-40B4-BE49-F238E27FC236}">
                <a16:creationId xmlns:a16="http://schemas.microsoft.com/office/drawing/2014/main" id="{DB693782-D57D-6953-EA67-DFD671711880}"/>
              </a:ext>
            </a:extLst>
          </p:cNvPr>
          <p:cNvSpPr txBox="1"/>
          <p:nvPr/>
        </p:nvSpPr>
        <p:spPr>
          <a:xfrm>
            <a:off x="425824" y="81750"/>
            <a:ext cx="6178176" cy="40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600" b="1" dirty="0">
                <a:solidFill>
                  <a:schemeClr val="dk1"/>
                </a:solidFill>
                <a:latin typeface="Century Gothic"/>
                <a:sym typeface="Century Gothic"/>
              </a:rPr>
              <a:t>Научно-технологический потенциал и ресурсная база</a:t>
            </a:r>
            <a:endParaRPr sz="1500" b="1" dirty="0">
              <a:solidFill>
                <a:srgbClr val="231F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0" name="Picture 2" descr="C:\Users\Архитектура\Desktop\80bc9af04478982e84d603991978fd3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9901"/>
            <a:ext cx="5032773" cy="2305049"/>
          </a:xfrm>
          <a:prstGeom prst="rect">
            <a:avLst/>
          </a:prstGeom>
          <a:noFill/>
        </p:spPr>
      </p:pic>
      <p:sp>
        <p:nvSpPr>
          <p:cNvPr id="12" name="Google Shape;103;p17">
            <a:extLst>
              <a:ext uri="{FF2B5EF4-FFF2-40B4-BE49-F238E27FC236}">
                <a16:creationId xmlns:a16="http://schemas.microsoft.com/office/drawing/2014/main" id="{D95A09F2-E155-2E54-276E-FC277E7D6206}"/>
              </a:ext>
            </a:extLst>
          </p:cNvPr>
          <p:cNvSpPr txBox="1"/>
          <p:nvPr/>
        </p:nvSpPr>
        <p:spPr>
          <a:xfrm>
            <a:off x="4908550" y="469899"/>
            <a:ext cx="4013644" cy="206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just"/>
            <a:r>
              <a:rPr lang="ru-RU" sz="1300" b="1" dirty="0">
                <a:solidFill>
                  <a:schemeClr val="dk1"/>
                </a:solidFill>
                <a:latin typeface="Century Gothic"/>
              </a:rPr>
              <a:t>Научно-технологический потенциал имеет глубокую историю развития ядерной науки от момента запуска научно-исследовательского института ядерных реакторов до наших дней. Димитровград имеет статус</a:t>
            </a:r>
            <a:r>
              <a:rPr lang="ru-RU" sz="1300" dirty="0"/>
              <a:t> </a:t>
            </a:r>
            <a:r>
              <a:rPr lang="ru-RU" sz="1300" b="1" dirty="0"/>
              <a:t>международного</a:t>
            </a:r>
            <a:r>
              <a:rPr lang="ru-RU" sz="1300" dirty="0"/>
              <a:t> </a:t>
            </a:r>
            <a:r>
              <a:rPr lang="ru-RU" sz="1300" b="1" dirty="0"/>
              <a:t>центра</a:t>
            </a:r>
            <a:br>
              <a:rPr lang="ru-RU" sz="1300" b="1" dirty="0"/>
            </a:br>
            <a:r>
              <a:rPr lang="ru-RU" sz="1300" b="1" dirty="0"/>
              <a:t>МАГАТЭ, </a:t>
            </a:r>
            <a:r>
              <a:rPr lang="ru-RU" sz="1300" b="1" dirty="0">
                <a:solidFill>
                  <a:schemeClr val="dk1"/>
                </a:solidFill>
                <a:latin typeface="Century Gothic"/>
              </a:rPr>
              <a:t>здесь организованы совместные научно-исследовательские проекты на базе исследовательских реакторов под эгидой </a:t>
            </a:r>
            <a:r>
              <a:rPr lang="ru-RU" sz="1300" b="1" dirty="0"/>
              <a:t> МАГАТЭ.</a:t>
            </a:r>
            <a:endParaRPr lang="ru-RU" sz="1300" b="1" dirty="0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800" y="2597150"/>
            <a:ext cx="851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chemeClr val="dk1"/>
                </a:solidFill>
                <a:latin typeface="Century Gothic"/>
              </a:rPr>
              <a:t>Проект НПК по производству </a:t>
            </a:r>
            <a:r>
              <a:rPr lang="ru-RU" sz="1200" b="1" dirty="0" err="1">
                <a:solidFill>
                  <a:schemeClr val="dk1"/>
                </a:solidFill>
                <a:latin typeface="Century Gothic"/>
              </a:rPr>
              <a:t>радиофармпрепаров</a:t>
            </a:r>
            <a:r>
              <a:rPr lang="ru-RU" sz="1200" b="1" dirty="0">
                <a:solidFill>
                  <a:schemeClr val="dk1"/>
                </a:solidFill>
                <a:latin typeface="Century Gothic"/>
              </a:rPr>
              <a:t> является одним из взаимосвязанных мировых научных проектов вокруг которых формируется кадровый институт и вовлекается научный потенциал региона и других субъектов.</a:t>
            </a:r>
            <a:endParaRPr lang="ru-RU" sz="1200" dirty="0"/>
          </a:p>
        </p:txBody>
      </p:sp>
      <p:pic>
        <p:nvPicPr>
          <p:cNvPr id="2051" name="Picture 3" descr="C:\Users\Архитектура\Desktop\original_61fcda72cb2f3f637568e019_6202ad8db80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7745" y="3950251"/>
            <a:ext cx="684000" cy="684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96279" y="3578086"/>
            <a:ext cx="133184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3A3E8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ЛИДЕРЫ НТИ</a:t>
            </a:r>
            <a:endParaRPr lang="ru-RU" dirty="0"/>
          </a:p>
        </p:txBody>
      </p:sp>
      <p:pic>
        <p:nvPicPr>
          <p:cNvPr id="14" name="Google Shape;8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022728">
            <a:off x="-46383" y="3326297"/>
            <a:ext cx="1134923" cy="104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Users\Архитектура\Desktop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075" y="3975651"/>
            <a:ext cx="1496250" cy="684000"/>
          </a:xfrm>
          <a:prstGeom prst="rect">
            <a:avLst/>
          </a:prstGeom>
          <a:noFill/>
        </p:spPr>
      </p:pic>
      <p:pic>
        <p:nvPicPr>
          <p:cNvPr id="2053" name="Picture 5" descr="C:\Users\Архитектура\Desktop\i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414" y="3969787"/>
            <a:ext cx="715998" cy="684000"/>
          </a:xfrm>
          <a:prstGeom prst="rect">
            <a:avLst/>
          </a:prstGeom>
          <a:noFill/>
        </p:spPr>
      </p:pic>
      <p:pic>
        <p:nvPicPr>
          <p:cNvPr id="2054" name="Picture 6" descr="C:\Users\Архитектура\Desktop\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28594" y="3930468"/>
            <a:ext cx="1026000" cy="684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687414" y="3594008"/>
            <a:ext cx="107876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3A3E8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Партнеры</a:t>
            </a:r>
            <a:endParaRPr lang="ru-RU" dirty="0"/>
          </a:p>
        </p:txBody>
      </p:sp>
      <p:pic>
        <p:nvPicPr>
          <p:cNvPr id="2055" name="Picture 7" descr="C:\Users\Архитектура\Desktop\gerb_UOBL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93010" y="3991970"/>
            <a:ext cx="839163" cy="684000"/>
          </a:xfrm>
          <a:prstGeom prst="rect">
            <a:avLst/>
          </a:prstGeom>
          <a:noFill/>
        </p:spPr>
      </p:pic>
      <p:pic>
        <p:nvPicPr>
          <p:cNvPr id="2056" name="Picture 8" descr="C:\Users\Архитектура\Desktop\tn_201000_72d4334d7147f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08029" y="4095470"/>
            <a:ext cx="703099" cy="4680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848759" y="3592634"/>
            <a:ext cx="190022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3A3E8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Научные партнеры</a:t>
            </a:r>
          </a:p>
        </p:txBody>
      </p:sp>
      <p:pic>
        <p:nvPicPr>
          <p:cNvPr id="2057" name="Picture 9" descr="C:\Users\Архитектура\Desktop\c79f4f17e85b6809916e15124330232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58815" y="3913568"/>
            <a:ext cx="819315" cy="801504"/>
          </a:xfrm>
          <a:prstGeom prst="rect">
            <a:avLst/>
          </a:prstGeom>
          <a:noFill/>
        </p:spPr>
      </p:pic>
      <p:pic>
        <p:nvPicPr>
          <p:cNvPr id="2058" name="Picture 10" descr="C:\Users\Архитектура\Desktop\mipt_rus_inv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15700" y="4055162"/>
            <a:ext cx="1126547" cy="503191"/>
          </a:xfrm>
          <a:prstGeom prst="rect">
            <a:avLst/>
          </a:prstGeom>
          <a:noFill/>
        </p:spPr>
      </p:pic>
      <p:pic>
        <p:nvPicPr>
          <p:cNvPr id="2059" name="Picture 11" descr="C:\Users\Архитектура\Desktop\so_ran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0275" y="4050480"/>
            <a:ext cx="585788" cy="531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1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10920475" y="5523269"/>
            <a:ext cx="428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400" lvl="0" indent="0" algn="r" rtl="0">
              <a:spcBef>
                <a:spcPts val="0"/>
              </a:spcBef>
              <a:spcAft>
                <a:spcPts val="0"/>
              </a:spcAft>
              <a:buClr>
                <a:srgbClr val="585AFC"/>
              </a:buClr>
              <a:buSzPts val="700"/>
              <a:buFont typeface="Roboto"/>
              <a:buNone/>
            </a:pPr>
            <a:fld id="{00000000-1234-1234-1234-123412341234}" type="slidenum">
              <a:rPr lang="ru"/>
              <a:pPr marL="2540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585AFC"/>
                </a:buClr>
                <a:buSzPts val="700"/>
                <a:buFont typeface="Roboto"/>
                <a:buNone/>
              </a:pPr>
              <a:t>4</a:t>
            </a:fld>
            <a:endParaRPr/>
          </a:p>
        </p:txBody>
      </p:sp>
      <p:sp>
        <p:nvSpPr>
          <p:cNvPr id="11" name="Google Shape;108;p18">
            <a:extLst>
              <a:ext uri="{FF2B5EF4-FFF2-40B4-BE49-F238E27FC236}">
                <a16:creationId xmlns:a16="http://schemas.microsoft.com/office/drawing/2014/main" id="{DB693782-D57D-6953-EA67-DFD671711880}"/>
              </a:ext>
            </a:extLst>
          </p:cNvPr>
          <p:cNvSpPr txBox="1"/>
          <p:nvPr/>
        </p:nvSpPr>
        <p:spPr>
          <a:xfrm>
            <a:off x="286124" y="81750"/>
            <a:ext cx="7867275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" sz="1500" b="1" dirty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Портреты жителя и потенциальных гостей (жителей) города </a:t>
            </a:r>
            <a:endParaRPr sz="1500" b="1" dirty="0">
              <a:solidFill>
                <a:srgbClr val="231F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" name="Google Shape;71;p14">
            <a:extLst>
              <a:ext uri="{FF2B5EF4-FFF2-40B4-BE49-F238E27FC236}">
                <a16:creationId xmlns:a16="http://schemas.microsoft.com/office/drawing/2014/main" id="{89087AAD-BDCA-55AC-2247-DC346832A62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30" y="837144"/>
            <a:ext cx="1134729" cy="10145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AD98-2BEC-5B82-55C5-A039DED987FD}"/>
              </a:ext>
            </a:extLst>
          </p:cNvPr>
          <p:cNvSpPr txBox="1"/>
          <p:nvPr/>
        </p:nvSpPr>
        <p:spPr>
          <a:xfrm>
            <a:off x="363689" y="625848"/>
            <a:ext cx="2455711" cy="287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b="1" dirty="0">
                <a:latin typeface="Century Gothic" panose="020B0502020202020204" pitchFamily="34" charset="0"/>
              </a:rPr>
              <a:t>Главный инженер НИИАР </a:t>
            </a:r>
          </a:p>
        </p:txBody>
      </p:sp>
      <p:sp useBgFill="1">
        <p:nvSpPr>
          <p:cNvPr id="13" name="TextBox 12">
            <a:extLst>
              <a:ext uri="{FF2B5EF4-FFF2-40B4-BE49-F238E27FC236}">
                <a16:creationId xmlns:a16="http://schemas.microsoft.com/office/drawing/2014/main" id="{E284C285-50CF-6419-C6CA-F167F7075FD2}"/>
              </a:ext>
            </a:extLst>
          </p:cNvPr>
          <p:cNvSpPr txBox="1"/>
          <p:nvPr/>
        </p:nvSpPr>
        <p:spPr>
          <a:xfrm>
            <a:off x="1102829" y="875924"/>
            <a:ext cx="2120431" cy="12593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Анатолий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Мужчина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40 лет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Высшее, кандидат наук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Женат, 2 детей – мальчик и девочка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50623E-99EE-F557-703A-CA1D4B8E1575}"/>
              </a:ext>
            </a:extLst>
          </p:cNvPr>
          <p:cNvSpPr txBox="1"/>
          <p:nvPr/>
        </p:nvSpPr>
        <p:spPr>
          <a:xfrm>
            <a:off x="241769" y="2078823"/>
            <a:ext cx="248619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Базовые потребности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E4C89D-DDB1-615D-6A95-CFE81C2D837A}"/>
              </a:ext>
            </a:extLst>
          </p:cNvPr>
          <p:cNvSpPr txBox="1"/>
          <p:nvPr/>
        </p:nvSpPr>
        <p:spPr>
          <a:xfrm>
            <a:off x="135089" y="2329811"/>
            <a:ext cx="2859571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З-х комнатная квартира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Автомобиль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Благоустроенная городская среда 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Образование и присмотр детей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Квалифицированная медицинская помощь 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Места для отдыха и спорта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Магазины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19E9AA-8387-FBD2-3CDB-19F77D9B2FD3}"/>
              </a:ext>
            </a:extLst>
          </p:cNvPr>
          <p:cNvSpPr txBox="1"/>
          <p:nvPr/>
        </p:nvSpPr>
        <p:spPr>
          <a:xfrm>
            <a:off x="348449" y="3824999"/>
            <a:ext cx="100029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Желания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BF660D-BA69-AD3D-3649-5FAC430E70F4}"/>
              </a:ext>
            </a:extLst>
          </p:cNvPr>
          <p:cNvSpPr txBox="1"/>
          <p:nvPr/>
        </p:nvSpPr>
        <p:spPr>
          <a:xfrm>
            <a:off x="127469" y="4078354"/>
            <a:ext cx="3354871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Современная городская среда 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Дополнительное образования детей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Разнообразный и достойный досуг</a:t>
            </a:r>
          </a:p>
        </p:txBody>
      </p:sp>
      <p:sp>
        <p:nvSpPr>
          <p:cNvPr id="26" name="Google Shape;119;p19"/>
          <p:cNvSpPr/>
          <p:nvPr/>
        </p:nvSpPr>
        <p:spPr>
          <a:xfrm>
            <a:off x="137160" y="572586"/>
            <a:ext cx="2880000" cy="425849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BF0DEC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119;p19"/>
          <p:cNvSpPr/>
          <p:nvPr/>
        </p:nvSpPr>
        <p:spPr>
          <a:xfrm>
            <a:off x="6134101" y="580206"/>
            <a:ext cx="2880000" cy="425849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BF0DEC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119;p19"/>
          <p:cNvSpPr/>
          <p:nvPr/>
        </p:nvSpPr>
        <p:spPr>
          <a:xfrm>
            <a:off x="3116580" y="603066"/>
            <a:ext cx="2880000" cy="425849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BF0DEC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" name="Google Shape;71;p14">
            <a:extLst>
              <a:ext uri="{FF2B5EF4-FFF2-40B4-BE49-F238E27FC236}">
                <a16:creationId xmlns:a16="http://schemas.microsoft.com/office/drawing/2014/main" id="{89087AAD-BDCA-55AC-2247-DC346832A62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6270" y="860004"/>
            <a:ext cx="1134729" cy="1014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71;p14">
            <a:extLst>
              <a:ext uri="{FF2B5EF4-FFF2-40B4-BE49-F238E27FC236}">
                <a16:creationId xmlns:a16="http://schemas.microsoft.com/office/drawing/2014/main" id="{89087AAD-BDCA-55AC-2247-DC346832A62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6170" y="844764"/>
            <a:ext cx="1134729" cy="101451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D09AD98-2BEC-5B82-55C5-A039DED987FD}"/>
              </a:ext>
            </a:extLst>
          </p:cNvPr>
          <p:cNvSpPr txBox="1"/>
          <p:nvPr/>
        </p:nvSpPr>
        <p:spPr>
          <a:xfrm>
            <a:off x="3449789" y="618228"/>
            <a:ext cx="2455711" cy="287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b="1" dirty="0">
                <a:latin typeface="Century Gothic" panose="020B0502020202020204" pitchFamily="34" charset="0"/>
              </a:rPr>
              <a:t>Пациент </a:t>
            </a:r>
            <a:r>
              <a:rPr lang="ru-RU" b="1" dirty="0" err="1">
                <a:latin typeface="Century Gothic" panose="020B0502020202020204" pitchFamily="34" charset="0"/>
              </a:rPr>
              <a:t>онкоцентра</a:t>
            </a:r>
            <a:r>
              <a:rPr lang="ru-RU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09AD98-2BEC-5B82-55C5-A039DED987FD}"/>
              </a:ext>
            </a:extLst>
          </p:cNvPr>
          <p:cNvSpPr txBox="1"/>
          <p:nvPr/>
        </p:nvSpPr>
        <p:spPr>
          <a:xfrm>
            <a:off x="6650189" y="648708"/>
            <a:ext cx="2074711" cy="287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b="1" dirty="0">
                <a:latin typeface="Century Gothic" panose="020B0502020202020204" pitchFamily="34" charset="0"/>
              </a:rPr>
              <a:t>Сотрудник НПК РФП</a:t>
            </a:r>
          </a:p>
        </p:txBody>
      </p:sp>
      <p:sp useBgFill="1">
        <p:nvSpPr>
          <p:cNvPr id="34" name="TextBox 33">
            <a:extLst>
              <a:ext uri="{FF2B5EF4-FFF2-40B4-BE49-F238E27FC236}">
                <a16:creationId xmlns:a16="http://schemas.microsoft.com/office/drawing/2014/main" id="{E284C285-50CF-6419-C6CA-F167F7075FD2}"/>
              </a:ext>
            </a:extLst>
          </p:cNvPr>
          <p:cNvSpPr txBox="1"/>
          <p:nvPr/>
        </p:nvSpPr>
        <p:spPr>
          <a:xfrm>
            <a:off x="4036529" y="944504"/>
            <a:ext cx="1891831" cy="10926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Вероника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Женщина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58 лет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Высшее 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Замужем, 2 детей, внуки</a:t>
            </a:r>
          </a:p>
        </p:txBody>
      </p:sp>
      <p:sp useBgFill="1">
        <p:nvSpPr>
          <p:cNvPr id="35" name="TextBox 34">
            <a:extLst>
              <a:ext uri="{FF2B5EF4-FFF2-40B4-BE49-F238E27FC236}">
                <a16:creationId xmlns:a16="http://schemas.microsoft.com/office/drawing/2014/main" id="{E284C285-50CF-6419-C6CA-F167F7075FD2}"/>
              </a:ext>
            </a:extLst>
          </p:cNvPr>
          <p:cNvSpPr txBox="1"/>
          <p:nvPr/>
        </p:nvSpPr>
        <p:spPr>
          <a:xfrm>
            <a:off x="7137869" y="906404"/>
            <a:ext cx="1891831" cy="92589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Сергей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Мужчина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28 лет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Высшее 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Женат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50623E-99EE-F557-703A-CA1D4B8E1575}"/>
              </a:ext>
            </a:extLst>
          </p:cNvPr>
          <p:cNvSpPr txBox="1"/>
          <p:nvPr/>
        </p:nvSpPr>
        <p:spPr>
          <a:xfrm>
            <a:off x="3160229" y="2094063"/>
            <a:ext cx="248619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Базовые потребности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50623E-99EE-F557-703A-CA1D4B8E1575}"/>
              </a:ext>
            </a:extLst>
          </p:cNvPr>
          <p:cNvSpPr txBox="1"/>
          <p:nvPr/>
        </p:nvSpPr>
        <p:spPr>
          <a:xfrm>
            <a:off x="6170129" y="2094063"/>
            <a:ext cx="248619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Базовые потребности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E4C89D-DDB1-615D-6A95-CFE81C2D837A}"/>
              </a:ext>
            </a:extLst>
          </p:cNvPr>
          <p:cNvSpPr txBox="1"/>
          <p:nvPr/>
        </p:nvSpPr>
        <p:spPr>
          <a:xfrm>
            <a:off x="3114509" y="2337431"/>
            <a:ext cx="2859571" cy="12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З-х комнатная квартира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Благоустроенная городская среда 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Квалифицированная медицинская помощь 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Места для отдыха и спорта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Магазины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3E4C89D-DDB1-615D-6A95-CFE81C2D837A}"/>
              </a:ext>
            </a:extLst>
          </p:cNvPr>
          <p:cNvSpPr txBox="1"/>
          <p:nvPr/>
        </p:nvSpPr>
        <p:spPr>
          <a:xfrm>
            <a:off x="6124409" y="2360290"/>
            <a:ext cx="2859571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Благоустроенное жилье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Автомобиль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Комфортная городская среда  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Места для отдыха и спорта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Магазины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19E9AA-8387-FBD2-3CDB-19F77D9B2FD3}"/>
              </a:ext>
            </a:extLst>
          </p:cNvPr>
          <p:cNvSpPr txBox="1"/>
          <p:nvPr/>
        </p:nvSpPr>
        <p:spPr>
          <a:xfrm>
            <a:off x="3198329" y="3832619"/>
            <a:ext cx="100029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Желания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F19E9AA-8387-FBD2-3CDB-19F77D9B2FD3}"/>
              </a:ext>
            </a:extLst>
          </p:cNvPr>
          <p:cNvSpPr txBox="1"/>
          <p:nvPr/>
        </p:nvSpPr>
        <p:spPr>
          <a:xfrm>
            <a:off x="6116789" y="3870719"/>
            <a:ext cx="100029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Желания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BF660D-BA69-AD3D-3649-5FAC430E70F4}"/>
              </a:ext>
            </a:extLst>
          </p:cNvPr>
          <p:cNvSpPr txBox="1"/>
          <p:nvPr/>
        </p:nvSpPr>
        <p:spPr>
          <a:xfrm>
            <a:off x="3084029" y="4063114"/>
            <a:ext cx="3354871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Адекватная социальная среда 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Высокотехнологичная медицина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Разнообразный и достойный досуг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BF660D-BA69-AD3D-3649-5FAC430E70F4}"/>
              </a:ext>
            </a:extLst>
          </p:cNvPr>
          <p:cNvSpPr txBox="1"/>
          <p:nvPr/>
        </p:nvSpPr>
        <p:spPr>
          <a:xfrm>
            <a:off x="6149340" y="4101214"/>
            <a:ext cx="283464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Адекватная социальная среда 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Возможность повышения квалификации</a:t>
            </a: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Разнообразный досуг</a:t>
            </a:r>
          </a:p>
        </p:txBody>
      </p:sp>
    </p:spTree>
    <p:extLst>
      <p:ext uri="{BB962C8B-B14F-4D97-AF65-F5344CB8AC3E}">
        <p14:creationId xmlns:p14="http://schemas.microsoft.com/office/powerpoint/2010/main" val="11431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/>
        </p:nvSpPr>
        <p:spPr>
          <a:xfrm>
            <a:off x="1242425" y="649750"/>
            <a:ext cx="59718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231F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08;p18">
            <a:extLst>
              <a:ext uri="{FF2B5EF4-FFF2-40B4-BE49-F238E27FC236}">
                <a16:creationId xmlns:a16="http://schemas.microsoft.com/office/drawing/2014/main" id="{C5C96750-0AB1-FCBD-95CE-C20603BF72A5}"/>
              </a:ext>
            </a:extLst>
          </p:cNvPr>
          <p:cNvSpPr txBox="1"/>
          <p:nvPr/>
        </p:nvSpPr>
        <p:spPr>
          <a:xfrm>
            <a:off x="286124" y="81750"/>
            <a:ext cx="5451735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500" b="1" dirty="0" err="1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Инфраструктурно-сервисный</a:t>
            </a:r>
            <a:r>
              <a:rPr lang="ru-RU" sz="1500" b="1" dirty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подход</a:t>
            </a:r>
          </a:p>
        </p:txBody>
      </p:sp>
      <p:graphicFrame>
        <p:nvGraphicFramePr>
          <p:cNvPr id="5" name="Google Shape;160;p24"/>
          <p:cNvGraphicFramePr/>
          <p:nvPr/>
        </p:nvGraphicFramePr>
        <p:xfrm>
          <a:off x="680050" y="1299160"/>
          <a:ext cx="7868700" cy="36909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13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4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8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 b="1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</a:t>
                      </a:r>
                      <a:r>
                        <a:rPr lang="ru" sz="12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ществующая инфраструктура</a:t>
                      </a:r>
                      <a:endParaRPr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Сервисы</a:t>
                      </a:r>
                      <a:endParaRPr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6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sng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Спортивная инфраструктура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Спортивные секции (для детей и взрослых), реабилитация (лечебная физкультура, медицинский массаж)</a:t>
                      </a:r>
                      <a:endParaRPr sz="1200" b="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6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sng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Культурная инфраструктура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Культурные компетенции, новые виды услуг (мастер-классы, лектории и </a:t>
                      </a:r>
                      <a:r>
                        <a:rPr lang="ru-RU" sz="1200" b="0" dirty="0" err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тд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.), компьютерные курсы (копирайтеры, школа информатики 65+), Интерактивные экскурсия, виртуальная и дополненная реальность), тренинг занятия родителей.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6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sng" dirty="0">
                          <a:latin typeface="Century Gothic" panose="020B0502020202020204" pitchFamily="34" charset="0"/>
                        </a:rPr>
                        <a:t>Образовательная инфраструктура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Развитие мышления, специальные курсы, группы продленного дня, </a:t>
                      </a:r>
                      <a:r>
                        <a:rPr lang="ru-RU" sz="1200" b="0" dirty="0" err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профориентирование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сдача спортивных объектов учреждения под развитие спорта </a:t>
                      </a:r>
                      <a:endParaRPr sz="1200" b="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4845" y="478658"/>
            <a:ext cx="714725" cy="7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4480" y="485860"/>
            <a:ext cx="757075" cy="75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/>
        </p:nvSpPr>
        <p:spPr>
          <a:xfrm>
            <a:off x="1242425" y="649750"/>
            <a:ext cx="59718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231F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08;p18">
            <a:extLst>
              <a:ext uri="{FF2B5EF4-FFF2-40B4-BE49-F238E27FC236}">
                <a16:creationId xmlns:a16="http://schemas.microsoft.com/office/drawing/2014/main" id="{C5C96750-0AB1-FCBD-95CE-C20603BF72A5}"/>
              </a:ext>
            </a:extLst>
          </p:cNvPr>
          <p:cNvSpPr txBox="1"/>
          <p:nvPr/>
        </p:nvSpPr>
        <p:spPr>
          <a:xfrm>
            <a:off x="286124" y="81750"/>
            <a:ext cx="4956435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500" b="1" dirty="0" err="1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Инфраструктурно-сервисный</a:t>
            </a:r>
            <a:r>
              <a:rPr lang="ru-RU" sz="1500" b="1" dirty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подход</a:t>
            </a:r>
          </a:p>
        </p:txBody>
      </p:sp>
      <p:graphicFrame>
        <p:nvGraphicFramePr>
          <p:cNvPr id="5" name="Google Shape;160;p24"/>
          <p:cNvGraphicFramePr/>
          <p:nvPr/>
        </p:nvGraphicFramePr>
        <p:xfrm>
          <a:off x="725770" y="1306780"/>
          <a:ext cx="7868700" cy="27949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68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9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01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 b="1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</a:t>
                      </a:r>
                      <a:r>
                        <a:rPr lang="ru" sz="12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ществующая инфраструктура</a:t>
                      </a:r>
                      <a:endParaRPr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Сервисы</a:t>
                      </a:r>
                      <a:endParaRPr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06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sng" dirty="0">
                          <a:latin typeface="Montserrat" charset="-52"/>
                        </a:rPr>
                        <a:t>Туристическая инфраструктура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Размещение гостей города, пациентов и сопровождающих онкоцентра, туристов, активный отдых, </a:t>
                      </a:r>
                      <a:r>
                        <a:rPr lang="ru-RU" sz="1200" b="0" dirty="0" err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сапборт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прокат спортивного оборудования, места проведения культурно-массовых мероприятий, велодорожки</a:t>
                      </a:r>
                      <a:endParaRPr sz="1200" b="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1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sng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Городская</a:t>
                      </a:r>
                      <a:r>
                        <a:rPr lang="ru-RU" sz="1200" b="1" u="sng" baseline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среда</a:t>
                      </a:r>
                      <a:endParaRPr sz="1200" b="1" u="sng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Насыщение</a:t>
                      </a:r>
                      <a:r>
                        <a:rPr lang="ru-RU" sz="1200" b="0" baseline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трансформация городских пространств и создание единого дизайн кода</a:t>
                      </a:r>
                      <a:endParaRPr sz="1200" b="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4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sng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Транспортная инфраструктура</a:t>
                      </a:r>
                      <a:endParaRPr sz="1200" b="1" u="sng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Качественные, безопасные дороги и сервисы</a:t>
                      </a:r>
                      <a:endParaRPr sz="1200" b="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7225" y="516758"/>
            <a:ext cx="714725" cy="7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4480" y="539200"/>
            <a:ext cx="757075" cy="75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/>
        </p:nvSpPr>
        <p:spPr>
          <a:xfrm>
            <a:off x="444100" y="708850"/>
            <a:ext cx="3166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6DDD5-974D-31F0-94AF-621668371004}"/>
              </a:ext>
            </a:extLst>
          </p:cNvPr>
          <p:cNvSpPr txBox="1"/>
          <p:nvPr/>
        </p:nvSpPr>
        <p:spPr>
          <a:xfrm>
            <a:off x="394446" y="632620"/>
            <a:ext cx="849352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/>
              </a:rPr>
              <a:t>Завершение анализа базовых и дополнительных потребностей жителей и гостей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entury Gothic"/>
              </a:rPr>
              <a:t>города Димитровграда Ульяновской области</a:t>
            </a:r>
            <a:r>
              <a:rPr lang="ru-RU" dirty="0">
                <a:solidFill>
                  <a:schemeClr val="tx1"/>
                </a:solidFill>
                <a:latin typeface="Century Gothic"/>
              </a:rPr>
              <a:t>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/>
              </a:rPr>
              <a:t>(Администрация города Димитровграда</a:t>
            </a:r>
            <a:r>
              <a:rPr lang="ru-RU" b="1" dirty="0">
                <a:solidFill>
                  <a:schemeClr val="tx1"/>
                </a:solidFill>
                <a:latin typeface="Century Gothic"/>
              </a:rPr>
              <a:t>)</a:t>
            </a:r>
          </a:p>
          <a:p>
            <a:endParaRPr lang="ru-RU" dirty="0">
              <a:solidFill>
                <a:schemeClr val="tx1"/>
              </a:solidFill>
              <a:latin typeface="Century Gothic"/>
            </a:endParaRPr>
          </a:p>
          <a:p>
            <a:endParaRPr lang="ru-RU" dirty="0">
              <a:solidFill>
                <a:schemeClr val="tx1"/>
              </a:solidFill>
              <a:latin typeface="Century Gothic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Century Gothic"/>
              </a:rPr>
              <a:t>Определение комплексных мероприятий по </a:t>
            </a:r>
            <a:r>
              <a:rPr lang="ru-RU" b="1" dirty="0" err="1">
                <a:solidFill>
                  <a:schemeClr val="tx1"/>
                </a:solidFill>
                <a:latin typeface="Century Gothic"/>
              </a:rPr>
              <a:t>сервисно-инфраструктурному</a:t>
            </a:r>
            <a:r>
              <a:rPr lang="ru-RU" b="1" dirty="0">
                <a:solidFill>
                  <a:schemeClr val="tx1"/>
                </a:solidFill>
                <a:latin typeface="Century Gothic"/>
              </a:rPr>
              <a:t> развитию города Димитровграда Ульяновской области</a:t>
            </a:r>
            <a:r>
              <a:rPr lang="ru-RU" dirty="0">
                <a:solidFill>
                  <a:schemeClr val="tx1"/>
                </a:solidFill>
                <a:latin typeface="Century Gothic"/>
              </a:rPr>
              <a:t>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/>
              </a:rPr>
              <a:t>(Администрация города Димитровграда, АСИ)</a:t>
            </a:r>
            <a:endParaRPr lang="ru-RU" b="1" dirty="0">
              <a:solidFill>
                <a:schemeClr val="tx1"/>
              </a:solidFill>
              <a:latin typeface="Century Gothic"/>
            </a:endParaRPr>
          </a:p>
          <a:p>
            <a:endParaRPr lang="ru-RU" dirty="0">
              <a:solidFill>
                <a:schemeClr val="tx1"/>
              </a:solidFill>
              <a:latin typeface="Century Gothic"/>
            </a:endParaRPr>
          </a:p>
          <a:p>
            <a:endParaRPr lang="ru-RU" dirty="0">
              <a:solidFill>
                <a:schemeClr val="tx1"/>
              </a:solidFill>
              <a:latin typeface="Century Gothic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Century Gothic"/>
              </a:rPr>
              <a:t>Формирование комплексной программы развития моногорода Димитровграда Ульяновской области</a:t>
            </a:r>
          </a:p>
          <a:p>
            <a:r>
              <a:rPr lang="ru-RU" dirty="0">
                <a:solidFill>
                  <a:schemeClr val="tx1"/>
                </a:solidFill>
                <a:latin typeface="Century Gothic"/>
              </a:rPr>
              <a:t>                                             (Администрация города Димитровграда, ГК «</a:t>
            </a:r>
            <a:r>
              <a:rPr lang="ru-RU" dirty="0" err="1">
                <a:solidFill>
                  <a:schemeClr val="tx1"/>
                </a:solidFill>
                <a:latin typeface="Century Gothic"/>
              </a:rPr>
              <a:t>Росатом</a:t>
            </a:r>
            <a:r>
              <a:rPr lang="ru-RU" dirty="0">
                <a:solidFill>
                  <a:schemeClr val="tx1"/>
                </a:solidFill>
                <a:latin typeface="Century Gothic"/>
              </a:rPr>
              <a:t>»)</a:t>
            </a:r>
            <a:endParaRPr lang="ru-RU" b="1" dirty="0">
              <a:solidFill>
                <a:schemeClr val="tx1"/>
              </a:solidFill>
              <a:latin typeface="Century Gothic"/>
            </a:endParaRPr>
          </a:p>
          <a:p>
            <a:endParaRPr lang="ru-RU" dirty="0">
              <a:solidFill>
                <a:schemeClr val="tx1"/>
              </a:solidFill>
              <a:latin typeface="Century Gothic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/>
              </a:rPr>
              <a:t>Проект разрабатывает и реализует сплоченная команда, состоящая из представителей: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/>
              </a:rPr>
              <a:t>Правительства Ульяновской области, Администрация  города Димитровграда,  </a:t>
            </a:r>
          </a:p>
          <a:p>
            <a:endParaRPr lang="ru-RU" dirty="0">
              <a:solidFill>
                <a:schemeClr val="tx1"/>
              </a:solidFill>
              <a:latin typeface="Century Gothic"/>
            </a:endParaRPr>
          </a:p>
          <a:p>
            <a:r>
              <a:rPr lang="ru-RU" dirty="0">
                <a:solidFill>
                  <a:schemeClr val="tx1"/>
                </a:solidFill>
                <a:latin typeface="Century Gothic"/>
              </a:rPr>
              <a:t>    В реализации задействованы: </a:t>
            </a:r>
            <a:r>
              <a:rPr lang="ru-RU" dirty="0" err="1">
                <a:solidFill>
                  <a:schemeClr val="tx1"/>
                </a:solidFill>
                <a:latin typeface="Century Gothic"/>
              </a:rPr>
              <a:t>УлГУ</a:t>
            </a:r>
            <a:r>
              <a:rPr lang="ru-RU" dirty="0">
                <a:solidFill>
                  <a:schemeClr val="tx1"/>
                </a:solidFill>
                <a:latin typeface="Century Gothic"/>
              </a:rPr>
              <a:t>, ГК «</a:t>
            </a:r>
            <a:r>
              <a:rPr lang="ru-RU" dirty="0" err="1">
                <a:solidFill>
                  <a:schemeClr val="tx1"/>
                </a:solidFill>
                <a:latin typeface="Century Gothic"/>
              </a:rPr>
              <a:t>Росатом</a:t>
            </a:r>
            <a:r>
              <a:rPr lang="ru-RU" dirty="0">
                <a:solidFill>
                  <a:schemeClr val="tx1"/>
                </a:solidFill>
                <a:latin typeface="Century Gothic"/>
              </a:rPr>
              <a:t>», ФМБА России, АСИ.</a:t>
            </a:r>
          </a:p>
          <a:p>
            <a:endParaRPr lang="ru-RU" dirty="0">
              <a:solidFill>
                <a:schemeClr val="tx1"/>
              </a:solidFill>
              <a:latin typeface="Century Gothic"/>
            </a:endParaRPr>
          </a:p>
          <a:p>
            <a:endParaRPr lang="ru-RU" dirty="0">
              <a:solidFill>
                <a:schemeClr val="tx1"/>
              </a:solidFill>
              <a:latin typeface="Century Gothic"/>
            </a:endParaRPr>
          </a:p>
          <a:p>
            <a:endParaRPr lang="ru-RU" dirty="0">
              <a:solidFill>
                <a:schemeClr val="tx1"/>
              </a:solidFill>
              <a:latin typeface="Century Gothic"/>
            </a:endParaRPr>
          </a:p>
          <a:p>
            <a:endParaRPr lang="ru-RU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6" name="Google Shape;108;p18">
            <a:extLst>
              <a:ext uri="{FF2B5EF4-FFF2-40B4-BE49-F238E27FC236}">
                <a16:creationId xmlns:a16="http://schemas.microsoft.com/office/drawing/2014/main" id="{A7403B21-2781-818D-5EE7-4EE711CBBDF8}"/>
              </a:ext>
            </a:extLst>
          </p:cNvPr>
          <p:cNvSpPr txBox="1"/>
          <p:nvPr/>
        </p:nvSpPr>
        <p:spPr>
          <a:xfrm>
            <a:off x="286124" y="81750"/>
            <a:ext cx="4359027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500" b="1" dirty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Дорожная карта реализации проекта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037991" y="1375257"/>
            <a:ext cx="1404518" cy="336499"/>
          </a:xfrm>
          <a:prstGeom prst="down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051403" y="2442058"/>
            <a:ext cx="1404518" cy="336499"/>
          </a:xfrm>
          <a:prstGeom prst="down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525</Words>
  <Application>Microsoft Office PowerPoint</Application>
  <PresentationFormat>Экран (16:9)</PresentationFormat>
  <Paragraphs>129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Simple Light</vt:lpstr>
      <vt:lpstr>Архипелаг 2022: #НастоящееБудущее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Архипелаг 2022: #НастоящееБудущее</dc:title>
  <dc:creator>Елена</dc:creator>
  <cp:lastModifiedBy>Неизвестный пользователь</cp:lastModifiedBy>
  <cp:revision>41</cp:revision>
  <dcterms:modified xsi:type="dcterms:W3CDTF">2022-08-24T02:57:43Z</dcterms:modified>
</cp:coreProperties>
</file>