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Default Extension="jpg" ContentType="image/jp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</p:sldIdLst>
  <p:sldSz cx="12192000" cy="6864350"/>
  <p:notesSz cx="12192000" cy="68643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7948"/>
            <a:ext cx="10363200" cy="14415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4036"/>
            <a:ext cx="8534400" cy="17160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3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8800"/>
            <a:ext cx="5303520" cy="4530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1523"/>
            <a:ext cx="12190476" cy="6856476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52500" y="318338"/>
            <a:ext cx="10286999" cy="13696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46887" y="1995677"/>
            <a:ext cx="10896600" cy="43541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300" b="1" i="0">
                <a:solidFill>
                  <a:srgbClr val="3620C1"/>
                </a:solidFill>
                <a:latin typeface="Tahoma"/>
                <a:cs typeface="Tahoma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83845"/>
            <a:ext cx="390144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83845"/>
            <a:ext cx="2804160" cy="34321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jp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2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84705" y="856614"/>
            <a:ext cx="15240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3620C1"/>
                </a:solidFill>
                <a:latin typeface="Arial"/>
                <a:cs typeface="Arial"/>
              </a:rPr>
              <a:t>Пермский  </a:t>
            </a:r>
            <a:r>
              <a:rPr dirty="0" sz="2400" spc="-5" b="1">
                <a:solidFill>
                  <a:srgbClr val="3620C1"/>
                </a:solidFill>
                <a:latin typeface="Arial"/>
                <a:cs typeface="Arial"/>
              </a:rPr>
              <a:t>край</a:t>
            </a:r>
            <a:endParaRPr sz="2400">
              <a:latin typeface="Arial"/>
              <a:cs typeface="Arial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163" y="188975"/>
            <a:ext cx="879348" cy="1652015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11437746" y="639053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solidFill>
                  <a:srgbClr val="404040"/>
                </a:solidFill>
                <a:latin typeface="Tahoma"/>
                <a:cs typeface="Tahoma"/>
              </a:rPr>
              <a:t>1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29818" y="2180208"/>
            <a:ext cx="10935335" cy="65722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algn="just" marL="12700" marR="5080">
              <a:lnSpc>
                <a:spcPct val="115100"/>
              </a:lnSpc>
              <a:spcBef>
                <a:spcPts val="100"/>
              </a:spcBef>
            </a:pPr>
            <a:r>
              <a:rPr dirty="0" sz="1200" spc="-20">
                <a:latin typeface="Tahoma"/>
                <a:cs typeface="Tahoma"/>
              </a:rPr>
              <a:t>В </a:t>
            </a:r>
            <a:r>
              <a:rPr dirty="0" sz="1200" spc="35">
                <a:latin typeface="Tahoma"/>
                <a:cs typeface="Tahoma"/>
              </a:rPr>
              <a:t>результате </a:t>
            </a:r>
            <a:r>
              <a:rPr dirty="0" sz="1200" spc="-15" b="1">
                <a:solidFill>
                  <a:srgbClr val="565AFC"/>
                </a:solidFill>
                <a:latin typeface="Tahoma"/>
                <a:cs typeface="Tahoma"/>
              </a:rPr>
              <a:t>санкционного </a:t>
            </a:r>
            <a:r>
              <a:rPr dirty="0" sz="1200" spc="-45" b="1">
                <a:solidFill>
                  <a:srgbClr val="565AFC"/>
                </a:solidFill>
                <a:latin typeface="Tahoma"/>
                <a:cs typeface="Tahoma"/>
              </a:rPr>
              <a:t>давления </a:t>
            </a:r>
            <a:r>
              <a:rPr dirty="0" sz="1200" spc="75">
                <a:latin typeface="Tahoma"/>
                <a:cs typeface="Tahoma"/>
              </a:rPr>
              <a:t>иностранные поставщики </a:t>
            </a:r>
            <a:r>
              <a:rPr dirty="0" sz="1200" spc="45">
                <a:latin typeface="Tahoma"/>
                <a:cs typeface="Tahoma"/>
              </a:rPr>
              <a:t>электронных </a:t>
            </a:r>
            <a:r>
              <a:rPr dirty="0" sz="1200" spc="135">
                <a:latin typeface="Tahoma"/>
                <a:cs typeface="Tahoma"/>
              </a:rPr>
              <a:t>систем </a:t>
            </a:r>
            <a:r>
              <a:rPr dirty="0" sz="1200" spc="80">
                <a:latin typeface="Tahoma"/>
                <a:cs typeface="Tahoma"/>
              </a:rPr>
              <a:t>мониторинга </a:t>
            </a:r>
            <a:r>
              <a:rPr dirty="0" sz="1200" spc="45">
                <a:latin typeface="Tahoma"/>
                <a:cs typeface="Tahoma"/>
              </a:rPr>
              <a:t>(напр., </a:t>
            </a:r>
            <a:r>
              <a:rPr dirty="0" sz="1200" spc="10">
                <a:latin typeface="Tahoma"/>
                <a:cs typeface="Tahoma"/>
              </a:rPr>
              <a:t>из </a:t>
            </a:r>
            <a:r>
              <a:rPr dirty="0" sz="1200" spc="114">
                <a:latin typeface="Tahoma"/>
                <a:cs typeface="Tahoma"/>
              </a:rPr>
              <a:t>США, </a:t>
            </a:r>
            <a:r>
              <a:rPr dirty="0" sz="1200" spc="55">
                <a:latin typeface="Tahoma"/>
                <a:cs typeface="Tahoma"/>
              </a:rPr>
              <a:t>Великобритании, </a:t>
            </a:r>
            <a:r>
              <a:rPr dirty="0" sz="1200" spc="65">
                <a:latin typeface="Tahoma"/>
                <a:cs typeface="Tahoma"/>
              </a:rPr>
              <a:t>ЕС) </a:t>
            </a:r>
            <a:r>
              <a:rPr dirty="0" sz="1200" spc="70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прекратили </a:t>
            </a:r>
            <a:r>
              <a:rPr dirty="0" sz="1200" spc="55">
                <a:latin typeface="Tahoma"/>
                <a:cs typeface="Tahoma"/>
              </a:rPr>
              <a:t>поставки </a:t>
            </a:r>
            <a:r>
              <a:rPr dirty="0" sz="1200" spc="-20" b="1">
                <a:solidFill>
                  <a:srgbClr val="565AFC"/>
                </a:solidFill>
                <a:latin typeface="Tahoma"/>
                <a:cs typeface="Tahoma"/>
              </a:rPr>
              <a:t>компонентов</a:t>
            </a:r>
            <a:r>
              <a:rPr dirty="0" sz="1200" spc="-1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85" b="1">
                <a:solidFill>
                  <a:srgbClr val="565AFC"/>
                </a:solidFill>
                <a:latin typeface="Tahoma"/>
                <a:cs typeface="Tahoma"/>
              </a:rPr>
              <a:t>для</a:t>
            </a:r>
            <a:r>
              <a:rPr dirty="0" sz="1200" spc="-80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45" b="1">
                <a:solidFill>
                  <a:srgbClr val="565AFC"/>
                </a:solidFill>
                <a:latin typeface="Tahoma"/>
                <a:cs typeface="Tahoma"/>
              </a:rPr>
              <a:t>систем </a:t>
            </a:r>
            <a:r>
              <a:rPr dirty="0" sz="1200" spc="-20" b="1">
                <a:solidFill>
                  <a:srgbClr val="565AFC"/>
                </a:solidFill>
                <a:latin typeface="Tahoma"/>
                <a:cs typeface="Tahoma"/>
              </a:rPr>
              <a:t>мониторинга</a:t>
            </a:r>
            <a:r>
              <a:rPr dirty="0" sz="1200" spc="-1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565AFC"/>
                </a:solidFill>
                <a:latin typeface="Tahoma"/>
                <a:cs typeface="Tahoma"/>
              </a:rPr>
              <a:t>на</a:t>
            </a:r>
            <a:r>
              <a:rPr dirty="0" sz="1200" spc="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5" b="1">
                <a:solidFill>
                  <a:srgbClr val="565AFC"/>
                </a:solidFill>
                <a:latin typeface="Tahoma"/>
                <a:cs typeface="Tahoma"/>
              </a:rPr>
              <a:t>ТЭС,</a:t>
            </a:r>
            <a:r>
              <a:rPr dirty="0" sz="1200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70" b="1">
                <a:solidFill>
                  <a:srgbClr val="565AFC"/>
                </a:solidFill>
                <a:latin typeface="Tahoma"/>
                <a:cs typeface="Tahoma"/>
              </a:rPr>
              <a:t>АЭС, </a:t>
            </a:r>
            <a:r>
              <a:rPr dirty="0" sz="1200" spc="25" b="1">
                <a:solidFill>
                  <a:srgbClr val="565AFC"/>
                </a:solidFill>
                <a:latin typeface="Tahoma"/>
                <a:cs typeface="Tahoma"/>
              </a:rPr>
              <a:t>ГЭС, </a:t>
            </a:r>
            <a:r>
              <a:rPr dirty="0" sz="1200" spc="-25">
                <a:latin typeface="Tahoma"/>
                <a:cs typeface="Tahoma"/>
              </a:rPr>
              <a:t>что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175">
                <a:latin typeface="Tahoma"/>
                <a:cs typeface="Tahoma"/>
              </a:rPr>
              <a:t>со </a:t>
            </a:r>
            <a:r>
              <a:rPr dirty="0" sz="1200" spc="140">
                <a:latin typeface="Tahoma"/>
                <a:cs typeface="Tahoma"/>
              </a:rPr>
              <a:t>временем </a:t>
            </a:r>
            <a:r>
              <a:rPr dirty="0" sz="1200" spc="50">
                <a:latin typeface="Tahoma"/>
                <a:cs typeface="Tahoma"/>
              </a:rPr>
              <a:t>приведет </a:t>
            </a:r>
            <a:r>
              <a:rPr dirty="0" sz="1200">
                <a:latin typeface="Tahoma"/>
                <a:cs typeface="Tahoma"/>
              </a:rPr>
              <a:t>к </a:t>
            </a:r>
            <a:r>
              <a:rPr dirty="0" sz="1200" spc="15" b="1">
                <a:solidFill>
                  <a:srgbClr val="565AFC"/>
                </a:solidFill>
                <a:latin typeface="Tahoma"/>
                <a:cs typeface="Tahoma"/>
              </a:rPr>
              <a:t>потере</a:t>
            </a:r>
            <a:r>
              <a:rPr dirty="0" sz="1200" spc="20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40" b="1">
                <a:solidFill>
                  <a:srgbClr val="565AFC"/>
                </a:solidFill>
                <a:latin typeface="Tahoma"/>
                <a:cs typeface="Tahoma"/>
              </a:rPr>
              <a:t>контроля</a:t>
            </a:r>
            <a:r>
              <a:rPr dirty="0" sz="1200" spc="-3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над </a:t>
            </a:r>
            <a:r>
              <a:rPr dirty="0" sz="1200" spc="95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безопасностью,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185">
                <a:latin typeface="Tahoma"/>
                <a:cs typeface="Tahoma"/>
              </a:rPr>
              <a:t>а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в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последствии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40">
                <a:latin typeface="Tahoma"/>
                <a:cs typeface="Tahoma"/>
              </a:rPr>
              <a:t>- </a:t>
            </a:r>
            <a:r>
              <a:rPr dirty="0" sz="1200">
                <a:latin typeface="Tahoma"/>
                <a:cs typeface="Tahoma"/>
              </a:rPr>
              <a:t>к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110">
                <a:latin typeface="Tahoma"/>
                <a:cs typeface="Tahoma"/>
              </a:rPr>
              <a:t>поломкам,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100">
                <a:latin typeface="Tahoma"/>
                <a:cs typeface="Tahoma"/>
              </a:rPr>
              <a:t>остановкам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чрезвычайным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70">
                <a:latin typeface="Tahoma"/>
                <a:cs typeface="Tahoma"/>
              </a:rPr>
              <a:t>ситуациям.</a:t>
            </a:r>
            <a:endParaRPr sz="1200">
              <a:latin typeface="Tahoma"/>
              <a:cs typeface="Tahoma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576828" y="2944367"/>
            <a:ext cx="5039868" cy="2433828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8808846" y="3774135"/>
            <a:ext cx="1039494" cy="941069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2000" spc="-155" b="1">
                <a:latin typeface="Tahoma"/>
                <a:cs typeface="Tahoma"/>
              </a:rPr>
              <a:t>8</a:t>
            </a:r>
            <a:r>
              <a:rPr dirty="0" sz="2000" spc="-145" b="1">
                <a:latin typeface="Tahoma"/>
                <a:cs typeface="Tahoma"/>
              </a:rPr>
              <a:t>8</a:t>
            </a:r>
            <a:r>
              <a:rPr dirty="0" sz="2000" spc="-150" b="1">
                <a:latin typeface="Tahoma"/>
                <a:cs typeface="Tahoma"/>
              </a:rPr>
              <a:t>2</a:t>
            </a:r>
            <a:r>
              <a:rPr dirty="0" sz="2000" spc="-25" b="1">
                <a:latin typeface="Tahoma"/>
                <a:cs typeface="Tahoma"/>
              </a:rPr>
              <a:t> </a:t>
            </a:r>
            <a:r>
              <a:rPr dirty="0" sz="2000" spc="-395" b="1">
                <a:latin typeface="Tahoma"/>
                <a:cs typeface="Tahoma"/>
              </a:rPr>
              <a:t>Т</a:t>
            </a:r>
            <a:r>
              <a:rPr dirty="0" sz="2000" spc="225" b="1">
                <a:latin typeface="Tahoma"/>
                <a:cs typeface="Tahoma"/>
              </a:rPr>
              <a:t>ЭС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 spc="-160" b="1">
                <a:latin typeface="Tahoma"/>
                <a:cs typeface="Tahoma"/>
              </a:rPr>
              <a:t>1</a:t>
            </a:r>
            <a:r>
              <a:rPr dirty="0" sz="2000" spc="-150" b="1">
                <a:latin typeface="Tahoma"/>
                <a:cs typeface="Tahoma"/>
              </a:rPr>
              <a:t>9</a:t>
            </a:r>
            <a:r>
              <a:rPr dirty="0" sz="2000" spc="-155" b="1">
                <a:latin typeface="Tahoma"/>
                <a:cs typeface="Tahoma"/>
              </a:rPr>
              <a:t>5</a:t>
            </a:r>
            <a:r>
              <a:rPr dirty="0" sz="2000" spc="-30" b="1">
                <a:latin typeface="Tahoma"/>
                <a:cs typeface="Tahoma"/>
              </a:rPr>
              <a:t> </a:t>
            </a:r>
            <a:r>
              <a:rPr dirty="0" sz="2000" spc="-215" b="1">
                <a:latin typeface="Tahoma"/>
                <a:cs typeface="Tahoma"/>
              </a:rPr>
              <a:t>Г</a:t>
            </a:r>
            <a:r>
              <a:rPr dirty="0" sz="2000" spc="225" b="1">
                <a:latin typeface="Tahoma"/>
                <a:cs typeface="Tahoma"/>
              </a:rPr>
              <a:t>ЭС</a:t>
            </a:r>
            <a:endParaRPr sz="20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2000" spc="-160" b="1">
                <a:latin typeface="Tahoma"/>
                <a:cs typeface="Tahoma"/>
              </a:rPr>
              <a:t>1</a:t>
            </a:r>
            <a:r>
              <a:rPr dirty="0" sz="2000" spc="-155" b="1">
                <a:latin typeface="Tahoma"/>
                <a:cs typeface="Tahoma"/>
              </a:rPr>
              <a:t>1</a:t>
            </a:r>
            <a:r>
              <a:rPr dirty="0" sz="2000" spc="-25" b="1">
                <a:latin typeface="Tahoma"/>
                <a:cs typeface="Tahoma"/>
              </a:rPr>
              <a:t> </a:t>
            </a:r>
            <a:r>
              <a:rPr dirty="0" sz="2000" spc="185" b="1">
                <a:latin typeface="Tahoma"/>
                <a:cs typeface="Tahoma"/>
              </a:rPr>
              <a:t>АЭС</a:t>
            </a:r>
            <a:endParaRPr sz="2000">
              <a:latin typeface="Tahoma"/>
              <a:cs typeface="Tahom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9818" y="5469737"/>
            <a:ext cx="990981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20">
                <a:latin typeface="Tahoma"/>
                <a:cs typeface="Tahoma"/>
              </a:rPr>
              <a:t>В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сложившихся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30">
                <a:latin typeface="Tahoma"/>
                <a:cs typeface="Tahoma"/>
              </a:rPr>
              <a:t>условиях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-5" b="1">
                <a:solidFill>
                  <a:srgbClr val="565AFC"/>
                </a:solidFill>
                <a:latin typeface="Tahoma"/>
                <a:cs typeface="Tahoma"/>
              </a:rPr>
              <a:t>НЕцелесообразно</a:t>
            </a:r>
            <a:r>
              <a:rPr dirty="0" sz="1200" spc="-3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15" b="1">
                <a:solidFill>
                  <a:srgbClr val="565AFC"/>
                </a:solidFill>
                <a:latin typeface="Tahoma"/>
                <a:cs typeface="Tahoma"/>
              </a:rPr>
              <a:t>инвестировать</a:t>
            </a:r>
            <a:r>
              <a:rPr dirty="0" sz="1200" spc="-2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90" b="1">
                <a:solidFill>
                  <a:srgbClr val="565AFC"/>
                </a:solidFill>
                <a:latin typeface="Tahoma"/>
                <a:cs typeface="Tahoma"/>
              </a:rPr>
              <a:t>в</a:t>
            </a:r>
            <a:r>
              <a:rPr dirty="0" sz="1200" spc="-5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565AFC"/>
                </a:solidFill>
                <a:latin typeface="Tahoma"/>
                <a:cs typeface="Tahoma"/>
              </a:rPr>
              <a:t>запуск</a:t>
            </a:r>
            <a:r>
              <a:rPr dirty="0" sz="1200" b="1">
                <a:solidFill>
                  <a:srgbClr val="565AFC"/>
                </a:solidFill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производства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35">
                <a:latin typeface="Tahoma"/>
                <a:cs typeface="Tahoma"/>
              </a:rPr>
              <a:t>отечественных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45">
                <a:latin typeface="Tahoma"/>
                <a:cs typeface="Tahoma"/>
              </a:rPr>
              <a:t>электронных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10">
                <a:latin typeface="Tahoma"/>
                <a:cs typeface="Tahoma"/>
              </a:rPr>
              <a:t>датчиков,</a:t>
            </a:r>
            <a:r>
              <a:rPr dirty="0" sz="1200" spc="-5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так</a:t>
            </a:r>
            <a:r>
              <a:rPr dirty="0" sz="1200">
                <a:latin typeface="Tahoma"/>
                <a:cs typeface="Tahoma"/>
              </a:rPr>
              <a:t> </a:t>
            </a:r>
            <a:r>
              <a:rPr dirty="0" sz="1200" spc="20">
                <a:latin typeface="Tahoma"/>
                <a:cs typeface="Tahoma"/>
              </a:rPr>
              <a:t>как: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94410" y="5805376"/>
            <a:ext cx="10403205" cy="866775"/>
          </a:xfrm>
          <a:prstGeom prst="rect">
            <a:avLst/>
          </a:prstGeom>
        </p:spPr>
        <p:txBody>
          <a:bodyPr wrap="square" lIns="0" tIns="39370" rIns="0" bIns="0" rtlCol="0" vert="horz">
            <a:spAutoFit/>
          </a:bodyPr>
          <a:lstStyle/>
          <a:p>
            <a:pPr marL="304800" indent="-292735">
              <a:lnSpc>
                <a:spcPct val="100000"/>
              </a:lnSpc>
              <a:spcBef>
                <a:spcPts val="310"/>
              </a:spcBef>
              <a:buSzPct val="83333"/>
              <a:buChar char="●"/>
              <a:tabLst>
                <a:tab pos="304800" algn="l"/>
                <a:tab pos="305435" algn="l"/>
              </a:tabLst>
            </a:pPr>
            <a:r>
              <a:rPr dirty="0" sz="1200" spc="20">
                <a:latin typeface="Tahoma"/>
                <a:cs typeface="Tahoma"/>
              </a:rPr>
              <a:t>их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95">
                <a:latin typeface="Tahoma"/>
                <a:cs typeface="Tahoma"/>
              </a:rPr>
              <a:t>разработка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вывод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114">
                <a:latin typeface="Tahoma"/>
                <a:cs typeface="Tahoma"/>
              </a:rPr>
              <a:t>на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рынок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займет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критичное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50">
                <a:latin typeface="Tahoma"/>
                <a:cs typeface="Tahoma"/>
              </a:rPr>
              <a:t>время;</a:t>
            </a:r>
            <a:endParaRPr sz="1200">
              <a:latin typeface="Tahoma"/>
              <a:cs typeface="Tahoma"/>
            </a:endParaRPr>
          </a:p>
          <a:p>
            <a:pPr marL="304800" indent="-292735">
              <a:lnSpc>
                <a:spcPct val="100000"/>
              </a:lnSpc>
              <a:spcBef>
                <a:spcPts val="219"/>
              </a:spcBef>
              <a:buSzPct val="83333"/>
              <a:buChar char="●"/>
              <a:tabLst>
                <a:tab pos="304800" algn="l"/>
                <a:tab pos="305435" algn="l"/>
              </a:tabLst>
            </a:pPr>
            <a:r>
              <a:rPr dirty="0" sz="1200" spc="60">
                <a:latin typeface="Tahoma"/>
                <a:cs typeface="Tahoma"/>
              </a:rPr>
              <a:t>электронные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20">
                <a:latin typeface="Tahoma"/>
                <a:cs typeface="Tahoma"/>
              </a:rPr>
              <a:t>датчики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155">
                <a:latin typeface="Tahoma"/>
                <a:cs typeface="Tahoma"/>
              </a:rPr>
              <a:t>менее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85">
                <a:latin typeface="Tahoma"/>
                <a:cs typeface="Tahoma"/>
              </a:rPr>
              <a:t>эффективны,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110">
                <a:latin typeface="Tahoma"/>
                <a:cs typeface="Tahoma"/>
              </a:rPr>
              <a:t>чем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фотонные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40">
                <a:latin typeface="Tahoma"/>
                <a:cs typeface="Tahoma"/>
              </a:rPr>
              <a:t>(напр.,</a:t>
            </a:r>
            <a:r>
              <a:rPr dirty="0" sz="1200" spc="5">
                <a:latin typeface="Tahoma"/>
                <a:cs typeface="Tahoma"/>
              </a:rPr>
              <a:t> </a:t>
            </a:r>
            <a:r>
              <a:rPr dirty="0" sz="1200" spc="85">
                <a:latin typeface="Tahoma"/>
                <a:cs typeface="Tahoma"/>
              </a:rPr>
              <a:t>по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25">
                <a:latin typeface="Tahoma"/>
                <a:cs typeface="Tahoma"/>
              </a:rPr>
              <a:t>точности,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85">
                <a:latin typeface="Tahoma"/>
                <a:cs typeface="Tahoma"/>
              </a:rPr>
              <a:t>скорости,</a:t>
            </a:r>
            <a:r>
              <a:rPr dirty="0" sz="1200" spc="-20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надежности);</a:t>
            </a:r>
            <a:endParaRPr sz="1200">
              <a:latin typeface="Tahoma"/>
              <a:cs typeface="Tahoma"/>
            </a:endParaRPr>
          </a:p>
          <a:p>
            <a:pPr marL="304800" marR="5080" indent="-292735">
              <a:lnSpc>
                <a:spcPct val="114999"/>
              </a:lnSpc>
              <a:buSzPct val="83333"/>
              <a:buChar char="●"/>
              <a:tabLst>
                <a:tab pos="304800" algn="l"/>
                <a:tab pos="305435" algn="l"/>
              </a:tabLst>
            </a:pPr>
            <a:r>
              <a:rPr dirty="0" sz="1200" spc="55">
                <a:latin typeface="Tahoma"/>
                <a:cs typeface="Tahoma"/>
              </a:rPr>
              <a:t>инвестиции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в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85">
                <a:latin typeface="Tahoma"/>
                <a:cs typeface="Tahoma"/>
              </a:rPr>
              <a:t>фотонику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дешевле</a:t>
            </a:r>
            <a:r>
              <a:rPr dirty="0" sz="1200" spc="-65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двойной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95">
                <a:latin typeface="Tahoma"/>
                <a:cs typeface="Tahoma"/>
              </a:rPr>
              <a:t>замены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электроники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(стоимость</a:t>
            </a:r>
            <a:r>
              <a:rPr dirty="0" sz="1200" spc="-15">
                <a:latin typeface="Tahoma"/>
                <a:cs typeface="Tahoma"/>
              </a:rPr>
              <a:t> </a:t>
            </a:r>
            <a:r>
              <a:rPr dirty="0" sz="1200" spc="175">
                <a:latin typeface="Tahoma"/>
                <a:cs typeface="Tahoma"/>
              </a:rPr>
              <a:t>самой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95">
                <a:latin typeface="Tahoma"/>
                <a:cs typeface="Tahoma"/>
              </a:rPr>
              <a:t>замены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-150">
                <a:latin typeface="Tahoma"/>
                <a:cs typeface="Tahoma"/>
              </a:rPr>
              <a:t>+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стоимость</a:t>
            </a:r>
            <a:r>
              <a:rPr dirty="0" sz="1200" spc="-25">
                <a:latin typeface="Tahoma"/>
                <a:cs typeface="Tahoma"/>
              </a:rPr>
              <a:t> </a:t>
            </a:r>
            <a:r>
              <a:rPr dirty="0" sz="1200" spc="70">
                <a:latin typeface="Tahoma"/>
                <a:cs typeface="Tahoma"/>
              </a:rPr>
              <a:t>неизбежного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105">
                <a:latin typeface="Tahoma"/>
                <a:cs typeface="Tahoma"/>
              </a:rPr>
              <a:t>перехода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110">
                <a:latin typeface="Tahoma"/>
                <a:cs typeface="Tahoma"/>
              </a:rPr>
              <a:t>на </a:t>
            </a:r>
            <a:r>
              <a:rPr dirty="0" sz="1200" spc="-360">
                <a:latin typeface="Tahoma"/>
                <a:cs typeface="Tahoma"/>
              </a:rPr>
              <a:t> </a:t>
            </a:r>
            <a:r>
              <a:rPr dirty="0" sz="1200" spc="70">
                <a:latin typeface="Tahoma"/>
                <a:cs typeface="Tahoma"/>
              </a:rPr>
              <a:t>фотонику,</a:t>
            </a:r>
            <a:r>
              <a:rPr dirty="0" sz="1200" spc="-30">
                <a:latin typeface="Tahoma"/>
                <a:cs typeface="Tahoma"/>
              </a:rPr>
              <a:t> </a:t>
            </a:r>
            <a:r>
              <a:rPr dirty="0" sz="1200" spc="-25">
                <a:latin typeface="Tahoma"/>
                <a:cs typeface="Tahoma"/>
              </a:rPr>
              <a:t>что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уже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120">
                <a:latin typeface="Tahoma"/>
                <a:cs typeface="Tahoma"/>
              </a:rPr>
              <a:t>сейчас</a:t>
            </a:r>
            <a:r>
              <a:rPr dirty="0" sz="1200" spc="-50">
                <a:latin typeface="Tahoma"/>
                <a:cs typeface="Tahoma"/>
              </a:rPr>
              <a:t> </a:t>
            </a:r>
            <a:r>
              <a:rPr dirty="0" sz="1200" spc="70">
                <a:latin typeface="Tahoma"/>
                <a:cs typeface="Tahoma"/>
              </a:rPr>
              <a:t>происходит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в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95">
                <a:latin typeface="Tahoma"/>
                <a:cs typeface="Tahoma"/>
              </a:rPr>
              <a:t>мире).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446270" y="604265"/>
            <a:ext cx="6901815" cy="132778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</a:pPr>
            <a:r>
              <a:rPr dirty="0" spc="-5">
                <a:latin typeface="Arial"/>
                <a:cs typeface="Arial"/>
              </a:rPr>
              <a:t>Фотонный</a:t>
            </a:r>
            <a:r>
              <a:rPr dirty="0" spc="-25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щит</a:t>
            </a:r>
            <a:r>
              <a:rPr dirty="0" spc="-30">
                <a:latin typeface="Arial"/>
                <a:cs typeface="Arial"/>
              </a:rPr>
              <a:t> </a:t>
            </a:r>
            <a:r>
              <a:rPr dirty="0" spc="-5">
                <a:latin typeface="Arial"/>
                <a:cs typeface="Arial"/>
              </a:rPr>
              <a:t>России</a:t>
            </a:r>
          </a:p>
          <a:p>
            <a:pPr marL="12700" marR="5080">
              <a:lnSpc>
                <a:spcPct val="89800"/>
              </a:lnSpc>
              <a:spcBef>
                <a:spcPts val="125"/>
              </a:spcBef>
            </a:pPr>
            <a:r>
              <a:rPr dirty="0" sz="1700" spc="15">
                <a:solidFill>
                  <a:srgbClr val="BB00EB"/>
                </a:solidFill>
              </a:rPr>
              <a:t>Создание </a:t>
            </a:r>
            <a:r>
              <a:rPr dirty="0" sz="1700" spc="-65">
                <a:solidFill>
                  <a:srgbClr val="BB00EB"/>
                </a:solidFill>
              </a:rPr>
              <a:t>полной </a:t>
            </a:r>
            <a:r>
              <a:rPr dirty="0" sz="1700">
                <a:solidFill>
                  <a:srgbClr val="BB00EB"/>
                </a:solidFill>
              </a:rPr>
              <a:t>отечественной </a:t>
            </a:r>
            <a:r>
              <a:rPr dirty="0" sz="1700" spc="-30">
                <a:solidFill>
                  <a:srgbClr val="BB00EB"/>
                </a:solidFill>
              </a:rPr>
              <a:t>технологической </a:t>
            </a:r>
            <a:r>
              <a:rPr dirty="0" sz="1700" spc="-35">
                <a:solidFill>
                  <a:srgbClr val="BB00EB"/>
                </a:solidFill>
              </a:rPr>
              <a:t>цепочки </a:t>
            </a:r>
            <a:r>
              <a:rPr dirty="0" sz="1700" spc="-30">
                <a:solidFill>
                  <a:srgbClr val="BB00EB"/>
                </a:solidFill>
              </a:rPr>
              <a:t> </a:t>
            </a:r>
            <a:r>
              <a:rPr dirty="0" sz="1700" spc="-10">
                <a:solidFill>
                  <a:srgbClr val="BB00EB"/>
                </a:solidFill>
              </a:rPr>
              <a:t>производства </a:t>
            </a:r>
            <a:r>
              <a:rPr dirty="0" sz="1700" spc="-20">
                <a:solidFill>
                  <a:srgbClr val="BB00EB"/>
                </a:solidFill>
              </a:rPr>
              <a:t>продуктов </a:t>
            </a:r>
            <a:r>
              <a:rPr dirty="0" sz="1700" spc="10">
                <a:solidFill>
                  <a:srgbClr val="BB00EB"/>
                </a:solidFill>
              </a:rPr>
              <a:t>на </a:t>
            </a:r>
            <a:r>
              <a:rPr dirty="0" sz="1700" spc="20">
                <a:solidFill>
                  <a:srgbClr val="BB00EB"/>
                </a:solidFill>
              </a:rPr>
              <a:t>основе </a:t>
            </a:r>
            <a:r>
              <a:rPr dirty="0" sz="1700" spc="-55">
                <a:solidFill>
                  <a:srgbClr val="BB00EB"/>
                </a:solidFill>
              </a:rPr>
              <a:t>технологий </a:t>
            </a:r>
            <a:r>
              <a:rPr dirty="0" sz="1700" spc="-10">
                <a:solidFill>
                  <a:srgbClr val="BB00EB"/>
                </a:solidFill>
              </a:rPr>
              <a:t>фотоники </a:t>
            </a:r>
            <a:r>
              <a:rPr dirty="0" sz="1700" spc="-110">
                <a:solidFill>
                  <a:srgbClr val="BB00EB"/>
                </a:solidFill>
              </a:rPr>
              <a:t>для </a:t>
            </a:r>
            <a:r>
              <a:rPr dirty="0" sz="1700" spc="-484">
                <a:solidFill>
                  <a:srgbClr val="BB00EB"/>
                </a:solidFill>
              </a:rPr>
              <a:t> </a:t>
            </a:r>
            <a:r>
              <a:rPr dirty="0" sz="1700" spc="-25">
                <a:solidFill>
                  <a:srgbClr val="BB00EB"/>
                </a:solidFill>
              </a:rPr>
              <a:t>мониторинга</a:t>
            </a:r>
            <a:r>
              <a:rPr dirty="0" sz="1700" spc="-20">
                <a:solidFill>
                  <a:srgbClr val="BB00EB"/>
                </a:solidFill>
              </a:rPr>
              <a:t> </a:t>
            </a:r>
            <a:r>
              <a:rPr dirty="0" sz="1700" spc="-90">
                <a:solidFill>
                  <a:srgbClr val="BB00EB"/>
                </a:solidFill>
              </a:rPr>
              <a:t>и</a:t>
            </a:r>
            <a:r>
              <a:rPr dirty="0" sz="1700" spc="-20">
                <a:solidFill>
                  <a:srgbClr val="BB00EB"/>
                </a:solidFill>
              </a:rPr>
              <a:t> </a:t>
            </a:r>
            <a:r>
              <a:rPr dirty="0" sz="1700" spc="-50">
                <a:solidFill>
                  <a:srgbClr val="BB00EB"/>
                </a:solidFill>
              </a:rPr>
              <a:t>контроля</a:t>
            </a:r>
            <a:r>
              <a:rPr dirty="0" sz="1700" spc="-30">
                <a:solidFill>
                  <a:srgbClr val="BB00EB"/>
                </a:solidFill>
              </a:rPr>
              <a:t> </a:t>
            </a:r>
            <a:r>
              <a:rPr dirty="0" sz="1700" spc="25">
                <a:solidFill>
                  <a:srgbClr val="BB00EB"/>
                </a:solidFill>
              </a:rPr>
              <a:t>безопасности</a:t>
            </a:r>
            <a:r>
              <a:rPr dirty="0" sz="1700" spc="-45">
                <a:solidFill>
                  <a:srgbClr val="BB00EB"/>
                </a:solidFill>
              </a:rPr>
              <a:t> </a:t>
            </a:r>
            <a:r>
              <a:rPr dirty="0" sz="1700" spc="-30">
                <a:solidFill>
                  <a:srgbClr val="BB00EB"/>
                </a:solidFill>
              </a:rPr>
              <a:t>критически</a:t>
            </a:r>
            <a:r>
              <a:rPr dirty="0" sz="1700" spc="-25">
                <a:solidFill>
                  <a:srgbClr val="BB00EB"/>
                </a:solidFill>
              </a:rPr>
              <a:t> </a:t>
            </a:r>
            <a:r>
              <a:rPr dirty="0" sz="1700" spc="-80">
                <a:solidFill>
                  <a:srgbClr val="BB00EB"/>
                </a:solidFill>
              </a:rPr>
              <a:t>важных </a:t>
            </a:r>
            <a:r>
              <a:rPr dirty="0" sz="1700" spc="-75">
                <a:solidFill>
                  <a:srgbClr val="BB00EB"/>
                </a:solidFill>
              </a:rPr>
              <a:t> </a:t>
            </a:r>
            <a:r>
              <a:rPr dirty="0" sz="1700" spc="-95">
                <a:solidFill>
                  <a:srgbClr val="BB00EB"/>
                </a:solidFill>
              </a:rPr>
              <a:t>ин</a:t>
            </a:r>
            <a:r>
              <a:rPr dirty="0" sz="1700" spc="-140">
                <a:solidFill>
                  <a:srgbClr val="BB00EB"/>
                </a:solidFill>
              </a:rPr>
              <a:t>ж</a:t>
            </a:r>
            <a:r>
              <a:rPr dirty="0" sz="1700" spc="-30">
                <a:solidFill>
                  <a:srgbClr val="BB00EB"/>
                </a:solidFill>
              </a:rPr>
              <a:t>енерны</a:t>
            </a:r>
            <a:r>
              <a:rPr dirty="0" sz="1700" spc="-20">
                <a:solidFill>
                  <a:srgbClr val="BB00EB"/>
                </a:solidFill>
              </a:rPr>
              <a:t>х</a:t>
            </a:r>
            <a:r>
              <a:rPr dirty="0" sz="1700" spc="-25">
                <a:solidFill>
                  <a:srgbClr val="BB00EB"/>
                </a:solidFill>
              </a:rPr>
              <a:t> </a:t>
            </a:r>
            <a:r>
              <a:rPr dirty="0" sz="1700" spc="35">
                <a:solidFill>
                  <a:srgbClr val="BB00EB"/>
                </a:solidFill>
              </a:rPr>
              <a:t>о</a:t>
            </a:r>
            <a:r>
              <a:rPr dirty="0" sz="1700" spc="40">
                <a:solidFill>
                  <a:srgbClr val="BB00EB"/>
                </a:solidFill>
              </a:rPr>
              <a:t>б</a:t>
            </a:r>
            <a:r>
              <a:rPr dirty="0" sz="1700" spc="-160">
                <a:solidFill>
                  <a:srgbClr val="BB00EB"/>
                </a:solidFill>
              </a:rPr>
              <a:t>ъ</a:t>
            </a:r>
            <a:r>
              <a:rPr dirty="0" sz="1700" spc="-25">
                <a:solidFill>
                  <a:srgbClr val="BB00EB"/>
                </a:solidFill>
              </a:rPr>
              <a:t>екто</a:t>
            </a:r>
            <a:r>
              <a:rPr dirty="0" sz="1700" spc="-20">
                <a:solidFill>
                  <a:srgbClr val="BB00EB"/>
                </a:solidFill>
              </a:rPr>
              <a:t>в</a:t>
            </a:r>
            <a:r>
              <a:rPr dirty="0" sz="1700" spc="-40">
                <a:solidFill>
                  <a:srgbClr val="BB00EB"/>
                </a:solidFill>
              </a:rPr>
              <a:t> </a:t>
            </a:r>
            <a:r>
              <a:rPr dirty="0" sz="1700" spc="-175" b="0" i="1">
                <a:solidFill>
                  <a:srgbClr val="BB00EB"/>
                </a:solidFill>
                <a:latin typeface="Verdana"/>
                <a:cs typeface="Verdana"/>
              </a:rPr>
              <a:t>(</a:t>
            </a:r>
            <a:r>
              <a:rPr dirty="0" sz="1700" spc="15" b="0" i="1">
                <a:solidFill>
                  <a:srgbClr val="BB00EB"/>
                </a:solidFill>
                <a:latin typeface="Verdana"/>
                <a:cs typeface="Verdana"/>
              </a:rPr>
              <a:t>на</a:t>
            </a:r>
            <a:r>
              <a:rPr dirty="0" sz="1700" spc="20" b="0" i="1">
                <a:solidFill>
                  <a:srgbClr val="BB00EB"/>
                </a:solidFill>
                <a:latin typeface="Verdana"/>
                <a:cs typeface="Verdana"/>
              </a:rPr>
              <a:t>п</a:t>
            </a:r>
            <a:r>
              <a:rPr dirty="0" sz="1700" spc="-75" b="0" i="1">
                <a:solidFill>
                  <a:srgbClr val="BB00EB"/>
                </a:solidFill>
                <a:latin typeface="Verdana"/>
                <a:cs typeface="Verdana"/>
              </a:rPr>
              <a:t>р.</a:t>
            </a:r>
            <a:r>
              <a:rPr dirty="0" sz="1700" spc="-55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14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-335" b="0" i="1">
                <a:solidFill>
                  <a:srgbClr val="BB00EB"/>
                </a:solidFill>
                <a:latin typeface="Verdana"/>
                <a:cs typeface="Verdana"/>
              </a:rPr>
              <a:t>Т</a:t>
            </a:r>
            <a:r>
              <a:rPr dirty="0" sz="1700" spc="135" b="0" i="1">
                <a:solidFill>
                  <a:srgbClr val="BB00EB"/>
                </a:solidFill>
                <a:latin typeface="Verdana"/>
                <a:cs typeface="Verdana"/>
              </a:rPr>
              <a:t>Э</a:t>
            </a:r>
            <a:r>
              <a:rPr dirty="0" sz="1700" spc="185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50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00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45" b="0" i="1">
                <a:solidFill>
                  <a:srgbClr val="BB00EB"/>
                </a:solidFill>
                <a:latin typeface="Verdana"/>
                <a:cs typeface="Verdana"/>
              </a:rPr>
              <a:t>ГЭ</a:t>
            </a:r>
            <a:r>
              <a:rPr dirty="0" sz="1700" spc="40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50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10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120" b="0" i="1">
                <a:solidFill>
                  <a:srgbClr val="BB00EB"/>
                </a:solidFill>
                <a:latin typeface="Verdana"/>
                <a:cs typeface="Verdana"/>
              </a:rPr>
              <a:t>А</a:t>
            </a:r>
            <a:r>
              <a:rPr dirty="0" sz="1700" spc="110" b="0" i="1">
                <a:solidFill>
                  <a:srgbClr val="BB00EB"/>
                </a:solidFill>
                <a:latin typeface="Verdana"/>
                <a:cs typeface="Verdana"/>
              </a:rPr>
              <a:t>Э</a:t>
            </a:r>
            <a:r>
              <a:rPr dirty="0" sz="1700" spc="185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45" b="0" i="1">
                <a:solidFill>
                  <a:srgbClr val="BB00EB"/>
                </a:solidFill>
                <a:latin typeface="Verdana"/>
                <a:cs typeface="Verdana"/>
              </a:rPr>
              <a:t>)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21144" y="1883600"/>
            <a:ext cx="3691254" cy="4386580"/>
            <a:chOff x="521144" y="1883600"/>
            <a:chExt cx="3691254" cy="438658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34161" y="1896618"/>
              <a:ext cx="3665220" cy="436016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34161" y="1896618"/>
              <a:ext cx="3665220" cy="4360545"/>
            </a:xfrm>
            <a:custGeom>
              <a:avLst/>
              <a:gdLst/>
              <a:ahLst/>
              <a:cxnLst/>
              <a:rect l="l" t="t" r="r" b="b"/>
              <a:pathLst>
                <a:path w="3665220" h="4360545">
                  <a:moveTo>
                    <a:pt x="0" y="121411"/>
                  </a:moveTo>
                  <a:lnTo>
                    <a:pt x="9545" y="74152"/>
                  </a:lnTo>
                  <a:lnTo>
                    <a:pt x="35575" y="35559"/>
                  </a:lnTo>
                  <a:lnTo>
                    <a:pt x="74184" y="9540"/>
                  </a:lnTo>
                  <a:lnTo>
                    <a:pt x="121462" y="0"/>
                  </a:lnTo>
                  <a:lnTo>
                    <a:pt x="3543680" y="0"/>
                  </a:lnTo>
                  <a:lnTo>
                    <a:pt x="3591014" y="9540"/>
                  </a:lnTo>
                  <a:lnTo>
                    <a:pt x="3629644" y="35559"/>
                  </a:lnTo>
                  <a:lnTo>
                    <a:pt x="3655677" y="74152"/>
                  </a:lnTo>
                  <a:lnTo>
                    <a:pt x="3665220" y="121411"/>
                  </a:lnTo>
                  <a:lnTo>
                    <a:pt x="3665220" y="4238701"/>
                  </a:lnTo>
                  <a:lnTo>
                    <a:pt x="3655677" y="4285979"/>
                  </a:lnTo>
                  <a:lnTo>
                    <a:pt x="3629644" y="4324588"/>
                  </a:lnTo>
                  <a:lnTo>
                    <a:pt x="3591014" y="4350618"/>
                  </a:lnTo>
                  <a:lnTo>
                    <a:pt x="3543680" y="4360164"/>
                  </a:lnTo>
                  <a:lnTo>
                    <a:pt x="121462" y="4360164"/>
                  </a:lnTo>
                  <a:lnTo>
                    <a:pt x="74184" y="4350618"/>
                  </a:lnTo>
                  <a:lnTo>
                    <a:pt x="35575" y="4324588"/>
                  </a:lnTo>
                  <a:lnTo>
                    <a:pt x="9545" y="4285979"/>
                  </a:lnTo>
                  <a:lnTo>
                    <a:pt x="0" y="4238701"/>
                  </a:lnTo>
                  <a:lnTo>
                    <a:pt x="0" y="121411"/>
                  </a:lnTo>
                  <a:close/>
                </a:path>
              </a:pathLst>
            </a:custGeom>
            <a:ln w="25908">
              <a:solidFill>
                <a:srgbClr val="3620C1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4493514" y="1836953"/>
            <a:ext cx="7352665" cy="1150620"/>
          </a:xfrm>
          <a:prstGeom prst="rect">
            <a:avLst/>
          </a:prstGeom>
        </p:spPr>
        <p:txBody>
          <a:bodyPr wrap="square" lIns="0" tIns="552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34"/>
              </a:spcBef>
            </a:pPr>
            <a:r>
              <a:rPr dirty="0" sz="1400" spc="25" b="1">
                <a:solidFill>
                  <a:srgbClr val="3620C1"/>
                </a:solidFill>
                <a:latin typeface="Tahoma"/>
                <a:cs typeface="Tahoma"/>
              </a:rPr>
              <a:t>Суть</a:t>
            </a:r>
            <a:r>
              <a:rPr dirty="0" sz="1400" spc="-75" b="1">
                <a:solidFill>
                  <a:srgbClr val="3620C1"/>
                </a:solidFill>
                <a:latin typeface="Tahoma"/>
                <a:cs typeface="Tahoma"/>
              </a:rPr>
              <a:t> </a:t>
            </a:r>
            <a:r>
              <a:rPr dirty="0" sz="1400" spc="-10" b="1">
                <a:solidFill>
                  <a:srgbClr val="3620C1"/>
                </a:solidFill>
                <a:latin typeface="Tahoma"/>
                <a:cs typeface="Tahoma"/>
              </a:rPr>
              <a:t>проекта:</a:t>
            </a:r>
            <a:endParaRPr sz="1400">
              <a:latin typeface="Tahoma"/>
              <a:cs typeface="Tahoma"/>
            </a:endParaRPr>
          </a:p>
          <a:p>
            <a:pPr marL="448309" marR="5715" indent="-204470">
              <a:lnSpc>
                <a:spcPct val="100000"/>
              </a:lnSpc>
              <a:spcBef>
                <a:spcPts val="305"/>
              </a:spcBef>
              <a:buChar char="•"/>
              <a:tabLst>
                <a:tab pos="448945" algn="l"/>
              </a:tabLst>
            </a:pPr>
            <a:r>
              <a:rPr dirty="0" sz="1300" spc="155">
                <a:latin typeface="Tahoma"/>
                <a:cs typeface="Tahoma"/>
              </a:rPr>
              <a:t>Сборка</a:t>
            </a:r>
            <a:r>
              <a:rPr dirty="0" sz="1300" spc="204">
                <a:latin typeface="Tahoma"/>
                <a:cs typeface="Tahoma"/>
              </a:rPr>
              <a:t> </a:t>
            </a:r>
            <a:r>
              <a:rPr dirty="0" sz="1300" spc="40">
                <a:latin typeface="Tahoma"/>
                <a:cs typeface="Tahoma"/>
              </a:rPr>
              <a:t>выпавших</a:t>
            </a:r>
            <a:r>
              <a:rPr dirty="0" sz="1300" spc="204">
                <a:latin typeface="Tahoma"/>
                <a:cs typeface="Tahoma"/>
              </a:rPr>
              <a:t> </a:t>
            </a:r>
            <a:r>
              <a:rPr dirty="0" sz="1300" spc="15">
                <a:latin typeface="Tahoma"/>
                <a:cs typeface="Tahoma"/>
              </a:rPr>
              <a:t>звеньев</a:t>
            </a:r>
            <a:r>
              <a:rPr dirty="0" sz="1300" spc="210">
                <a:latin typeface="Tahoma"/>
                <a:cs typeface="Tahoma"/>
              </a:rPr>
              <a:t> </a:t>
            </a:r>
            <a:r>
              <a:rPr dirty="0" sz="1300" spc="55">
                <a:latin typeface="Tahoma"/>
                <a:cs typeface="Tahoma"/>
              </a:rPr>
              <a:t>технологической</a:t>
            </a:r>
            <a:r>
              <a:rPr dirty="0" sz="1300" spc="220">
                <a:latin typeface="Tahoma"/>
                <a:cs typeface="Tahoma"/>
              </a:rPr>
              <a:t> </a:t>
            </a:r>
            <a:r>
              <a:rPr dirty="0" sz="1300" spc="55">
                <a:latin typeface="Tahoma"/>
                <a:cs typeface="Tahoma"/>
              </a:rPr>
              <a:t>цепочки</a:t>
            </a:r>
            <a:r>
              <a:rPr dirty="0" sz="1300" spc="210">
                <a:latin typeface="Tahoma"/>
                <a:cs typeface="Tahoma"/>
              </a:rPr>
              <a:t> </a:t>
            </a:r>
            <a:r>
              <a:rPr dirty="0" sz="1300" spc="90">
                <a:latin typeface="Tahoma"/>
                <a:cs typeface="Tahoma"/>
              </a:rPr>
              <a:t>по</a:t>
            </a:r>
            <a:r>
              <a:rPr dirty="0" sz="1300" spc="195">
                <a:latin typeface="Tahoma"/>
                <a:cs typeface="Tahoma"/>
              </a:rPr>
              <a:t> </a:t>
            </a:r>
            <a:r>
              <a:rPr dirty="0" sz="1300" spc="35">
                <a:latin typeface="Tahoma"/>
                <a:cs typeface="Tahoma"/>
              </a:rPr>
              <a:t>изготовлению</a:t>
            </a:r>
            <a:r>
              <a:rPr dirty="0" sz="1300" spc="210">
                <a:latin typeface="Tahoma"/>
                <a:cs typeface="Tahoma"/>
              </a:rPr>
              <a:t> </a:t>
            </a:r>
            <a:r>
              <a:rPr dirty="0" sz="1300" spc="45">
                <a:latin typeface="Tahoma"/>
                <a:cs typeface="Tahoma"/>
              </a:rPr>
              <a:t>продуктов </a:t>
            </a:r>
            <a:r>
              <a:rPr dirty="0" sz="1300" spc="-390">
                <a:latin typeface="Tahoma"/>
                <a:cs typeface="Tahoma"/>
              </a:rPr>
              <a:t> </a:t>
            </a:r>
            <a:r>
              <a:rPr dirty="0" sz="1300" spc="120">
                <a:latin typeface="Tahoma"/>
                <a:cs typeface="Tahoma"/>
              </a:rPr>
              <a:t>на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105">
                <a:latin typeface="Tahoma"/>
                <a:cs typeface="Tahoma"/>
              </a:rPr>
              <a:t>основе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95">
                <a:latin typeface="Tahoma"/>
                <a:cs typeface="Tahoma"/>
              </a:rPr>
              <a:t>фотоники</a:t>
            </a:r>
            <a:r>
              <a:rPr dirty="0" sz="1300" spc="-35">
                <a:latin typeface="Tahoma"/>
                <a:cs typeface="Tahoma"/>
              </a:rPr>
              <a:t> </a:t>
            </a:r>
            <a:r>
              <a:rPr dirty="0" sz="1300" spc="75">
                <a:latin typeface="Tahoma"/>
                <a:cs typeface="Tahoma"/>
              </a:rPr>
              <a:t>за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40">
                <a:latin typeface="Tahoma"/>
                <a:cs typeface="Tahoma"/>
              </a:rPr>
              <a:t>счет</a:t>
            </a:r>
            <a:r>
              <a:rPr dirty="0" sz="1300" spc="-20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компетенций</a:t>
            </a:r>
            <a:r>
              <a:rPr dirty="0" sz="1300" spc="-30">
                <a:latin typeface="Tahoma"/>
                <a:cs typeface="Tahoma"/>
              </a:rPr>
              <a:t> </a:t>
            </a:r>
            <a:r>
              <a:rPr dirty="0" sz="1300" spc="120">
                <a:latin typeface="Tahoma"/>
                <a:cs typeface="Tahoma"/>
              </a:rPr>
              <a:t>российских</a:t>
            </a:r>
            <a:r>
              <a:rPr dirty="0" sz="1300" spc="-55">
                <a:latin typeface="Tahoma"/>
                <a:cs typeface="Tahoma"/>
              </a:rPr>
              <a:t> </a:t>
            </a:r>
            <a:r>
              <a:rPr dirty="0" sz="1300" spc="125">
                <a:latin typeface="Tahoma"/>
                <a:cs typeface="Tahoma"/>
              </a:rPr>
              <a:t>команд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компаний;</a:t>
            </a:r>
            <a:endParaRPr sz="1300">
              <a:latin typeface="Tahoma"/>
              <a:cs typeface="Tahoma"/>
            </a:endParaRPr>
          </a:p>
          <a:p>
            <a:pPr marL="448309" marR="5080" indent="-204470">
              <a:lnSpc>
                <a:spcPct val="100000"/>
              </a:lnSpc>
              <a:spcBef>
                <a:spcPts val="300"/>
              </a:spcBef>
              <a:buChar char="•"/>
              <a:tabLst>
                <a:tab pos="448945" algn="l"/>
                <a:tab pos="1387475" algn="l"/>
                <a:tab pos="2714625" algn="l"/>
                <a:tab pos="3888104" algn="l"/>
                <a:tab pos="4784725" algn="l"/>
                <a:tab pos="6163945" algn="l"/>
              </a:tabLst>
            </a:pPr>
            <a:r>
              <a:rPr dirty="0" sz="1300" spc="125">
                <a:latin typeface="Tahoma"/>
                <a:cs typeface="Tahoma"/>
              </a:rPr>
              <a:t>З</a:t>
            </a:r>
            <a:r>
              <a:rPr dirty="0" sz="1300" spc="135">
                <a:latin typeface="Tahoma"/>
                <a:cs typeface="Tahoma"/>
              </a:rPr>
              <a:t>а</a:t>
            </a:r>
            <a:r>
              <a:rPr dirty="0" sz="1300" spc="175">
                <a:latin typeface="Tahoma"/>
                <a:cs typeface="Tahoma"/>
              </a:rPr>
              <a:t>мена</a:t>
            </a:r>
            <a:r>
              <a:rPr dirty="0" sz="1300">
                <a:latin typeface="Tahoma"/>
                <a:cs typeface="Tahoma"/>
              </a:rPr>
              <a:t>	</a:t>
            </a:r>
            <a:r>
              <a:rPr dirty="0" sz="1300" spc="210">
                <a:latin typeface="Tahoma"/>
                <a:cs typeface="Tahoma"/>
              </a:rPr>
              <a:t>э</a:t>
            </a:r>
            <a:r>
              <a:rPr dirty="0" sz="1300" spc="5">
                <a:latin typeface="Tahoma"/>
                <a:cs typeface="Tahoma"/>
              </a:rPr>
              <a:t>л</a:t>
            </a:r>
            <a:r>
              <a:rPr dirty="0" sz="1300" spc="80">
                <a:latin typeface="Tahoma"/>
                <a:cs typeface="Tahoma"/>
              </a:rPr>
              <a:t>е</a:t>
            </a:r>
            <a:r>
              <a:rPr dirty="0" sz="1300" spc="80">
                <a:latin typeface="Tahoma"/>
                <a:cs typeface="Tahoma"/>
              </a:rPr>
              <a:t>к</a:t>
            </a:r>
            <a:r>
              <a:rPr dirty="0" sz="1300" spc="-120">
                <a:latin typeface="Tahoma"/>
                <a:cs typeface="Tahoma"/>
              </a:rPr>
              <a:t>т</a:t>
            </a:r>
            <a:r>
              <a:rPr dirty="0" sz="1300" spc="175">
                <a:latin typeface="Tahoma"/>
                <a:cs typeface="Tahoma"/>
              </a:rPr>
              <a:t>р</a:t>
            </a:r>
            <a:r>
              <a:rPr dirty="0" sz="1300" spc="90">
                <a:latin typeface="Tahoma"/>
                <a:cs typeface="Tahoma"/>
              </a:rPr>
              <a:t>о</a:t>
            </a:r>
            <a:r>
              <a:rPr dirty="0" sz="1300" spc="95">
                <a:latin typeface="Tahoma"/>
                <a:cs typeface="Tahoma"/>
              </a:rPr>
              <a:t>н</a:t>
            </a:r>
            <a:r>
              <a:rPr dirty="0" sz="1300" spc="40">
                <a:latin typeface="Tahoma"/>
                <a:cs typeface="Tahoma"/>
              </a:rPr>
              <a:t>н</a:t>
            </a:r>
            <a:r>
              <a:rPr dirty="0" sz="1300" spc="-45">
                <a:latin typeface="Tahoma"/>
                <a:cs typeface="Tahoma"/>
              </a:rPr>
              <a:t>ы</a:t>
            </a:r>
            <a:r>
              <a:rPr dirty="0" sz="1300" spc="-25">
                <a:latin typeface="Tahoma"/>
                <a:cs typeface="Tahoma"/>
              </a:rPr>
              <a:t>х</a:t>
            </a:r>
            <a:r>
              <a:rPr dirty="0" sz="1300">
                <a:latin typeface="Tahoma"/>
                <a:cs typeface="Tahoma"/>
              </a:rPr>
              <a:t>	</a:t>
            </a:r>
            <a:r>
              <a:rPr dirty="0" sz="1300" spc="220">
                <a:latin typeface="Tahoma"/>
                <a:cs typeface="Tahoma"/>
              </a:rPr>
              <a:t>э</a:t>
            </a:r>
            <a:r>
              <a:rPr dirty="0" sz="1300" spc="5">
                <a:latin typeface="Tahoma"/>
                <a:cs typeface="Tahoma"/>
              </a:rPr>
              <a:t>л</a:t>
            </a:r>
            <a:r>
              <a:rPr dirty="0" sz="1300" spc="215">
                <a:latin typeface="Tahoma"/>
                <a:cs typeface="Tahoma"/>
              </a:rPr>
              <a:t>ем</a:t>
            </a:r>
            <a:r>
              <a:rPr dirty="0" sz="1300" spc="185">
                <a:latin typeface="Tahoma"/>
                <a:cs typeface="Tahoma"/>
              </a:rPr>
              <a:t>е</a:t>
            </a:r>
            <a:r>
              <a:rPr dirty="0" sz="1300" spc="40">
                <a:latin typeface="Tahoma"/>
                <a:cs typeface="Tahoma"/>
              </a:rPr>
              <a:t>н</a:t>
            </a:r>
            <a:r>
              <a:rPr dirty="0" sz="1300" spc="-110">
                <a:latin typeface="Tahoma"/>
                <a:cs typeface="Tahoma"/>
              </a:rPr>
              <a:t>т</a:t>
            </a:r>
            <a:r>
              <a:rPr dirty="0" sz="1300" spc="30">
                <a:latin typeface="Tahoma"/>
                <a:cs typeface="Tahoma"/>
              </a:rPr>
              <a:t>ов</a:t>
            </a:r>
            <a:r>
              <a:rPr dirty="0" sz="1300">
                <a:latin typeface="Tahoma"/>
                <a:cs typeface="Tahoma"/>
              </a:rPr>
              <a:t>	</a:t>
            </a:r>
            <a:r>
              <a:rPr dirty="0" sz="1300" spc="135">
                <a:latin typeface="Tahoma"/>
                <a:cs typeface="Tahoma"/>
              </a:rPr>
              <a:t>с</a:t>
            </a:r>
            <a:r>
              <a:rPr dirty="0" sz="1300" spc="170">
                <a:latin typeface="Tahoma"/>
                <a:cs typeface="Tahoma"/>
              </a:rPr>
              <a:t>и</a:t>
            </a:r>
            <a:r>
              <a:rPr dirty="0" sz="1300" spc="90">
                <a:latin typeface="Tahoma"/>
                <a:cs typeface="Tahoma"/>
              </a:rPr>
              <a:t>ст</a:t>
            </a:r>
            <a:r>
              <a:rPr dirty="0" sz="1300" spc="90">
                <a:latin typeface="Tahoma"/>
                <a:cs typeface="Tahoma"/>
              </a:rPr>
              <a:t>е</a:t>
            </a:r>
            <a:r>
              <a:rPr dirty="0" sz="1300" spc="305">
                <a:latin typeface="Tahoma"/>
                <a:cs typeface="Tahoma"/>
              </a:rPr>
              <a:t>м</a:t>
            </a:r>
            <a:r>
              <a:rPr dirty="0" sz="1300">
                <a:latin typeface="Tahoma"/>
                <a:cs typeface="Tahoma"/>
              </a:rPr>
              <a:t>	</a:t>
            </a:r>
            <a:r>
              <a:rPr dirty="0" sz="1300" spc="315">
                <a:latin typeface="Tahoma"/>
                <a:cs typeface="Tahoma"/>
              </a:rPr>
              <a:t>м</a:t>
            </a:r>
            <a:r>
              <a:rPr dirty="0" sz="1300" spc="90">
                <a:latin typeface="Tahoma"/>
                <a:cs typeface="Tahoma"/>
              </a:rPr>
              <a:t>о</a:t>
            </a:r>
            <a:r>
              <a:rPr dirty="0" sz="1300" spc="95">
                <a:latin typeface="Tahoma"/>
                <a:cs typeface="Tahoma"/>
              </a:rPr>
              <a:t>н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-120">
                <a:latin typeface="Tahoma"/>
                <a:cs typeface="Tahoma"/>
              </a:rPr>
              <a:t>т</a:t>
            </a:r>
            <a:r>
              <a:rPr dirty="0" sz="1300" spc="150">
                <a:latin typeface="Tahoma"/>
                <a:cs typeface="Tahoma"/>
              </a:rPr>
              <a:t>о</a:t>
            </a:r>
            <a:r>
              <a:rPr dirty="0" sz="1300" spc="160">
                <a:latin typeface="Tahoma"/>
                <a:cs typeface="Tahoma"/>
              </a:rPr>
              <a:t>р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40">
                <a:latin typeface="Tahoma"/>
                <a:cs typeface="Tahoma"/>
              </a:rPr>
              <a:t>н</a:t>
            </a:r>
            <a:r>
              <a:rPr dirty="0" sz="1300" spc="65">
                <a:latin typeface="Tahoma"/>
                <a:cs typeface="Tahoma"/>
              </a:rPr>
              <a:t>га</a:t>
            </a:r>
            <a:r>
              <a:rPr dirty="0" sz="1300">
                <a:latin typeface="Tahoma"/>
                <a:cs typeface="Tahoma"/>
              </a:rPr>
              <a:t>	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40">
                <a:latin typeface="Tahoma"/>
                <a:cs typeface="Tahoma"/>
              </a:rPr>
              <a:t>н</a:t>
            </a:r>
            <a:r>
              <a:rPr dirty="0" sz="1300" spc="130">
                <a:latin typeface="Tahoma"/>
                <a:cs typeface="Tahoma"/>
              </a:rPr>
              <a:t>о</a:t>
            </a:r>
            <a:r>
              <a:rPr dirty="0" sz="1300" spc="120">
                <a:latin typeface="Tahoma"/>
                <a:cs typeface="Tahoma"/>
              </a:rPr>
              <a:t>стра</a:t>
            </a:r>
            <a:r>
              <a:rPr dirty="0" sz="1300" spc="40">
                <a:latin typeface="Tahoma"/>
                <a:cs typeface="Tahoma"/>
              </a:rPr>
              <a:t>нн</a:t>
            </a:r>
            <a:r>
              <a:rPr dirty="0" sz="1300" spc="60">
                <a:latin typeface="Tahoma"/>
                <a:cs typeface="Tahoma"/>
              </a:rPr>
              <a:t>ого  </a:t>
            </a:r>
            <a:r>
              <a:rPr dirty="0" sz="1300" spc="60">
                <a:latin typeface="Tahoma"/>
                <a:cs typeface="Tahoma"/>
              </a:rPr>
              <a:t>производства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120">
                <a:latin typeface="Tahoma"/>
                <a:cs typeface="Tahoma"/>
              </a:rPr>
              <a:t>на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45">
                <a:latin typeface="Tahoma"/>
                <a:cs typeface="Tahoma"/>
              </a:rPr>
              <a:t>отечественные</a:t>
            </a:r>
            <a:r>
              <a:rPr dirty="0" sz="1300" spc="15">
                <a:latin typeface="Tahoma"/>
                <a:cs typeface="Tahoma"/>
              </a:rPr>
              <a:t> </a:t>
            </a:r>
            <a:r>
              <a:rPr dirty="0" sz="1300" spc="95">
                <a:latin typeface="Tahoma"/>
                <a:cs typeface="Tahoma"/>
              </a:rPr>
              <a:t>фотонные</a:t>
            </a:r>
            <a:r>
              <a:rPr dirty="0" sz="1300" spc="-5">
                <a:latin typeface="Tahoma"/>
                <a:cs typeface="Tahoma"/>
              </a:rPr>
              <a:t> </a:t>
            </a:r>
            <a:r>
              <a:rPr dirty="0" sz="1300" spc="235">
                <a:latin typeface="Tahoma"/>
                <a:cs typeface="Tahoma"/>
              </a:rPr>
              <a:t>с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80">
                <a:latin typeface="Tahoma"/>
                <a:cs typeface="Tahoma"/>
              </a:rPr>
              <a:t>лучшими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характеристиками;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372100" y="6370320"/>
            <a:ext cx="1385570" cy="295910"/>
          </a:xfrm>
          <a:custGeom>
            <a:avLst/>
            <a:gdLst/>
            <a:ahLst/>
            <a:cxnLst/>
            <a:rect l="l" t="t" r="r" b="b"/>
            <a:pathLst>
              <a:path w="1385570" h="295909">
                <a:moveTo>
                  <a:pt x="1237488" y="0"/>
                </a:moveTo>
                <a:lnTo>
                  <a:pt x="147827" y="0"/>
                </a:lnTo>
                <a:lnTo>
                  <a:pt x="101096" y="7535"/>
                </a:lnTo>
                <a:lnTo>
                  <a:pt x="60514" y="28520"/>
                </a:lnTo>
                <a:lnTo>
                  <a:pt x="28517" y="60520"/>
                </a:lnTo>
                <a:lnTo>
                  <a:pt x="7534" y="101100"/>
                </a:lnTo>
                <a:lnTo>
                  <a:pt x="0" y="147827"/>
                </a:lnTo>
                <a:lnTo>
                  <a:pt x="7534" y="194555"/>
                </a:lnTo>
                <a:lnTo>
                  <a:pt x="28517" y="235135"/>
                </a:lnTo>
                <a:lnTo>
                  <a:pt x="60514" y="267135"/>
                </a:lnTo>
                <a:lnTo>
                  <a:pt x="101096" y="288120"/>
                </a:lnTo>
                <a:lnTo>
                  <a:pt x="147827" y="295655"/>
                </a:lnTo>
                <a:lnTo>
                  <a:pt x="1237488" y="295655"/>
                </a:lnTo>
                <a:lnTo>
                  <a:pt x="1284219" y="288120"/>
                </a:lnTo>
                <a:lnTo>
                  <a:pt x="1324801" y="267135"/>
                </a:lnTo>
                <a:lnTo>
                  <a:pt x="1356798" y="235135"/>
                </a:lnTo>
                <a:lnTo>
                  <a:pt x="1377781" y="194555"/>
                </a:lnTo>
                <a:lnTo>
                  <a:pt x="1385316" y="147827"/>
                </a:lnTo>
                <a:lnTo>
                  <a:pt x="1377781" y="101100"/>
                </a:lnTo>
                <a:lnTo>
                  <a:pt x="1356798" y="60520"/>
                </a:lnTo>
                <a:lnTo>
                  <a:pt x="1324801" y="28520"/>
                </a:lnTo>
                <a:lnTo>
                  <a:pt x="1284219" y="7535"/>
                </a:lnTo>
                <a:lnTo>
                  <a:pt x="1237488" y="0"/>
                </a:lnTo>
                <a:close/>
              </a:path>
            </a:pathLst>
          </a:custGeom>
          <a:solidFill>
            <a:srgbClr val="5D5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5626100" y="6410045"/>
            <a:ext cx="87503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10">
                <a:solidFill>
                  <a:srgbClr val="FFFFFF"/>
                </a:solidFill>
                <a:latin typeface="Microsoft Sans Serif"/>
                <a:cs typeface="Microsoft Sans Serif"/>
              </a:rPr>
              <a:t>Аэрокосмос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48640" y="6370320"/>
            <a:ext cx="3401695" cy="295910"/>
          </a:xfrm>
          <a:custGeom>
            <a:avLst/>
            <a:gdLst/>
            <a:ahLst/>
            <a:cxnLst/>
            <a:rect l="l" t="t" r="r" b="b"/>
            <a:pathLst>
              <a:path w="3401695" h="295909">
                <a:moveTo>
                  <a:pt x="0" y="147827"/>
                </a:moveTo>
                <a:lnTo>
                  <a:pt x="7535" y="101100"/>
                </a:lnTo>
                <a:lnTo>
                  <a:pt x="28520" y="60520"/>
                </a:lnTo>
                <a:lnTo>
                  <a:pt x="60520" y="28520"/>
                </a:lnTo>
                <a:lnTo>
                  <a:pt x="101100" y="7535"/>
                </a:lnTo>
                <a:lnTo>
                  <a:pt x="147828" y="0"/>
                </a:lnTo>
                <a:lnTo>
                  <a:pt x="3253740" y="0"/>
                </a:lnTo>
                <a:lnTo>
                  <a:pt x="3300471" y="7535"/>
                </a:lnTo>
                <a:lnTo>
                  <a:pt x="3341053" y="28520"/>
                </a:lnTo>
                <a:lnTo>
                  <a:pt x="3373050" y="60520"/>
                </a:lnTo>
                <a:lnTo>
                  <a:pt x="3394033" y="101100"/>
                </a:lnTo>
                <a:lnTo>
                  <a:pt x="3401568" y="147827"/>
                </a:lnTo>
                <a:lnTo>
                  <a:pt x="3394033" y="194555"/>
                </a:lnTo>
                <a:lnTo>
                  <a:pt x="3373050" y="235135"/>
                </a:lnTo>
                <a:lnTo>
                  <a:pt x="3341053" y="267135"/>
                </a:lnTo>
                <a:lnTo>
                  <a:pt x="3300471" y="288120"/>
                </a:lnTo>
                <a:lnTo>
                  <a:pt x="3253740" y="295655"/>
                </a:lnTo>
                <a:lnTo>
                  <a:pt x="147828" y="295655"/>
                </a:lnTo>
                <a:lnTo>
                  <a:pt x="101100" y="288120"/>
                </a:lnTo>
                <a:lnTo>
                  <a:pt x="60520" y="267135"/>
                </a:lnTo>
                <a:lnTo>
                  <a:pt x="28520" y="235135"/>
                </a:lnTo>
                <a:lnTo>
                  <a:pt x="7535" y="194555"/>
                </a:lnTo>
                <a:lnTo>
                  <a:pt x="0" y="147827"/>
                </a:lnTo>
                <a:close/>
              </a:path>
            </a:pathLst>
          </a:custGeom>
          <a:ln w="12191">
            <a:solidFill>
              <a:srgbClr val="5D5E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519174" y="6410045"/>
            <a:ext cx="145923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>
                <a:solidFill>
                  <a:srgbClr val="5D5EFF"/>
                </a:solidFill>
                <a:latin typeface="Microsoft Sans Serif"/>
                <a:cs typeface="Microsoft Sans Serif"/>
              </a:rPr>
              <a:t>Сферы</a:t>
            </a:r>
            <a:r>
              <a:rPr dirty="0" sz="1200" spc="-20">
                <a:solidFill>
                  <a:srgbClr val="5D5EFF"/>
                </a:solidFill>
                <a:latin typeface="Microsoft Sans Serif"/>
                <a:cs typeface="Microsoft Sans Serif"/>
              </a:rPr>
              <a:t> </a:t>
            </a:r>
            <a:r>
              <a:rPr dirty="0" sz="1200" spc="-5">
                <a:solidFill>
                  <a:srgbClr val="5D5EFF"/>
                </a:solidFill>
                <a:latin typeface="Microsoft Sans Serif"/>
                <a:cs typeface="Microsoft Sans Serif"/>
              </a:rPr>
              <a:t>применения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84705" y="856614"/>
            <a:ext cx="15240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3620C1"/>
                </a:solidFill>
                <a:latin typeface="Arial"/>
                <a:cs typeface="Arial"/>
              </a:rPr>
              <a:t>Пермский  </a:t>
            </a:r>
            <a:r>
              <a:rPr dirty="0" sz="2400" spc="-5" b="1">
                <a:solidFill>
                  <a:srgbClr val="3620C1"/>
                </a:solidFill>
                <a:latin typeface="Arial"/>
                <a:cs typeface="Arial"/>
              </a:rPr>
              <a:t>край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77341" y="2005964"/>
            <a:ext cx="3111500" cy="13055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4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Базо</a:t>
            </a:r>
            <a:r>
              <a:rPr dirty="0" u="heavy" sz="1200" spc="-4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в</a:t>
            </a:r>
            <a:r>
              <a:rPr dirty="0" u="heavy" sz="1200" spc="-10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ы</a:t>
            </a:r>
            <a:r>
              <a:rPr dirty="0" u="heavy" sz="1200" spc="5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е</a:t>
            </a:r>
            <a:r>
              <a:rPr dirty="0" u="heavy" sz="1200" spc="-4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1200" spc="-1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по</a:t>
            </a:r>
            <a:r>
              <a:rPr dirty="0" u="heavy" sz="1200" spc="-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т</a:t>
            </a:r>
            <a:r>
              <a:rPr dirty="0" u="heavy" sz="1200" spc="3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ребнос</a:t>
            </a:r>
            <a:r>
              <a:rPr dirty="0" u="heavy" sz="1200" spc="3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т</a:t>
            </a:r>
            <a:r>
              <a:rPr dirty="0" u="heavy" sz="1200" spc="-9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и:</a:t>
            </a:r>
            <a:endParaRPr sz="1200">
              <a:latin typeface="Tahoma"/>
              <a:cs typeface="Tahoma"/>
            </a:endParaRPr>
          </a:p>
          <a:p>
            <a:pPr marL="12700" marR="671830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dirty="0" sz="1200" spc="180">
                <a:latin typeface="Tahoma"/>
                <a:cs typeface="Tahoma"/>
              </a:rPr>
              <a:t>Обе</a:t>
            </a:r>
            <a:r>
              <a:rPr dirty="0" sz="1200" spc="145">
                <a:latin typeface="Tahoma"/>
                <a:cs typeface="Tahoma"/>
              </a:rPr>
              <a:t>с</a:t>
            </a:r>
            <a:r>
              <a:rPr dirty="0" sz="1200" spc="20">
                <a:latin typeface="Tahoma"/>
                <a:cs typeface="Tahoma"/>
              </a:rPr>
              <a:t>пе</a:t>
            </a:r>
            <a:r>
              <a:rPr dirty="0" sz="1200" spc="25">
                <a:latin typeface="Tahoma"/>
                <a:cs typeface="Tahoma"/>
              </a:rPr>
              <a:t>ч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135">
                <a:latin typeface="Tahoma"/>
                <a:cs typeface="Tahoma"/>
              </a:rPr>
              <a:t>ваем</a:t>
            </a:r>
            <a:r>
              <a:rPr dirty="0" sz="1200" spc="-75">
                <a:latin typeface="Tahoma"/>
                <a:cs typeface="Tahoma"/>
              </a:rPr>
              <a:t> </a:t>
            </a:r>
            <a:r>
              <a:rPr dirty="0" sz="1200" spc="15" b="1">
                <a:solidFill>
                  <a:srgbClr val="575AFB"/>
                </a:solidFill>
                <a:latin typeface="Tahoma"/>
                <a:cs typeface="Tahoma"/>
              </a:rPr>
              <a:t>т</a:t>
            </a:r>
            <a:r>
              <a:rPr dirty="0" sz="1200" spc="-30" b="1">
                <a:solidFill>
                  <a:srgbClr val="575AFB"/>
                </a:solidFill>
                <a:latin typeface="Tahoma"/>
                <a:cs typeface="Tahoma"/>
              </a:rPr>
              <a:t>ехногенную  </a:t>
            </a:r>
            <a:r>
              <a:rPr dirty="0" sz="1200" spc="25" b="1">
                <a:solidFill>
                  <a:srgbClr val="575AFB"/>
                </a:solidFill>
                <a:latin typeface="Tahoma"/>
                <a:cs typeface="Tahoma"/>
              </a:rPr>
              <a:t>безопасност</a:t>
            </a:r>
            <a:r>
              <a:rPr dirty="0" sz="1200" spc="-80" b="1">
                <a:solidFill>
                  <a:srgbClr val="575AFB"/>
                </a:solidFill>
                <a:latin typeface="Tahoma"/>
                <a:cs typeface="Tahoma"/>
              </a:rPr>
              <a:t>ь</a:t>
            </a:r>
            <a:r>
              <a:rPr dirty="0" sz="1200" spc="-45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-70">
                <a:latin typeface="Tahoma"/>
                <a:cs typeface="Tahoma"/>
              </a:rPr>
              <a:t>в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90">
                <a:latin typeface="Tahoma"/>
                <a:cs typeface="Tahoma"/>
              </a:rPr>
              <a:t>энерг</a:t>
            </a:r>
            <a:r>
              <a:rPr dirty="0" sz="1200" spc="25">
                <a:latin typeface="Tahoma"/>
                <a:cs typeface="Tahoma"/>
              </a:rPr>
              <a:t>е</a:t>
            </a:r>
            <a:r>
              <a:rPr dirty="0" sz="1200" spc="15">
                <a:latin typeface="Tahoma"/>
                <a:cs typeface="Tahoma"/>
              </a:rPr>
              <a:t>т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20">
                <a:latin typeface="Tahoma"/>
                <a:cs typeface="Tahoma"/>
              </a:rPr>
              <a:t>ке;</a:t>
            </a:r>
            <a:endParaRPr sz="1200">
              <a:latin typeface="Tahoma"/>
              <a:cs typeface="Tahoma"/>
            </a:endParaRPr>
          </a:p>
          <a:p>
            <a:pPr marL="181610" indent="-169545">
              <a:lnSpc>
                <a:spcPct val="100000"/>
              </a:lnSpc>
              <a:buClr>
                <a:srgbClr val="000000"/>
              </a:buClr>
              <a:buFont typeface="Tahoma"/>
              <a:buAutoNum type="arabicPeriod"/>
              <a:tabLst>
                <a:tab pos="182245" algn="l"/>
              </a:tabLst>
            </a:pPr>
            <a:r>
              <a:rPr dirty="0" sz="1200" spc="-55" b="1">
                <a:solidFill>
                  <a:srgbClr val="575AFB"/>
                </a:solidFill>
                <a:latin typeface="Tahoma"/>
                <a:cs typeface="Tahoma"/>
              </a:rPr>
              <a:t>Произ</a:t>
            </a:r>
            <a:r>
              <a:rPr dirty="0" sz="1200" spc="-45" b="1">
                <a:solidFill>
                  <a:srgbClr val="575AFB"/>
                </a:solidFill>
                <a:latin typeface="Tahoma"/>
                <a:cs typeface="Tahoma"/>
              </a:rPr>
              <a:t>в</a:t>
            </a:r>
            <a:r>
              <a:rPr dirty="0" sz="1200" spc="-5" b="1">
                <a:solidFill>
                  <a:srgbClr val="575AFB"/>
                </a:solidFill>
                <a:latin typeface="Tahoma"/>
                <a:cs typeface="Tahoma"/>
              </a:rPr>
              <a:t>оди</a:t>
            </a:r>
            <a:r>
              <a:rPr dirty="0" sz="1200" b="1">
                <a:solidFill>
                  <a:srgbClr val="575AFB"/>
                </a:solidFill>
                <a:latin typeface="Tahoma"/>
                <a:cs typeface="Tahoma"/>
              </a:rPr>
              <a:t>м</a:t>
            </a:r>
            <a:r>
              <a:rPr dirty="0" sz="1200" spc="-45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60" b="1">
                <a:solidFill>
                  <a:srgbClr val="575AFB"/>
                </a:solidFill>
                <a:latin typeface="Tahoma"/>
                <a:cs typeface="Tahoma"/>
              </a:rPr>
              <a:t>средс</a:t>
            </a:r>
            <a:r>
              <a:rPr dirty="0" sz="1200" spc="55" b="1">
                <a:solidFill>
                  <a:srgbClr val="575AFB"/>
                </a:solidFill>
                <a:latin typeface="Tahoma"/>
                <a:cs typeface="Tahoma"/>
              </a:rPr>
              <a:t>т</a:t>
            </a:r>
            <a:r>
              <a:rPr dirty="0" sz="1200" spc="-90" b="1">
                <a:solidFill>
                  <a:srgbClr val="575AFB"/>
                </a:solidFill>
                <a:latin typeface="Tahoma"/>
                <a:cs typeface="Tahoma"/>
              </a:rPr>
              <a:t>в</a:t>
            </a:r>
            <a:r>
              <a:rPr dirty="0" sz="1200" spc="70" b="1">
                <a:solidFill>
                  <a:srgbClr val="575AFB"/>
                </a:solidFill>
                <a:latin typeface="Tahoma"/>
                <a:cs typeface="Tahoma"/>
              </a:rPr>
              <a:t>а</a:t>
            </a:r>
            <a:r>
              <a:rPr dirty="0" sz="1200" spc="-65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-45" b="1">
                <a:solidFill>
                  <a:srgbClr val="575AFB"/>
                </a:solidFill>
                <a:latin typeface="Tahoma"/>
                <a:cs typeface="Tahoma"/>
              </a:rPr>
              <a:t>произ</a:t>
            </a:r>
            <a:r>
              <a:rPr dirty="0" sz="1200" spc="-40" b="1">
                <a:solidFill>
                  <a:srgbClr val="575AFB"/>
                </a:solidFill>
                <a:latin typeface="Tahoma"/>
                <a:cs typeface="Tahoma"/>
              </a:rPr>
              <a:t>в</a:t>
            </a:r>
            <a:r>
              <a:rPr dirty="0" sz="1200" spc="40" b="1">
                <a:solidFill>
                  <a:srgbClr val="575AFB"/>
                </a:solidFill>
                <a:latin typeface="Tahoma"/>
                <a:cs typeface="Tahoma"/>
              </a:rPr>
              <a:t>одс</a:t>
            </a:r>
            <a:r>
              <a:rPr dirty="0" sz="1200" spc="40" b="1">
                <a:solidFill>
                  <a:srgbClr val="575AFB"/>
                </a:solidFill>
                <a:latin typeface="Tahoma"/>
                <a:cs typeface="Tahoma"/>
              </a:rPr>
              <a:t>т</a:t>
            </a:r>
            <a:r>
              <a:rPr dirty="0" sz="1200" spc="-100" b="1">
                <a:solidFill>
                  <a:srgbClr val="575AFB"/>
                </a:solidFill>
                <a:latin typeface="Tahoma"/>
                <a:cs typeface="Tahoma"/>
              </a:rPr>
              <a:t>в</a:t>
            </a:r>
            <a:r>
              <a:rPr dirty="0" sz="1200" spc="75" b="1">
                <a:solidFill>
                  <a:srgbClr val="575AFB"/>
                </a:solidFill>
                <a:latin typeface="Tahoma"/>
                <a:cs typeface="Tahoma"/>
              </a:rPr>
              <a:t>а</a:t>
            </a:r>
            <a:r>
              <a:rPr dirty="0" sz="1200" spc="-95">
                <a:latin typeface="Tahoma"/>
                <a:cs typeface="Tahoma"/>
              </a:rPr>
              <a:t>;</a:t>
            </a:r>
            <a:endParaRPr sz="1200">
              <a:latin typeface="Tahoma"/>
              <a:cs typeface="Tahoma"/>
            </a:endParaRPr>
          </a:p>
          <a:p>
            <a:pPr marL="12700" marR="112395">
              <a:lnSpc>
                <a:spcPct val="100000"/>
              </a:lnSpc>
              <a:buAutoNum type="arabicPeriod"/>
              <a:tabLst>
                <a:tab pos="182245" algn="l"/>
              </a:tabLst>
            </a:pPr>
            <a:r>
              <a:rPr dirty="0" sz="1200" spc="65">
                <a:latin typeface="Tahoma"/>
                <a:cs typeface="Tahoma"/>
              </a:rPr>
              <a:t>Увеличиваем</a:t>
            </a:r>
            <a:r>
              <a:rPr dirty="0" sz="1200" spc="-90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уровень</a:t>
            </a:r>
            <a:r>
              <a:rPr dirty="0" sz="1200" spc="-65"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575AFB"/>
                </a:solidFill>
                <a:latin typeface="Tahoma"/>
                <a:cs typeface="Tahoma"/>
              </a:rPr>
              <a:t>производства </a:t>
            </a:r>
            <a:r>
              <a:rPr dirty="0" sz="1200" spc="-335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-10" b="1">
                <a:solidFill>
                  <a:srgbClr val="575AFB"/>
                </a:solidFill>
                <a:latin typeface="Tahoma"/>
                <a:cs typeface="Tahoma"/>
              </a:rPr>
              <a:t>“чистой”</a:t>
            </a:r>
            <a:r>
              <a:rPr dirty="0" sz="1200" spc="-45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b="1">
                <a:solidFill>
                  <a:srgbClr val="575AFB"/>
                </a:solidFill>
                <a:latin typeface="Tahoma"/>
                <a:cs typeface="Tahoma"/>
              </a:rPr>
              <a:t>информации</a:t>
            </a:r>
            <a:r>
              <a:rPr dirty="0" sz="1200" spc="10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114">
                <a:latin typeface="Tahoma"/>
                <a:cs typeface="Tahoma"/>
              </a:rPr>
              <a:t>(инфо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80">
                <a:latin typeface="Tahoma"/>
                <a:cs typeface="Tahoma"/>
              </a:rPr>
              <a:t>без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200" spc="50">
                <a:latin typeface="Tahoma"/>
                <a:cs typeface="Tahoma"/>
              </a:rPr>
              <a:t>потерь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65">
                <a:latin typeface="Tahoma"/>
                <a:cs typeface="Tahoma"/>
              </a:rPr>
              <a:t>искажений).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4446270" y="286892"/>
            <a:ext cx="6901815" cy="132842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ts val="2800"/>
              </a:lnSpc>
              <a:spcBef>
                <a:spcPts val="100"/>
              </a:spcBef>
            </a:pPr>
            <a:r>
              <a:rPr dirty="0" spc="-5">
                <a:latin typeface="Arial"/>
                <a:cs typeface="Arial"/>
              </a:rPr>
              <a:t>Фотонный</a:t>
            </a:r>
            <a:r>
              <a:rPr dirty="0" spc="-25">
                <a:latin typeface="Arial"/>
                <a:cs typeface="Arial"/>
              </a:rPr>
              <a:t> </a:t>
            </a:r>
            <a:r>
              <a:rPr dirty="0">
                <a:latin typeface="Arial"/>
                <a:cs typeface="Arial"/>
              </a:rPr>
              <a:t>щит</a:t>
            </a:r>
            <a:r>
              <a:rPr dirty="0" spc="-30">
                <a:latin typeface="Arial"/>
                <a:cs typeface="Arial"/>
              </a:rPr>
              <a:t> </a:t>
            </a:r>
            <a:r>
              <a:rPr dirty="0" spc="-5">
                <a:latin typeface="Arial"/>
                <a:cs typeface="Arial"/>
              </a:rPr>
              <a:t>России</a:t>
            </a:r>
          </a:p>
          <a:p>
            <a:pPr marL="12700" marR="5080">
              <a:lnSpc>
                <a:spcPct val="89900"/>
              </a:lnSpc>
              <a:spcBef>
                <a:spcPts val="125"/>
              </a:spcBef>
            </a:pPr>
            <a:r>
              <a:rPr dirty="0" sz="1700" spc="15">
                <a:solidFill>
                  <a:srgbClr val="BB00EB"/>
                </a:solidFill>
              </a:rPr>
              <a:t>Создание </a:t>
            </a:r>
            <a:r>
              <a:rPr dirty="0" sz="1700" spc="-65">
                <a:solidFill>
                  <a:srgbClr val="BB00EB"/>
                </a:solidFill>
              </a:rPr>
              <a:t>полной </a:t>
            </a:r>
            <a:r>
              <a:rPr dirty="0" sz="1700">
                <a:solidFill>
                  <a:srgbClr val="BB00EB"/>
                </a:solidFill>
              </a:rPr>
              <a:t>отечественной </a:t>
            </a:r>
            <a:r>
              <a:rPr dirty="0" sz="1700" spc="-30">
                <a:solidFill>
                  <a:srgbClr val="BB00EB"/>
                </a:solidFill>
              </a:rPr>
              <a:t>технологической </a:t>
            </a:r>
            <a:r>
              <a:rPr dirty="0" sz="1700" spc="-35">
                <a:solidFill>
                  <a:srgbClr val="BB00EB"/>
                </a:solidFill>
              </a:rPr>
              <a:t>цепочки </a:t>
            </a:r>
            <a:r>
              <a:rPr dirty="0" sz="1700" spc="-30">
                <a:solidFill>
                  <a:srgbClr val="BB00EB"/>
                </a:solidFill>
              </a:rPr>
              <a:t> </a:t>
            </a:r>
            <a:r>
              <a:rPr dirty="0" sz="1700" spc="-10">
                <a:solidFill>
                  <a:srgbClr val="BB00EB"/>
                </a:solidFill>
              </a:rPr>
              <a:t>производства </a:t>
            </a:r>
            <a:r>
              <a:rPr dirty="0" sz="1700" spc="-20">
                <a:solidFill>
                  <a:srgbClr val="BB00EB"/>
                </a:solidFill>
              </a:rPr>
              <a:t>продуктов </a:t>
            </a:r>
            <a:r>
              <a:rPr dirty="0" sz="1700" spc="10">
                <a:solidFill>
                  <a:srgbClr val="BB00EB"/>
                </a:solidFill>
              </a:rPr>
              <a:t>на </a:t>
            </a:r>
            <a:r>
              <a:rPr dirty="0" sz="1700" spc="20">
                <a:solidFill>
                  <a:srgbClr val="BB00EB"/>
                </a:solidFill>
              </a:rPr>
              <a:t>основе </a:t>
            </a:r>
            <a:r>
              <a:rPr dirty="0" sz="1700" spc="-55">
                <a:solidFill>
                  <a:srgbClr val="BB00EB"/>
                </a:solidFill>
              </a:rPr>
              <a:t>технологий </a:t>
            </a:r>
            <a:r>
              <a:rPr dirty="0" sz="1700" spc="-10">
                <a:solidFill>
                  <a:srgbClr val="BB00EB"/>
                </a:solidFill>
              </a:rPr>
              <a:t>фотоники </a:t>
            </a:r>
            <a:r>
              <a:rPr dirty="0" sz="1700" spc="-110">
                <a:solidFill>
                  <a:srgbClr val="BB00EB"/>
                </a:solidFill>
              </a:rPr>
              <a:t>для </a:t>
            </a:r>
            <a:r>
              <a:rPr dirty="0" sz="1700" spc="-484">
                <a:solidFill>
                  <a:srgbClr val="BB00EB"/>
                </a:solidFill>
              </a:rPr>
              <a:t> </a:t>
            </a:r>
            <a:r>
              <a:rPr dirty="0" sz="1700" spc="-25">
                <a:solidFill>
                  <a:srgbClr val="BB00EB"/>
                </a:solidFill>
              </a:rPr>
              <a:t>мониторинга</a:t>
            </a:r>
            <a:r>
              <a:rPr dirty="0" sz="1700" spc="-20">
                <a:solidFill>
                  <a:srgbClr val="BB00EB"/>
                </a:solidFill>
              </a:rPr>
              <a:t> </a:t>
            </a:r>
            <a:r>
              <a:rPr dirty="0" sz="1700" spc="-90">
                <a:solidFill>
                  <a:srgbClr val="BB00EB"/>
                </a:solidFill>
              </a:rPr>
              <a:t>и</a:t>
            </a:r>
            <a:r>
              <a:rPr dirty="0" sz="1700" spc="-20">
                <a:solidFill>
                  <a:srgbClr val="BB00EB"/>
                </a:solidFill>
              </a:rPr>
              <a:t> </a:t>
            </a:r>
            <a:r>
              <a:rPr dirty="0" sz="1700" spc="-50">
                <a:solidFill>
                  <a:srgbClr val="BB00EB"/>
                </a:solidFill>
              </a:rPr>
              <a:t>контроля</a:t>
            </a:r>
            <a:r>
              <a:rPr dirty="0" sz="1700" spc="-30">
                <a:solidFill>
                  <a:srgbClr val="BB00EB"/>
                </a:solidFill>
              </a:rPr>
              <a:t> </a:t>
            </a:r>
            <a:r>
              <a:rPr dirty="0" sz="1700" spc="25">
                <a:solidFill>
                  <a:srgbClr val="BB00EB"/>
                </a:solidFill>
              </a:rPr>
              <a:t>безопасности</a:t>
            </a:r>
            <a:r>
              <a:rPr dirty="0" sz="1700" spc="-45">
                <a:solidFill>
                  <a:srgbClr val="BB00EB"/>
                </a:solidFill>
              </a:rPr>
              <a:t> </a:t>
            </a:r>
            <a:r>
              <a:rPr dirty="0" sz="1700" spc="-30">
                <a:solidFill>
                  <a:srgbClr val="BB00EB"/>
                </a:solidFill>
              </a:rPr>
              <a:t>критически</a:t>
            </a:r>
            <a:r>
              <a:rPr dirty="0" sz="1700" spc="-25">
                <a:solidFill>
                  <a:srgbClr val="BB00EB"/>
                </a:solidFill>
              </a:rPr>
              <a:t> </a:t>
            </a:r>
            <a:r>
              <a:rPr dirty="0" sz="1700" spc="-80">
                <a:solidFill>
                  <a:srgbClr val="BB00EB"/>
                </a:solidFill>
              </a:rPr>
              <a:t>важных </a:t>
            </a:r>
            <a:r>
              <a:rPr dirty="0" sz="1700" spc="-75">
                <a:solidFill>
                  <a:srgbClr val="BB00EB"/>
                </a:solidFill>
              </a:rPr>
              <a:t> </a:t>
            </a:r>
            <a:r>
              <a:rPr dirty="0" sz="1700" spc="-95">
                <a:solidFill>
                  <a:srgbClr val="BB00EB"/>
                </a:solidFill>
              </a:rPr>
              <a:t>ин</a:t>
            </a:r>
            <a:r>
              <a:rPr dirty="0" sz="1700" spc="-140">
                <a:solidFill>
                  <a:srgbClr val="BB00EB"/>
                </a:solidFill>
              </a:rPr>
              <a:t>ж</a:t>
            </a:r>
            <a:r>
              <a:rPr dirty="0" sz="1700" spc="-30">
                <a:solidFill>
                  <a:srgbClr val="BB00EB"/>
                </a:solidFill>
              </a:rPr>
              <a:t>енерны</a:t>
            </a:r>
            <a:r>
              <a:rPr dirty="0" sz="1700" spc="-20">
                <a:solidFill>
                  <a:srgbClr val="BB00EB"/>
                </a:solidFill>
              </a:rPr>
              <a:t>х</a:t>
            </a:r>
            <a:r>
              <a:rPr dirty="0" sz="1700" spc="-25">
                <a:solidFill>
                  <a:srgbClr val="BB00EB"/>
                </a:solidFill>
              </a:rPr>
              <a:t> </a:t>
            </a:r>
            <a:r>
              <a:rPr dirty="0" sz="1700" spc="35">
                <a:solidFill>
                  <a:srgbClr val="BB00EB"/>
                </a:solidFill>
              </a:rPr>
              <a:t>о</a:t>
            </a:r>
            <a:r>
              <a:rPr dirty="0" sz="1700" spc="40">
                <a:solidFill>
                  <a:srgbClr val="BB00EB"/>
                </a:solidFill>
              </a:rPr>
              <a:t>б</a:t>
            </a:r>
            <a:r>
              <a:rPr dirty="0" sz="1700" spc="-160">
                <a:solidFill>
                  <a:srgbClr val="BB00EB"/>
                </a:solidFill>
              </a:rPr>
              <a:t>ъ</a:t>
            </a:r>
            <a:r>
              <a:rPr dirty="0" sz="1700" spc="-25">
                <a:solidFill>
                  <a:srgbClr val="BB00EB"/>
                </a:solidFill>
              </a:rPr>
              <a:t>екто</a:t>
            </a:r>
            <a:r>
              <a:rPr dirty="0" sz="1700" spc="-20">
                <a:solidFill>
                  <a:srgbClr val="BB00EB"/>
                </a:solidFill>
              </a:rPr>
              <a:t>в</a:t>
            </a:r>
            <a:r>
              <a:rPr dirty="0" sz="1700" spc="-40">
                <a:solidFill>
                  <a:srgbClr val="BB00EB"/>
                </a:solidFill>
              </a:rPr>
              <a:t> </a:t>
            </a:r>
            <a:r>
              <a:rPr dirty="0" sz="1700" spc="-175" b="0" i="1">
                <a:solidFill>
                  <a:srgbClr val="BB00EB"/>
                </a:solidFill>
                <a:latin typeface="Verdana"/>
                <a:cs typeface="Verdana"/>
              </a:rPr>
              <a:t>(</a:t>
            </a:r>
            <a:r>
              <a:rPr dirty="0" sz="1700" spc="15" b="0" i="1">
                <a:solidFill>
                  <a:srgbClr val="BB00EB"/>
                </a:solidFill>
                <a:latin typeface="Verdana"/>
                <a:cs typeface="Verdana"/>
              </a:rPr>
              <a:t>на</a:t>
            </a:r>
            <a:r>
              <a:rPr dirty="0" sz="1700" spc="20" b="0" i="1">
                <a:solidFill>
                  <a:srgbClr val="BB00EB"/>
                </a:solidFill>
                <a:latin typeface="Verdana"/>
                <a:cs typeface="Verdana"/>
              </a:rPr>
              <a:t>п</a:t>
            </a:r>
            <a:r>
              <a:rPr dirty="0" sz="1700" spc="-75" b="0" i="1">
                <a:solidFill>
                  <a:srgbClr val="BB00EB"/>
                </a:solidFill>
                <a:latin typeface="Verdana"/>
                <a:cs typeface="Verdana"/>
              </a:rPr>
              <a:t>р.</a:t>
            </a:r>
            <a:r>
              <a:rPr dirty="0" sz="1700" spc="-55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14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-335" b="0" i="1">
                <a:solidFill>
                  <a:srgbClr val="BB00EB"/>
                </a:solidFill>
                <a:latin typeface="Verdana"/>
                <a:cs typeface="Verdana"/>
              </a:rPr>
              <a:t>Т</a:t>
            </a:r>
            <a:r>
              <a:rPr dirty="0" sz="1700" spc="135" b="0" i="1">
                <a:solidFill>
                  <a:srgbClr val="BB00EB"/>
                </a:solidFill>
                <a:latin typeface="Verdana"/>
                <a:cs typeface="Verdana"/>
              </a:rPr>
              <a:t>Э</a:t>
            </a:r>
            <a:r>
              <a:rPr dirty="0" sz="1700" spc="185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50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00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45" b="0" i="1">
                <a:solidFill>
                  <a:srgbClr val="BB00EB"/>
                </a:solidFill>
                <a:latin typeface="Verdana"/>
                <a:cs typeface="Verdana"/>
              </a:rPr>
              <a:t>ГЭ</a:t>
            </a:r>
            <a:r>
              <a:rPr dirty="0" sz="1700" spc="40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50" b="0" i="1">
                <a:solidFill>
                  <a:srgbClr val="BB00EB"/>
                </a:solidFill>
                <a:latin typeface="Verdana"/>
                <a:cs typeface="Verdana"/>
              </a:rPr>
              <a:t>,</a:t>
            </a:r>
            <a:r>
              <a:rPr dirty="0" sz="1700" spc="-110" b="0" i="1">
                <a:solidFill>
                  <a:srgbClr val="BB00EB"/>
                </a:solidFill>
                <a:latin typeface="Verdana"/>
                <a:cs typeface="Verdana"/>
              </a:rPr>
              <a:t> </a:t>
            </a:r>
            <a:r>
              <a:rPr dirty="0" sz="1700" spc="120" b="0" i="1">
                <a:solidFill>
                  <a:srgbClr val="BB00EB"/>
                </a:solidFill>
                <a:latin typeface="Verdana"/>
                <a:cs typeface="Verdana"/>
              </a:rPr>
              <a:t>А</a:t>
            </a:r>
            <a:r>
              <a:rPr dirty="0" sz="1700" spc="110" b="0" i="1">
                <a:solidFill>
                  <a:srgbClr val="BB00EB"/>
                </a:solidFill>
                <a:latin typeface="Verdana"/>
                <a:cs typeface="Verdana"/>
              </a:rPr>
              <a:t>Э</a:t>
            </a:r>
            <a:r>
              <a:rPr dirty="0" sz="1700" spc="185" b="0" i="1">
                <a:solidFill>
                  <a:srgbClr val="BB00EB"/>
                </a:solidFill>
                <a:latin typeface="Verdana"/>
                <a:cs typeface="Verdana"/>
              </a:rPr>
              <a:t>С</a:t>
            </a:r>
            <a:r>
              <a:rPr dirty="0" sz="1700" spc="-145" b="0" i="1">
                <a:solidFill>
                  <a:srgbClr val="BB00EB"/>
                </a:solidFill>
                <a:latin typeface="Verdana"/>
                <a:cs typeface="Verdana"/>
              </a:rPr>
              <a:t>)</a:t>
            </a:r>
            <a:endParaRPr sz="1700">
              <a:latin typeface="Verdana"/>
              <a:cs typeface="Verdana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111752" y="6370320"/>
            <a:ext cx="1100455" cy="295910"/>
          </a:xfrm>
          <a:custGeom>
            <a:avLst/>
            <a:gdLst/>
            <a:ahLst/>
            <a:cxnLst/>
            <a:rect l="l" t="t" r="r" b="b"/>
            <a:pathLst>
              <a:path w="1100454" h="295909">
                <a:moveTo>
                  <a:pt x="952500" y="0"/>
                </a:moveTo>
                <a:lnTo>
                  <a:pt x="147827" y="0"/>
                </a:lnTo>
                <a:lnTo>
                  <a:pt x="101096" y="7535"/>
                </a:lnTo>
                <a:lnTo>
                  <a:pt x="60514" y="28520"/>
                </a:lnTo>
                <a:lnTo>
                  <a:pt x="28517" y="60520"/>
                </a:lnTo>
                <a:lnTo>
                  <a:pt x="7534" y="101100"/>
                </a:lnTo>
                <a:lnTo>
                  <a:pt x="0" y="147827"/>
                </a:lnTo>
                <a:lnTo>
                  <a:pt x="7534" y="194555"/>
                </a:lnTo>
                <a:lnTo>
                  <a:pt x="28517" y="235135"/>
                </a:lnTo>
                <a:lnTo>
                  <a:pt x="60514" y="267135"/>
                </a:lnTo>
                <a:lnTo>
                  <a:pt x="101096" y="288120"/>
                </a:lnTo>
                <a:lnTo>
                  <a:pt x="147827" y="295655"/>
                </a:lnTo>
                <a:lnTo>
                  <a:pt x="952500" y="295655"/>
                </a:lnTo>
                <a:lnTo>
                  <a:pt x="999231" y="288120"/>
                </a:lnTo>
                <a:lnTo>
                  <a:pt x="1039813" y="267135"/>
                </a:lnTo>
                <a:lnTo>
                  <a:pt x="1071810" y="235135"/>
                </a:lnTo>
                <a:lnTo>
                  <a:pt x="1092793" y="194555"/>
                </a:lnTo>
                <a:lnTo>
                  <a:pt x="1100327" y="147827"/>
                </a:lnTo>
                <a:lnTo>
                  <a:pt x="1092793" y="101100"/>
                </a:lnTo>
                <a:lnTo>
                  <a:pt x="1071810" y="60520"/>
                </a:lnTo>
                <a:lnTo>
                  <a:pt x="1039813" y="28520"/>
                </a:lnTo>
                <a:lnTo>
                  <a:pt x="999231" y="7535"/>
                </a:lnTo>
                <a:lnTo>
                  <a:pt x="952500" y="0"/>
                </a:lnTo>
                <a:close/>
              </a:path>
            </a:pathLst>
          </a:custGeom>
          <a:solidFill>
            <a:srgbClr val="5D5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305046" y="6410045"/>
            <a:ext cx="7162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10">
                <a:solidFill>
                  <a:srgbClr val="FFFFFF"/>
                </a:solidFill>
                <a:latin typeface="Microsoft Sans Serif"/>
                <a:cs typeface="Microsoft Sans Serif"/>
              </a:rPr>
              <a:t>Нефтегаз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905243" y="6370320"/>
            <a:ext cx="1173480" cy="295910"/>
          </a:xfrm>
          <a:custGeom>
            <a:avLst/>
            <a:gdLst/>
            <a:ahLst/>
            <a:cxnLst/>
            <a:rect l="l" t="t" r="r" b="b"/>
            <a:pathLst>
              <a:path w="1173479" h="295909">
                <a:moveTo>
                  <a:pt x="1025651" y="0"/>
                </a:moveTo>
                <a:lnTo>
                  <a:pt x="147827" y="0"/>
                </a:lnTo>
                <a:lnTo>
                  <a:pt x="101096" y="7535"/>
                </a:lnTo>
                <a:lnTo>
                  <a:pt x="60514" y="28520"/>
                </a:lnTo>
                <a:lnTo>
                  <a:pt x="28517" y="60520"/>
                </a:lnTo>
                <a:lnTo>
                  <a:pt x="7534" y="101100"/>
                </a:lnTo>
                <a:lnTo>
                  <a:pt x="0" y="147827"/>
                </a:lnTo>
                <a:lnTo>
                  <a:pt x="7534" y="194555"/>
                </a:lnTo>
                <a:lnTo>
                  <a:pt x="28517" y="235135"/>
                </a:lnTo>
                <a:lnTo>
                  <a:pt x="60514" y="267135"/>
                </a:lnTo>
                <a:lnTo>
                  <a:pt x="101096" y="288120"/>
                </a:lnTo>
                <a:lnTo>
                  <a:pt x="147827" y="295655"/>
                </a:lnTo>
                <a:lnTo>
                  <a:pt x="1025651" y="295655"/>
                </a:lnTo>
                <a:lnTo>
                  <a:pt x="1072383" y="288120"/>
                </a:lnTo>
                <a:lnTo>
                  <a:pt x="1112965" y="267135"/>
                </a:lnTo>
                <a:lnTo>
                  <a:pt x="1144962" y="235135"/>
                </a:lnTo>
                <a:lnTo>
                  <a:pt x="1165945" y="194555"/>
                </a:lnTo>
                <a:lnTo>
                  <a:pt x="1173479" y="147827"/>
                </a:lnTo>
                <a:lnTo>
                  <a:pt x="1165945" y="101100"/>
                </a:lnTo>
                <a:lnTo>
                  <a:pt x="1144962" y="60520"/>
                </a:lnTo>
                <a:lnTo>
                  <a:pt x="1112965" y="28520"/>
                </a:lnTo>
                <a:lnTo>
                  <a:pt x="1072383" y="7535"/>
                </a:lnTo>
                <a:lnTo>
                  <a:pt x="1025651" y="0"/>
                </a:lnTo>
                <a:close/>
              </a:path>
            </a:pathLst>
          </a:custGeom>
          <a:solidFill>
            <a:srgbClr val="5D5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7071106" y="6410045"/>
            <a:ext cx="84328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10">
                <a:solidFill>
                  <a:srgbClr val="FFFFFF"/>
                </a:solidFill>
                <a:latin typeface="Microsoft Sans Serif"/>
                <a:cs typeface="Microsoft Sans Serif"/>
              </a:rPr>
              <a:t>Энергетика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8200643" y="6370320"/>
            <a:ext cx="1100455" cy="295910"/>
          </a:xfrm>
          <a:custGeom>
            <a:avLst/>
            <a:gdLst/>
            <a:ahLst/>
            <a:cxnLst/>
            <a:rect l="l" t="t" r="r" b="b"/>
            <a:pathLst>
              <a:path w="1100454" h="295909">
                <a:moveTo>
                  <a:pt x="952500" y="0"/>
                </a:moveTo>
                <a:lnTo>
                  <a:pt x="147827" y="0"/>
                </a:lnTo>
                <a:lnTo>
                  <a:pt x="101096" y="7535"/>
                </a:lnTo>
                <a:lnTo>
                  <a:pt x="60514" y="28520"/>
                </a:lnTo>
                <a:lnTo>
                  <a:pt x="28517" y="60520"/>
                </a:lnTo>
                <a:lnTo>
                  <a:pt x="7534" y="101100"/>
                </a:lnTo>
                <a:lnTo>
                  <a:pt x="0" y="147827"/>
                </a:lnTo>
                <a:lnTo>
                  <a:pt x="7534" y="194555"/>
                </a:lnTo>
                <a:lnTo>
                  <a:pt x="28517" y="235135"/>
                </a:lnTo>
                <a:lnTo>
                  <a:pt x="60514" y="267135"/>
                </a:lnTo>
                <a:lnTo>
                  <a:pt x="101096" y="288120"/>
                </a:lnTo>
                <a:lnTo>
                  <a:pt x="147827" y="295655"/>
                </a:lnTo>
                <a:lnTo>
                  <a:pt x="952500" y="295655"/>
                </a:lnTo>
                <a:lnTo>
                  <a:pt x="999231" y="288120"/>
                </a:lnTo>
                <a:lnTo>
                  <a:pt x="1039813" y="267135"/>
                </a:lnTo>
                <a:lnTo>
                  <a:pt x="1071810" y="235135"/>
                </a:lnTo>
                <a:lnTo>
                  <a:pt x="1092793" y="194555"/>
                </a:lnTo>
                <a:lnTo>
                  <a:pt x="1100327" y="147827"/>
                </a:lnTo>
                <a:lnTo>
                  <a:pt x="1092793" y="101100"/>
                </a:lnTo>
                <a:lnTo>
                  <a:pt x="1071810" y="60520"/>
                </a:lnTo>
                <a:lnTo>
                  <a:pt x="1039813" y="28520"/>
                </a:lnTo>
                <a:lnTo>
                  <a:pt x="999231" y="7535"/>
                </a:lnTo>
                <a:lnTo>
                  <a:pt x="952500" y="0"/>
                </a:lnTo>
                <a:close/>
              </a:path>
            </a:pathLst>
          </a:custGeom>
          <a:solidFill>
            <a:srgbClr val="5D5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8432418" y="6410045"/>
            <a:ext cx="639445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10">
                <a:solidFill>
                  <a:srgbClr val="FFFFFF"/>
                </a:solidFill>
                <a:latin typeface="Microsoft Sans Serif"/>
                <a:cs typeface="Microsoft Sans Serif"/>
              </a:rPr>
              <a:t>Телеком</a:t>
            </a:r>
            <a:endParaRPr sz="1200">
              <a:latin typeface="Microsoft Sans Serif"/>
              <a:cs typeface="Microsoft Sans Serif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9422892" y="6370320"/>
            <a:ext cx="1099185" cy="295910"/>
          </a:xfrm>
          <a:custGeom>
            <a:avLst/>
            <a:gdLst/>
            <a:ahLst/>
            <a:cxnLst/>
            <a:rect l="l" t="t" r="r" b="b"/>
            <a:pathLst>
              <a:path w="1099184" h="295909">
                <a:moveTo>
                  <a:pt x="950976" y="0"/>
                </a:moveTo>
                <a:lnTo>
                  <a:pt x="147827" y="0"/>
                </a:lnTo>
                <a:lnTo>
                  <a:pt x="101096" y="7535"/>
                </a:lnTo>
                <a:lnTo>
                  <a:pt x="60514" y="28520"/>
                </a:lnTo>
                <a:lnTo>
                  <a:pt x="28517" y="60520"/>
                </a:lnTo>
                <a:lnTo>
                  <a:pt x="7534" y="101100"/>
                </a:lnTo>
                <a:lnTo>
                  <a:pt x="0" y="147827"/>
                </a:lnTo>
                <a:lnTo>
                  <a:pt x="7534" y="194555"/>
                </a:lnTo>
                <a:lnTo>
                  <a:pt x="28517" y="235135"/>
                </a:lnTo>
                <a:lnTo>
                  <a:pt x="60514" y="267135"/>
                </a:lnTo>
                <a:lnTo>
                  <a:pt x="101096" y="288120"/>
                </a:lnTo>
                <a:lnTo>
                  <a:pt x="147827" y="295655"/>
                </a:lnTo>
                <a:lnTo>
                  <a:pt x="950976" y="295655"/>
                </a:lnTo>
                <a:lnTo>
                  <a:pt x="997707" y="288120"/>
                </a:lnTo>
                <a:lnTo>
                  <a:pt x="1038289" y="267135"/>
                </a:lnTo>
                <a:lnTo>
                  <a:pt x="1070286" y="235135"/>
                </a:lnTo>
                <a:lnTo>
                  <a:pt x="1091269" y="194555"/>
                </a:lnTo>
                <a:lnTo>
                  <a:pt x="1098803" y="147827"/>
                </a:lnTo>
                <a:lnTo>
                  <a:pt x="1091269" y="101100"/>
                </a:lnTo>
                <a:lnTo>
                  <a:pt x="1070286" y="60520"/>
                </a:lnTo>
                <a:lnTo>
                  <a:pt x="1038289" y="28520"/>
                </a:lnTo>
                <a:lnTo>
                  <a:pt x="997707" y="7535"/>
                </a:lnTo>
                <a:lnTo>
                  <a:pt x="950976" y="0"/>
                </a:lnTo>
                <a:close/>
              </a:path>
            </a:pathLst>
          </a:custGeom>
          <a:solidFill>
            <a:srgbClr val="5D5E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9594595" y="6410045"/>
            <a:ext cx="756920" cy="210185"/>
          </a:xfrm>
          <a:prstGeom prst="rect">
            <a:avLst/>
          </a:prstGeom>
        </p:spPr>
        <p:txBody>
          <a:bodyPr wrap="square" lIns="0" tIns="1397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 sz="1200" spc="-5">
                <a:solidFill>
                  <a:srgbClr val="FFFFFF"/>
                </a:solidFill>
                <a:latin typeface="Microsoft Sans Serif"/>
                <a:cs typeface="Microsoft Sans Serif"/>
              </a:rPr>
              <a:t>М</a:t>
            </a:r>
            <a:r>
              <a:rPr dirty="0" sz="1200">
                <a:solidFill>
                  <a:srgbClr val="FFFFFF"/>
                </a:solidFill>
                <a:latin typeface="Microsoft Sans Serif"/>
                <a:cs typeface="Microsoft Sans Serif"/>
              </a:rPr>
              <a:t>ед</a:t>
            </a:r>
            <a:r>
              <a:rPr dirty="0" sz="1200" spc="-5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dirty="0" sz="1200" spc="5">
                <a:solidFill>
                  <a:srgbClr val="FFFFFF"/>
                </a:solidFill>
                <a:latin typeface="Microsoft Sans Serif"/>
                <a:cs typeface="Microsoft Sans Serif"/>
              </a:rPr>
              <a:t>ц</a:t>
            </a:r>
            <a:r>
              <a:rPr dirty="0" sz="1200">
                <a:solidFill>
                  <a:srgbClr val="FFFFFF"/>
                </a:solidFill>
                <a:latin typeface="Microsoft Sans Serif"/>
                <a:cs typeface="Microsoft Sans Serif"/>
              </a:rPr>
              <a:t>и</a:t>
            </a:r>
            <a:r>
              <a:rPr dirty="0" sz="1200" spc="-5">
                <a:solidFill>
                  <a:srgbClr val="FFFFFF"/>
                </a:solidFill>
                <a:latin typeface="Microsoft Sans Serif"/>
                <a:cs typeface="Microsoft Sans Serif"/>
              </a:rPr>
              <a:t>на</a:t>
            </a:r>
            <a:endParaRPr sz="1200">
              <a:latin typeface="Microsoft Sans Serif"/>
              <a:cs typeface="Microsoft Sans Serif"/>
            </a:endParaRPr>
          </a:p>
        </p:txBody>
      </p:sp>
      <p:pic>
        <p:nvPicPr>
          <p:cNvPr id="21" name="object 2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550163" y="188975"/>
            <a:ext cx="879348" cy="1652015"/>
          </a:xfrm>
          <a:prstGeom prst="rect">
            <a:avLst/>
          </a:prstGeom>
        </p:spPr>
      </p:pic>
      <p:sp>
        <p:nvSpPr>
          <p:cNvPr id="22" name="object 22"/>
          <p:cNvSpPr txBox="1"/>
          <p:nvPr/>
        </p:nvSpPr>
        <p:spPr>
          <a:xfrm>
            <a:off x="4493514" y="3000882"/>
            <a:ext cx="7354570" cy="95123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448309" marR="5080" indent="-204470">
              <a:lnSpc>
                <a:spcPct val="100000"/>
              </a:lnSpc>
              <a:spcBef>
                <a:spcPts val="95"/>
              </a:spcBef>
              <a:buChar char="•"/>
              <a:tabLst>
                <a:tab pos="448945" algn="l"/>
              </a:tabLst>
            </a:pPr>
            <a:r>
              <a:rPr dirty="0" sz="1300" spc="135">
                <a:latin typeface="Tahoma"/>
                <a:cs typeface="Tahoma"/>
              </a:rPr>
              <a:t>Расширение </a:t>
            </a:r>
            <a:r>
              <a:rPr dirty="0" sz="1300" spc="195">
                <a:latin typeface="Tahoma"/>
                <a:cs typeface="Tahoma"/>
              </a:rPr>
              <a:t>сферы </a:t>
            </a:r>
            <a:r>
              <a:rPr dirty="0" sz="1300" spc="90">
                <a:latin typeface="Tahoma"/>
                <a:cs typeface="Tahoma"/>
              </a:rPr>
              <a:t>применения </a:t>
            </a:r>
            <a:r>
              <a:rPr dirty="0" sz="1300" spc="40">
                <a:latin typeface="Tahoma"/>
                <a:cs typeface="Tahoma"/>
              </a:rPr>
              <a:t>продуктов </a:t>
            </a:r>
            <a:r>
              <a:rPr dirty="0" sz="1300" spc="120">
                <a:latin typeface="Tahoma"/>
                <a:cs typeface="Tahoma"/>
              </a:rPr>
              <a:t>на </a:t>
            </a:r>
            <a:r>
              <a:rPr dirty="0" sz="1300" spc="105">
                <a:latin typeface="Tahoma"/>
                <a:cs typeface="Tahoma"/>
              </a:rPr>
              <a:t>основе </a:t>
            </a:r>
            <a:r>
              <a:rPr dirty="0" sz="1300" spc="40">
                <a:latin typeface="Tahoma"/>
                <a:cs typeface="Tahoma"/>
              </a:rPr>
              <a:t>технологий </a:t>
            </a:r>
            <a:r>
              <a:rPr dirty="0" sz="1300" spc="95">
                <a:latin typeface="Tahoma"/>
                <a:cs typeface="Tahoma"/>
              </a:rPr>
              <a:t>фотоники </a:t>
            </a:r>
            <a:r>
              <a:rPr dirty="0" sz="1300" spc="-80">
                <a:latin typeface="Tahoma"/>
                <a:cs typeface="Tahoma"/>
              </a:rPr>
              <a:t>в </a:t>
            </a:r>
            <a:r>
              <a:rPr dirty="0" sz="1300" spc="-75">
                <a:latin typeface="Tahoma"/>
                <a:cs typeface="Tahoma"/>
              </a:rPr>
              <a:t> </a:t>
            </a:r>
            <a:r>
              <a:rPr dirty="0" sz="1300" spc="25">
                <a:latin typeface="Tahoma"/>
                <a:cs typeface="Tahoma"/>
              </a:rPr>
              <a:t>таких</a:t>
            </a:r>
            <a:r>
              <a:rPr dirty="0" sz="1300" spc="30">
                <a:latin typeface="Tahoma"/>
                <a:cs typeface="Tahoma"/>
              </a:rPr>
              <a:t> </a:t>
            </a:r>
            <a:r>
              <a:rPr dirty="0" sz="1300" spc="50">
                <a:latin typeface="Tahoma"/>
                <a:cs typeface="Tahoma"/>
              </a:rPr>
              <a:t>отраслях,</a:t>
            </a:r>
            <a:r>
              <a:rPr dirty="0" sz="1300" spc="55">
                <a:latin typeface="Tahoma"/>
                <a:cs typeface="Tahoma"/>
              </a:rPr>
              <a:t> </a:t>
            </a:r>
            <a:r>
              <a:rPr dirty="0" sz="1300" spc="25">
                <a:latin typeface="Tahoma"/>
                <a:cs typeface="Tahoma"/>
              </a:rPr>
              <a:t>как:</a:t>
            </a:r>
            <a:r>
              <a:rPr dirty="0" sz="1300" spc="3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энергетическая,</a:t>
            </a:r>
            <a:r>
              <a:rPr dirty="0" sz="1300" spc="7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нефтегазовая,</a:t>
            </a:r>
            <a:r>
              <a:rPr dirty="0" sz="1300" spc="70">
                <a:latin typeface="Tahoma"/>
                <a:cs typeface="Tahoma"/>
              </a:rPr>
              <a:t> </a:t>
            </a:r>
            <a:r>
              <a:rPr dirty="0" sz="1300" spc="114">
                <a:latin typeface="Tahoma"/>
                <a:cs typeface="Tahoma"/>
              </a:rPr>
              <a:t>аэрокосмическая, </a:t>
            </a:r>
            <a:r>
              <a:rPr dirty="0" sz="1300" spc="120">
                <a:latin typeface="Tahoma"/>
                <a:cs typeface="Tahoma"/>
              </a:rPr>
              <a:t> </a:t>
            </a:r>
            <a:r>
              <a:rPr dirty="0" sz="1300" spc="60">
                <a:latin typeface="Tahoma"/>
                <a:cs typeface="Tahoma"/>
              </a:rPr>
              <a:t>судостроительная,</a:t>
            </a:r>
            <a:r>
              <a:rPr dirty="0" sz="1300" spc="-10">
                <a:latin typeface="Tahoma"/>
                <a:cs typeface="Tahoma"/>
              </a:rPr>
              <a:t> </a:t>
            </a:r>
            <a:r>
              <a:rPr dirty="0" sz="1300" spc="80">
                <a:latin typeface="Tahoma"/>
                <a:cs typeface="Tahoma"/>
              </a:rPr>
              <a:t>телекоммуникационная,</a:t>
            </a:r>
            <a:r>
              <a:rPr dirty="0" sz="1300" spc="-20">
                <a:latin typeface="Tahoma"/>
                <a:cs typeface="Tahoma"/>
              </a:rPr>
              <a:t> </a:t>
            </a:r>
            <a:r>
              <a:rPr dirty="0" sz="1300" spc="100">
                <a:latin typeface="Tahoma"/>
                <a:cs typeface="Tahoma"/>
              </a:rPr>
              <a:t>медицинская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60">
                <a:latin typeface="Tahoma"/>
                <a:cs typeface="Tahoma"/>
              </a:rPr>
              <a:t>др.</a:t>
            </a:r>
            <a:endParaRPr sz="13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930"/>
              </a:spcBef>
            </a:pPr>
            <a:r>
              <a:rPr dirty="0" sz="1400" spc="-140" b="1">
                <a:solidFill>
                  <a:srgbClr val="3620C1"/>
                </a:solidFill>
                <a:latin typeface="Tahoma"/>
                <a:cs typeface="Tahoma"/>
              </a:rPr>
              <a:t>К</a:t>
            </a:r>
            <a:r>
              <a:rPr dirty="0" sz="1400" spc="-125" b="1">
                <a:solidFill>
                  <a:srgbClr val="3620C1"/>
                </a:solidFill>
                <a:latin typeface="Tahoma"/>
                <a:cs typeface="Tahoma"/>
              </a:rPr>
              <a:t>л</a:t>
            </a:r>
            <a:r>
              <a:rPr dirty="0" sz="1400" spc="-85" b="1">
                <a:solidFill>
                  <a:srgbClr val="3620C1"/>
                </a:solidFill>
                <a:latin typeface="Tahoma"/>
                <a:cs typeface="Tahoma"/>
              </a:rPr>
              <a:t>ю</a:t>
            </a:r>
            <a:r>
              <a:rPr dirty="0" sz="1400" spc="-35" b="1">
                <a:solidFill>
                  <a:srgbClr val="3620C1"/>
                </a:solidFill>
                <a:latin typeface="Tahoma"/>
                <a:cs typeface="Tahoma"/>
              </a:rPr>
              <a:t>чевы</a:t>
            </a:r>
            <a:r>
              <a:rPr dirty="0" sz="1400" spc="-30" b="1">
                <a:solidFill>
                  <a:srgbClr val="3620C1"/>
                </a:solidFill>
                <a:latin typeface="Tahoma"/>
                <a:cs typeface="Tahoma"/>
              </a:rPr>
              <a:t>е</a:t>
            </a:r>
            <a:r>
              <a:rPr dirty="0" sz="1400" spc="-65" b="1">
                <a:solidFill>
                  <a:srgbClr val="3620C1"/>
                </a:solidFill>
                <a:latin typeface="Tahoma"/>
                <a:cs typeface="Tahoma"/>
              </a:rPr>
              <a:t> </a:t>
            </a:r>
            <a:r>
              <a:rPr dirty="0" sz="1400" spc="-35" b="1">
                <a:solidFill>
                  <a:srgbClr val="3620C1"/>
                </a:solidFill>
                <a:latin typeface="Tahoma"/>
                <a:cs typeface="Tahoma"/>
              </a:rPr>
              <a:t>ве</a:t>
            </a:r>
            <a:r>
              <a:rPr dirty="0" sz="1400" spc="-25" b="1">
                <a:solidFill>
                  <a:srgbClr val="3620C1"/>
                </a:solidFill>
                <a:latin typeface="Tahoma"/>
                <a:cs typeface="Tahoma"/>
              </a:rPr>
              <a:t>х</a:t>
            </a:r>
            <a:r>
              <a:rPr dirty="0" sz="1400" spc="-100" b="1">
                <a:solidFill>
                  <a:srgbClr val="3620C1"/>
                </a:solidFill>
                <a:latin typeface="Tahoma"/>
                <a:cs typeface="Tahoma"/>
              </a:rPr>
              <a:t>и:</a:t>
            </a:r>
            <a:endParaRPr sz="1400">
              <a:latin typeface="Tahoma"/>
              <a:cs typeface="Tahoma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52009" y="3927475"/>
            <a:ext cx="7148830" cy="8178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311150" marR="7620" indent="-299085">
              <a:lnSpc>
                <a:spcPct val="100000"/>
              </a:lnSpc>
              <a:spcBef>
                <a:spcPts val="95"/>
              </a:spcBef>
              <a:buSzPct val="84615"/>
              <a:buChar char="●"/>
              <a:tabLst>
                <a:tab pos="311150" algn="l"/>
                <a:tab pos="311785" algn="l"/>
              </a:tabLst>
            </a:pPr>
            <a:r>
              <a:rPr dirty="0" sz="1300" spc="170">
                <a:latin typeface="Tahoma"/>
                <a:cs typeface="Tahoma"/>
              </a:rPr>
              <a:t>Сформирована</a:t>
            </a:r>
            <a:r>
              <a:rPr dirty="0" sz="1300" spc="20">
                <a:latin typeface="Tahoma"/>
                <a:cs typeface="Tahoma"/>
              </a:rPr>
              <a:t> </a:t>
            </a:r>
            <a:r>
              <a:rPr dirty="0" sz="1300" spc="90">
                <a:latin typeface="Tahoma"/>
                <a:cs typeface="Tahoma"/>
              </a:rPr>
              <a:t>кооперация</a:t>
            </a:r>
            <a:r>
              <a:rPr dirty="0" sz="1300" spc="20">
                <a:latin typeface="Tahoma"/>
                <a:cs typeface="Tahoma"/>
              </a:rPr>
              <a:t> </a:t>
            </a:r>
            <a:r>
              <a:rPr dirty="0" sz="1300" spc="-25">
                <a:latin typeface="Tahoma"/>
                <a:cs typeface="Tahoma"/>
              </a:rPr>
              <a:t>для</a:t>
            </a:r>
            <a:r>
              <a:rPr dirty="0" sz="1300" spc="15">
                <a:latin typeface="Tahoma"/>
                <a:cs typeface="Tahoma"/>
              </a:rPr>
              <a:t> </a:t>
            </a:r>
            <a:r>
              <a:rPr dirty="0" sz="1300" spc="75">
                <a:latin typeface="Tahoma"/>
                <a:cs typeface="Tahoma"/>
              </a:rPr>
              <a:t>создания</a:t>
            </a:r>
            <a:r>
              <a:rPr dirty="0" sz="1300" spc="20">
                <a:latin typeface="Tahoma"/>
                <a:cs typeface="Tahoma"/>
              </a:rPr>
              <a:t> </a:t>
            </a:r>
            <a:r>
              <a:rPr dirty="0" sz="1300" spc="5">
                <a:latin typeface="Tahoma"/>
                <a:cs typeface="Tahoma"/>
              </a:rPr>
              <a:t>"выпавших"</a:t>
            </a:r>
            <a:r>
              <a:rPr dirty="0" sz="1300" spc="25">
                <a:latin typeface="Tahoma"/>
                <a:cs typeface="Tahoma"/>
              </a:rPr>
              <a:t> </a:t>
            </a:r>
            <a:r>
              <a:rPr dirty="0" sz="1300" spc="15">
                <a:latin typeface="Tahoma"/>
                <a:cs typeface="Tahoma"/>
              </a:rPr>
              <a:t>звеньев</a:t>
            </a:r>
            <a:r>
              <a:rPr dirty="0" sz="1300" spc="25">
                <a:latin typeface="Tahoma"/>
                <a:cs typeface="Tahoma"/>
              </a:rPr>
              <a:t> </a:t>
            </a:r>
            <a:r>
              <a:rPr dirty="0" sz="1300" spc="45">
                <a:latin typeface="Tahoma"/>
                <a:cs typeface="Tahoma"/>
              </a:rPr>
              <a:t>производственных </a:t>
            </a:r>
            <a:r>
              <a:rPr dirty="0" sz="1300" spc="-395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цепочек</a:t>
            </a:r>
            <a:r>
              <a:rPr dirty="0" sz="1300" spc="-30">
                <a:latin typeface="Tahoma"/>
                <a:cs typeface="Tahoma"/>
              </a:rPr>
              <a:t> </a:t>
            </a:r>
            <a:r>
              <a:rPr dirty="0" sz="1300" spc="105">
                <a:latin typeface="Tahoma"/>
                <a:cs typeface="Tahoma"/>
              </a:rPr>
              <a:t>(например,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станок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60">
                <a:latin typeface="Tahoma"/>
                <a:cs typeface="Tahoma"/>
              </a:rPr>
              <a:t>PCVD);</a:t>
            </a:r>
            <a:endParaRPr sz="1300">
              <a:latin typeface="Tahoma"/>
              <a:cs typeface="Tahoma"/>
            </a:endParaRPr>
          </a:p>
          <a:p>
            <a:pPr marL="311150" marR="5080" indent="-299085">
              <a:lnSpc>
                <a:spcPct val="100000"/>
              </a:lnSpc>
              <a:buSzPct val="84615"/>
              <a:buChar char="●"/>
              <a:tabLst>
                <a:tab pos="311150" algn="l"/>
                <a:tab pos="311785" algn="l"/>
                <a:tab pos="1224280" algn="l"/>
                <a:tab pos="2757170" algn="l"/>
                <a:tab pos="4446270" algn="l"/>
                <a:tab pos="4830445" algn="l"/>
                <a:tab pos="5339080" algn="l"/>
                <a:tab pos="5775325" algn="l"/>
              </a:tabLst>
            </a:pPr>
            <a:r>
              <a:rPr dirty="0" sz="1300" spc="95">
                <a:latin typeface="Tahoma"/>
                <a:cs typeface="Tahoma"/>
              </a:rPr>
              <a:t>Найдено	</a:t>
            </a:r>
            <a:r>
              <a:rPr dirty="0" sz="1300" spc="55">
                <a:latin typeface="Tahoma"/>
                <a:cs typeface="Tahoma"/>
              </a:rPr>
              <a:t>дополнительное	</a:t>
            </a:r>
            <a:r>
              <a:rPr dirty="0" sz="1300" spc="125">
                <a:latin typeface="Tahoma"/>
                <a:cs typeface="Tahoma"/>
              </a:rPr>
              <a:t>финансирование	</a:t>
            </a:r>
            <a:r>
              <a:rPr dirty="0" sz="1300" spc="120">
                <a:latin typeface="Tahoma"/>
                <a:cs typeface="Tahoma"/>
              </a:rPr>
              <a:t>на	</a:t>
            </a:r>
            <a:r>
              <a:rPr dirty="0" sz="1300" spc="75">
                <a:latin typeface="Tahoma"/>
                <a:cs typeface="Tahoma"/>
              </a:rPr>
              <a:t>ОКР	</a:t>
            </a:r>
            <a:r>
              <a:rPr dirty="0" sz="1300" spc="-25">
                <a:latin typeface="Tahoma"/>
                <a:cs typeface="Tahoma"/>
              </a:rPr>
              <a:t>для	</a:t>
            </a:r>
            <a:r>
              <a:rPr dirty="0" sz="1300" spc="60">
                <a:latin typeface="Tahoma"/>
                <a:cs typeface="Tahoma"/>
              </a:rPr>
              <a:t>проектирования </a:t>
            </a:r>
            <a:r>
              <a:rPr dirty="0" sz="1300" spc="-395">
                <a:latin typeface="Tahoma"/>
                <a:cs typeface="Tahoma"/>
              </a:rPr>
              <a:t> </a:t>
            </a:r>
            <a:r>
              <a:rPr dirty="0" sz="1300" spc="5">
                <a:latin typeface="Tahoma"/>
                <a:cs typeface="Tahoma"/>
              </a:rPr>
              <a:t>"выпавших"</a:t>
            </a:r>
            <a:r>
              <a:rPr dirty="0" sz="1300" spc="-35">
                <a:latin typeface="Tahoma"/>
                <a:cs typeface="Tahoma"/>
              </a:rPr>
              <a:t> </a:t>
            </a:r>
            <a:r>
              <a:rPr dirty="0" sz="1300" spc="90">
                <a:latin typeface="Tahoma"/>
                <a:cs typeface="Tahoma"/>
              </a:rPr>
              <a:t>средств</a:t>
            </a:r>
            <a:r>
              <a:rPr dirty="0" sz="1300" spc="-20">
                <a:latin typeface="Tahoma"/>
                <a:cs typeface="Tahoma"/>
              </a:rPr>
              <a:t> </a:t>
            </a:r>
            <a:r>
              <a:rPr dirty="0" sz="1300" spc="60">
                <a:latin typeface="Tahoma"/>
                <a:cs typeface="Tahoma"/>
              </a:rPr>
              <a:t>производства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-60">
                <a:latin typeface="Tahoma"/>
                <a:cs typeface="Tahoma"/>
              </a:rPr>
              <a:t>(в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130">
                <a:latin typeface="Tahoma"/>
                <a:cs typeface="Tahoma"/>
              </a:rPr>
              <a:t>госпрограммах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фондах);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52009" y="4719954"/>
            <a:ext cx="7146925" cy="1412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311150" marR="5080" indent="-299085">
              <a:lnSpc>
                <a:spcPct val="100000"/>
              </a:lnSpc>
              <a:spcBef>
                <a:spcPts val="95"/>
              </a:spcBef>
              <a:buSzPct val="84615"/>
              <a:buChar char="●"/>
              <a:tabLst>
                <a:tab pos="311785" algn="l"/>
              </a:tabLst>
            </a:pPr>
            <a:r>
              <a:rPr dirty="0" sz="1300" spc="70">
                <a:latin typeface="Tahoma"/>
                <a:cs typeface="Tahoma"/>
              </a:rPr>
              <a:t>Найдены </a:t>
            </a:r>
            <a:r>
              <a:rPr dirty="0" sz="1300" spc="80">
                <a:latin typeface="Tahoma"/>
                <a:cs typeface="Tahoma"/>
              </a:rPr>
              <a:t>партнеры </a:t>
            </a:r>
            <a:r>
              <a:rPr dirty="0" sz="1300" spc="65">
                <a:latin typeface="Tahoma"/>
                <a:cs typeface="Tahoma"/>
              </a:rPr>
              <a:t>и </a:t>
            </a:r>
            <a:r>
              <a:rPr dirty="0" sz="1300" spc="35">
                <a:latin typeface="Tahoma"/>
                <a:cs typeface="Tahoma"/>
              </a:rPr>
              <a:t>заключены </a:t>
            </a:r>
            <a:r>
              <a:rPr dirty="0" sz="1300" spc="60">
                <a:latin typeface="Tahoma"/>
                <a:cs typeface="Tahoma"/>
              </a:rPr>
              <a:t>договоры </a:t>
            </a:r>
            <a:r>
              <a:rPr dirty="0" sz="1300" spc="235">
                <a:latin typeface="Tahoma"/>
                <a:cs typeface="Tahoma"/>
              </a:rPr>
              <a:t>с </a:t>
            </a:r>
            <a:r>
              <a:rPr dirty="0" sz="1300" spc="85">
                <a:latin typeface="Tahoma"/>
                <a:cs typeface="Tahoma"/>
              </a:rPr>
              <a:t>компаниями-заказчиками </a:t>
            </a:r>
            <a:r>
              <a:rPr dirty="0" sz="1300" spc="145">
                <a:latin typeface="Tahoma"/>
                <a:cs typeface="Tahoma"/>
              </a:rPr>
              <a:t>систем </a:t>
            </a:r>
            <a:r>
              <a:rPr dirty="0" sz="1300" spc="150">
                <a:latin typeface="Tahoma"/>
                <a:cs typeface="Tahoma"/>
              </a:rPr>
              <a:t> </a:t>
            </a:r>
            <a:r>
              <a:rPr dirty="0" sz="1300" spc="90">
                <a:latin typeface="Tahoma"/>
                <a:cs typeface="Tahoma"/>
              </a:rPr>
              <a:t>мониторинга</a:t>
            </a:r>
            <a:r>
              <a:rPr dirty="0" sz="1300" spc="-55">
                <a:latin typeface="Tahoma"/>
                <a:cs typeface="Tahoma"/>
              </a:rPr>
              <a:t> </a:t>
            </a:r>
            <a:r>
              <a:rPr dirty="0" sz="1300" spc="105">
                <a:latin typeface="Tahoma"/>
                <a:cs typeface="Tahoma"/>
              </a:rPr>
              <a:t>(например,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114">
                <a:latin typeface="Tahoma"/>
                <a:cs typeface="Tahoma"/>
              </a:rPr>
              <a:t>Росатом,</a:t>
            </a:r>
            <a:r>
              <a:rPr dirty="0" sz="1300" spc="-30">
                <a:latin typeface="Tahoma"/>
                <a:cs typeface="Tahoma"/>
              </a:rPr>
              <a:t> </a:t>
            </a:r>
            <a:r>
              <a:rPr dirty="0" sz="1300" spc="25">
                <a:latin typeface="Tahoma"/>
                <a:cs typeface="Tahoma"/>
              </a:rPr>
              <a:t>ОДК);</a:t>
            </a:r>
            <a:endParaRPr sz="1300">
              <a:latin typeface="Tahoma"/>
              <a:cs typeface="Tahoma"/>
            </a:endParaRPr>
          </a:p>
          <a:p>
            <a:pPr algn="just" marL="311150" marR="5080" indent="-299085">
              <a:lnSpc>
                <a:spcPct val="100000"/>
              </a:lnSpc>
              <a:buSzPct val="84615"/>
              <a:buChar char="●"/>
              <a:tabLst>
                <a:tab pos="311785" algn="l"/>
              </a:tabLst>
            </a:pPr>
            <a:r>
              <a:rPr dirty="0" sz="1300" spc="110">
                <a:latin typeface="Tahoma"/>
                <a:cs typeface="Tahoma"/>
              </a:rPr>
              <a:t>Создан </a:t>
            </a:r>
            <a:r>
              <a:rPr dirty="0" sz="1300" spc="80">
                <a:latin typeface="Tahoma"/>
                <a:cs typeface="Tahoma"/>
              </a:rPr>
              <a:t>экспертный </a:t>
            </a:r>
            <a:r>
              <a:rPr dirty="0" sz="1300" spc="70">
                <a:latin typeface="Tahoma"/>
                <a:cs typeface="Tahoma"/>
              </a:rPr>
              <a:t>совет </a:t>
            </a:r>
            <a:r>
              <a:rPr dirty="0" sz="1300" spc="-25">
                <a:latin typeface="Tahoma"/>
                <a:cs typeface="Tahoma"/>
              </a:rPr>
              <a:t>для </a:t>
            </a:r>
            <a:r>
              <a:rPr dirty="0" sz="1300" spc="80">
                <a:latin typeface="Tahoma"/>
                <a:cs typeface="Tahoma"/>
              </a:rPr>
              <a:t>определения </a:t>
            </a:r>
            <a:r>
              <a:rPr dirty="0" sz="1300" spc="45">
                <a:latin typeface="Tahoma"/>
                <a:cs typeface="Tahoma"/>
              </a:rPr>
              <a:t>перечня </a:t>
            </a:r>
            <a:r>
              <a:rPr dirty="0" sz="1300" spc="-5">
                <a:latin typeface="Tahoma"/>
                <a:cs typeface="Tahoma"/>
              </a:rPr>
              <a:t>"вытягивающих" </a:t>
            </a:r>
            <a:r>
              <a:rPr dirty="0" sz="1300" spc="40">
                <a:latin typeface="Tahoma"/>
                <a:cs typeface="Tahoma"/>
              </a:rPr>
              <a:t>технологий </a:t>
            </a:r>
            <a:r>
              <a:rPr dirty="0" sz="1300" spc="45">
                <a:latin typeface="Tahoma"/>
                <a:cs typeface="Tahoma"/>
              </a:rPr>
              <a:t> </a:t>
            </a:r>
            <a:r>
              <a:rPr dirty="0" sz="1300" spc="95">
                <a:latin typeface="Tahoma"/>
                <a:cs typeface="Tahoma"/>
              </a:rPr>
              <a:t>фотоники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-25">
                <a:latin typeface="Tahoma"/>
                <a:cs typeface="Tahoma"/>
              </a:rPr>
              <a:t>для</a:t>
            </a:r>
            <a:r>
              <a:rPr dirty="0" sz="1300" spc="-35">
                <a:latin typeface="Tahoma"/>
                <a:cs typeface="Tahoma"/>
              </a:rPr>
              <a:t> </a:t>
            </a:r>
            <a:r>
              <a:rPr dirty="0" sz="1300" spc="95">
                <a:latin typeface="Tahoma"/>
                <a:cs typeface="Tahoma"/>
              </a:rPr>
              <a:t>ближайшего</a:t>
            </a:r>
            <a:r>
              <a:rPr dirty="0" sz="1300" spc="-1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и</a:t>
            </a:r>
            <a:r>
              <a:rPr dirty="0" sz="1300" spc="-45">
                <a:latin typeface="Tahoma"/>
                <a:cs typeface="Tahoma"/>
              </a:rPr>
              <a:t> </a:t>
            </a:r>
            <a:r>
              <a:rPr dirty="0" sz="1300" spc="70">
                <a:latin typeface="Tahoma"/>
                <a:cs typeface="Tahoma"/>
              </a:rPr>
              <a:t>долгосрочного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15">
                <a:latin typeface="Tahoma"/>
                <a:cs typeface="Tahoma"/>
              </a:rPr>
              <a:t>развития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85">
                <a:latin typeface="Tahoma"/>
                <a:cs typeface="Tahoma"/>
              </a:rPr>
              <a:t>отраслей;</a:t>
            </a:r>
            <a:endParaRPr sz="1300">
              <a:latin typeface="Tahoma"/>
              <a:cs typeface="Tahoma"/>
            </a:endParaRPr>
          </a:p>
          <a:p>
            <a:pPr algn="just" marL="311150" marR="6350" indent="-299085">
              <a:lnSpc>
                <a:spcPct val="100000"/>
              </a:lnSpc>
              <a:buClr>
                <a:srgbClr val="BB00EB"/>
              </a:buClr>
              <a:buSzPct val="84615"/>
              <a:buChar char="●"/>
              <a:tabLst>
                <a:tab pos="311785" algn="l"/>
              </a:tabLst>
            </a:pPr>
            <a:r>
              <a:rPr dirty="0" sz="1300" spc="30">
                <a:latin typeface="Tahoma"/>
                <a:cs typeface="Tahoma"/>
              </a:rPr>
              <a:t>Технологии </a:t>
            </a:r>
            <a:r>
              <a:rPr dirty="0" sz="1300" spc="60">
                <a:latin typeface="Tahoma"/>
                <a:cs typeface="Tahoma"/>
              </a:rPr>
              <a:t>Фотоники </a:t>
            </a:r>
            <a:r>
              <a:rPr dirty="0" sz="1300" spc="65">
                <a:latin typeface="Tahoma"/>
                <a:cs typeface="Tahoma"/>
              </a:rPr>
              <a:t>встроены </a:t>
            </a:r>
            <a:r>
              <a:rPr dirty="0" sz="1300" spc="-80">
                <a:latin typeface="Tahoma"/>
                <a:cs typeface="Tahoma"/>
              </a:rPr>
              <a:t>в</a:t>
            </a:r>
            <a:r>
              <a:rPr dirty="0" sz="1300" spc="-75">
                <a:latin typeface="Tahoma"/>
                <a:cs typeface="Tahoma"/>
              </a:rPr>
              <a:t> </a:t>
            </a:r>
            <a:r>
              <a:rPr dirty="0" sz="1300" spc="110">
                <a:latin typeface="Tahoma"/>
                <a:cs typeface="Tahoma"/>
              </a:rPr>
              <a:t>будущие </a:t>
            </a:r>
            <a:r>
              <a:rPr dirty="0" sz="1300" spc="40">
                <a:latin typeface="Tahoma"/>
                <a:cs typeface="Tahoma"/>
              </a:rPr>
              <a:t>продукты </a:t>
            </a:r>
            <a:r>
              <a:rPr dirty="0" sz="1300" spc="120">
                <a:latin typeface="Tahoma"/>
                <a:cs typeface="Tahoma"/>
              </a:rPr>
              <a:t>на </a:t>
            </a:r>
            <a:r>
              <a:rPr dirty="0" sz="1300" spc="100">
                <a:latin typeface="Tahoma"/>
                <a:cs typeface="Tahoma"/>
              </a:rPr>
              <a:t>этапе </a:t>
            </a:r>
            <a:r>
              <a:rPr dirty="0" sz="1300" spc="20">
                <a:latin typeface="Tahoma"/>
                <a:cs typeface="Tahoma"/>
              </a:rPr>
              <a:t>их </a:t>
            </a:r>
            <a:r>
              <a:rPr dirty="0" sz="1300" spc="114">
                <a:latin typeface="Tahoma"/>
                <a:cs typeface="Tahoma"/>
              </a:rPr>
              <a:t>цифрового </a:t>
            </a:r>
            <a:r>
              <a:rPr dirty="0" sz="1300" spc="120">
                <a:latin typeface="Tahoma"/>
                <a:cs typeface="Tahoma"/>
              </a:rPr>
              <a:t> </a:t>
            </a:r>
            <a:r>
              <a:rPr dirty="0" sz="1300" spc="60">
                <a:latin typeface="Tahoma"/>
                <a:cs typeface="Tahoma"/>
              </a:rPr>
              <a:t>проектирования </a:t>
            </a:r>
            <a:r>
              <a:rPr dirty="0" sz="1300" spc="65">
                <a:latin typeface="Tahoma"/>
                <a:cs typeface="Tahoma"/>
              </a:rPr>
              <a:t>и </a:t>
            </a:r>
            <a:r>
              <a:rPr dirty="0" sz="1300" spc="90">
                <a:latin typeface="Tahoma"/>
                <a:cs typeface="Tahoma"/>
              </a:rPr>
              <a:t>моделирования </a:t>
            </a:r>
            <a:r>
              <a:rPr dirty="0" sz="1300" spc="105">
                <a:latin typeface="Tahoma"/>
                <a:cs typeface="Tahoma"/>
              </a:rPr>
              <a:t>(например, </a:t>
            </a:r>
            <a:r>
              <a:rPr dirty="0" sz="1300" spc="90">
                <a:latin typeface="Tahoma"/>
                <a:cs typeface="Tahoma"/>
              </a:rPr>
              <a:t>"цифровые </a:t>
            </a:r>
            <a:r>
              <a:rPr dirty="0" sz="1300" spc="25">
                <a:latin typeface="Tahoma"/>
                <a:cs typeface="Tahoma"/>
              </a:rPr>
              <a:t>двойники"</a:t>
            </a:r>
            <a:r>
              <a:rPr dirty="0" sz="1300" spc="30">
                <a:latin typeface="Tahoma"/>
                <a:cs typeface="Tahoma"/>
              </a:rPr>
              <a:t> </a:t>
            </a:r>
            <a:r>
              <a:rPr dirty="0" sz="1300" spc="-5">
                <a:latin typeface="Tahoma"/>
                <a:cs typeface="Tahoma"/>
              </a:rPr>
              <a:t>ЦК</a:t>
            </a:r>
            <a:r>
              <a:rPr dirty="0" sz="1300">
                <a:latin typeface="Tahoma"/>
                <a:cs typeface="Tahoma"/>
              </a:rPr>
              <a:t> </a:t>
            </a:r>
            <a:r>
              <a:rPr dirty="0" sz="1300" spc="-45">
                <a:latin typeface="Tahoma"/>
                <a:cs typeface="Tahoma"/>
              </a:rPr>
              <a:t>НТИ </a:t>
            </a:r>
            <a:r>
              <a:rPr dirty="0" sz="1300" spc="-40">
                <a:latin typeface="Tahoma"/>
                <a:cs typeface="Tahoma"/>
              </a:rPr>
              <a:t> </a:t>
            </a:r>
            <a:r>
              <a:rPr dirty="0" sz="1300" spc="65">
                <a:latin typeface="Tahoma"/>
                <a:cs typeface="Tahoma"/>
              </a:rPr>
              <a:t>СПбПУ).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792581" y="3536060"/>
            <a:ext cx="180848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7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Технол</a:t>
            </a:r>
            <a:r>
              <a:rPr dirty="0" u="heavy" sz="1200" spc="-6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оги</a:t>
            </a:r>
            <a:r>
              <a:rPr dirty="0" u="heavy" sz="1200" spc="-6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ч</a:t>
            </a:r>
            <a:r>
              <a:rPr dirty="0" u="heavy" sz="1200" spc="9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е</a:t>
            </a:r>
            <a:r>
              <a:rPr dirty="0" u="heavy" sz="1200" spc="7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с</a:t>
            </a:r>
            <a:r>
              <a:rPr dirty="0" u="heavy" sz="1200" spc="-8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к</a:t>
            </a:r>
            <a:r>
              <a:rPr dirty="0" u="heavy" sz="1200" spc="2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о</a:t>
            </a:r>
            <a:r>
              <a:rPr dirty="0" u="heavy" sz="1200" spc="5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е</a:t>
            </a:r>
            <a:r>
              <a:rPr dirty="0" u="heavy" sz="1200" spc="-55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 </a:t>
            </a:r>
            <a:r>
              <a:rPr dirty="0" u="heavy" sz="1200" spc="-3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ядро: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792581" y="3718941"/>
            <a:ext cx="31902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24280" algn="l"/>
                <a:tab pos="2127885" algn="l"/>
              </a:tabLst>
            </a:pPr>
            <a:r>
              <a:rPr dirty="0" sz="1200" spc="80">
                <a:latin typeface="Tahoma"/>
                <a:cs typeface="Tahoma"/>
              </a:rPr>
              <a:t>Собственные	</a:t>
            </a:r>
            <a:r>
              <a:rPr dirty="0" sz="1200" spc="100">
                <a:latin typeface="Tahoma"/>
                <a:cs typeface="Tahoma"/>
              </a:rPr>
              <a:t>средства	</a:t>
            </a:r>
            <a:r>
              <a:rPr dirty="0" sz="1200" spc="55">
                <a:latin typeface="Tahoma"/>
                <a:cs typeface="Tahoma"/>
              </a:rPr>
              <a:t>производства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792581" y="3901820"/>
            <a:ext cx="3190240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47115" algn="l"/>
                <a:tab pos="1507490" algn="l"/>
                <a:tab pos="2329180" algn="l"/>
              </a:tabLst>
            </a:pPr>
            <a:r>
              <a:rPr dirty="0" sz="1200" spc="35">
                <a:latin typeface="Tahoma"/>
                <a:cs typeface="Tahoma"/>
              </a:rPr>
              <a:t>продуктов	</a:t>
            </a:r>
            <a:r>
              <a:rPr dirty="0" sz="1200" spc="114">
                <a:latin typeface="Tahoma"/>
                <a:cs typeface="Tahoma"/>
              </a:rPr>
              <a:t>на	</a:t>
            </a:r>
            <a:r>
              <a:rPr dirty="0" sz="1200" spc="95">
                <a:latin typeface="Tahoma"/>
                <a:cs typeface="Tahoma"/>
              </a:rPr>
              <a:t>основе	</a:t>
            </a:r>
            <a:r>
              <a:rPr dirty="0" sz="1200" spc="35">
                <a:latin typeface="Tahoma"/>
                <a:cs typeface="Tahoma"/>
              </a:rPr>
              <a:t>технологий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92581" y="4084701"/>
            <a:ext cx="318960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10310" algn="l"/>
                <a:tab pos="2501265" algn="l"/>
              </a:tabLst>
            </a:pPr>
            <a:r>
              <a:rPr dirty="0" sz="1200" spc="65">
                <a:latin typeface="Tahoma"/>
                <a:cs typeface="Tahoma"/>
              </a:rPr>
              <a:t>фотоники:	</a:t>
            </a:r>
            <a:r>
              <a:rPr dirty="0" sz="1200" spc="-10" b="1">
                <a:solidFill>
                  <a:srgbClr val="575AFB"/>
                </a:solidFill>
                <a:latin typeface="Tahoma"/>
                <a:cs typeface="Tahoma"/>
              </a:rPr>
              <a:t>оптические	</a:t>
            </a:r>
            <a:r>
              <a:rPr dirty="0" sz="1200" spc="-40" b="1">
                <a:solidFill>
                  <a:srgbClr val="575AFB"/>
                </a:solidFill>
                <a:latin typeface="Tahoma"/>
                <a:cs typeface="Tahoma"/>
              </a:rPr>
              <a:t>волокна,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792581" y="4267276"/>
            <a:ext cx="3189605" cy="2089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34465" algn="l"/>
                <a:tab pos="2568575" algn="l"/>
              </a:tabLst>
            </a:pPr>
            <a:r>
              <a:rPr dirty="0" sz="1200" spc="-20" b="1">
                <a:solidFill>
                  <a:srgbClr val="575AFB"/>
                </a:solidFill>
                <a:latin typeface="Tahoma"/>
                <a:cs typeface="Tahoma"/>
              </a:rPr>
              <a:t>анализаторы	</a:t>
            </a:r>
            <a:r>
              <a:rPr dirty="0" sz="1200" spc="-35" b="1">
                <a:solidFill>
                  <a:srgbClr val="575AFB"/>
                </a:solidFill>
                <a:latin typeface="Tahoma"/>
                <a:cs typeface="Tahoma"/>
              </a:rPr>
              <a:t>сигналов,	лазеры,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92581" y="4450841"/>
            <a:ext cx="289242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 b="1">
                <a:solidFill>
                  <a:srgbClr val="575AFB"/>
                </a:solidFill>
                <a:latin typeface="Tahoma"/>
                <a:cs typeface="Tahoma"/>
              </a:rPr>
              <a:t>фотоприемники,</a:t>
            </a:r>
            <a:r>
              <a:rPr dirty="0" sz="1200" spc="-40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15" b="1">
                <a:solidFill>
                  <a:srgbClr val="575AFB"/>
                </a:solidFill>
                <a:latin typeface="Tahoma"/>
                <a:cs typeface="Tahoma"/>
              </a:rPr>
              <a:t>фемтозапись</a:t>
            </a:r>
            <a:r>
              <a:rPr dirty="0" sz="1200" spc="-60" b="1">
                <a:solidFill>
                  <a:srgbClr val="575AFB"/>
                </a:solidFill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др.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92581" y="4877257"/>
            <a:ext cx="3103880" cy="112331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heavy" sz="1200" spc="-20" b="1">
                <a:uFill>
                  <a:solidFill>
                    <a:srgbClr val="000000"/>
                  </a:solidFill>
                </a:uFill>
                <a:latin typeface="Tahoma"/>
                <a:cs typeface="Tahoma"/>
              </a:rPr>
              <a:t>Партнеры:</a:t>
            </a:r>
            <a:endParaRPr sz="1200">
              <a:latin typeface="Tahoma"/>
              <a:cs typeface="Tahoma"/>
            </a:endParaRPr>
          </a:p>
          <a:p>
            <a:pPr marL="12700" marR="89535">
              <a:lnSpc>
                <a:spcPct val="100000"/>
              </a:lnSpc>
              <a:spcBef>
                <a:spcPts val="5"/>
              </a:spcBef>
              <a:buChar char="-"/>
              <a:tabLst>
                <a:tab pos="119380" algn="l"/>
              </a:tabLst>
            </a:pPr>
            <a:r>
              <a:rPr dirty="0" sz="1200" spc="-10" b="1">
                <a:solidFill>
                  <a:srgbClr val="585AFC"/>
                </a:solidFill>
                <a:latin typeface="Tahoma"/>
                <a:cs typeface="Tahoma"/>
              </a:rPr>
              <a:t>Пром</a:t>
            </a:r>
            <a:r>
              <a:rPr dirty="0" sz="1200" spc="-100" b="1">
                <a:solidFill>
                  <a:srgbClr val="585AFC"/>
                </a:solidFill>
                <a:latin typeface="Tahoma"/>
                <a:cs typeface="Tahoma"/>
              </a:rPr>
              <a:t>ыш</a:t>
            </a:r>
            <a:r>
              <a:rPr dirty="0" sz="1200" spc="-65" b="1">
                <a:solidFill>
                  <a:srgbClr val="585AFC"/>
                </a:solidFill>
                <a:latin typeface="Tahoma"/>
                <a:cs typeface="Tahoma"/>
              </a:rPr>
              <a:t>л</a:t>
            </a:r>
            <a:r>
              <a:rPr dirty="0" sz="1200" spc="-30" b="1">
                <a:solidFill>
                  <a:srgbClr val="585AFC"/>
                </a:solidFill>
                <a:latin typeface="Tahoma"/>
                <a:cs typeface="Tahoma"/>
              </a:rPr>
              <a:t>енны</a:t>
            </a:r>
            <a:r>
              <a:rPr dirty="0" sz="1200" spc="-20" b="1">
                <a:solidFill>
                  <a:srgbClr val="585AFC"/>
                </a:solidFill>
                <a:latin typeface="Tahoma"/>
                <a:cs typeface="Tahoma"/>
              </a:rPr>
              <a:t>е</a:t>
            </a:r>
            <a:r>
              <a:rPr dirty="0" sz="1200" spc="-40" b="1">
                <a:solidFill>
                  <a:srgbClr val="585AFC"/>
                </a:solidFill>
                <a:latin typeface="Tahoma"/>
                <a:cs typeface="Tahoma"/>
              </a:rPr>
              <a:t> </a:t>
            </a:r>
            <a:r>
              <a:rPr dirty="0" sz="1200" spc="-20" b="1">
                <a:solidFill>
                  <a:srgbClr val="585AFC"/>
                </a:solidFill>
                <a:latin typeface="Tahoma"/>
                <a:cs typeface="Tahoma"/>
              </a:rPr>
              <a:t>предприя</a:t>
            </a:r>
            <a:r>
              <a:rPr dirty="0" sz="1200" spc="-15" b="1">
                <a:solidFill>
                  <a:srgbClr val="585AFC"/>
                </a:solidFill>
                <a:latin typeface="Tahoma"/>
                <a:cs typeface="Tahoma"/>
              </a:rPr>
              <a:t>т</a:t>
            </a:r>
            <a:r>
              <a:rPr dirty="0" sz="1200" spc="-95" b="1">
                <a:solidFill>
                  <a:srgbClr val="585AFC"/>
                </a:solidFill>
                <a:latin typeface="Tahoma"/>
                <a:cs typeface="Tahoma"/>
              </a:rPr>
              <a:t>и</a:t>
            </a:r>
            <a:r>
              <a:rPr dirty="0" sz="1200" spc="-80" b="1">
                <a:solidFill>
                  <a:srgbClr val="585AFC"/>
                </a:solidFill>
                <a:latin typeface="Tahoma"/>
                <a:cs typeface="Tahoma"/>
              </a:rPr>
              <a:t>я</a:t>
            </a:r>
            <a:r>
              <a:rPr dirty="0" sz="1200" spc="-95">
                <a:latin typeface="Tahoma"/>
                <a:cs typeface="Tahoma"/>
              </a:rPr>
              <a:t>:</a:t>
            </a:r>
            <a:r>
              <a:rPr dirty="0" sz="1200" spc="-55">
                <a:latin typeface="Tahoma"/>
                <a:cs typeface="Tahoma"/>
              </a:rPr>
              <a:t> </a:t>
            </a:r>
            <a:r>
              <a:rPr dirty="0" sz="1200">
                <a:latin typeface="Tahoma"/>
                <a:cs typeface="Tahoma"/>
              </a:rPr>
              <a:t>ПНПП</a:t>
            </a:r>
            <a:r>
              <a:rPr dirty="0" sz="1200" spc="-10">
                <a:latin typeface="Tahoma"/>
                <a:cs typeface="Tahoma"/>
              </a:rPr>
              <a:t>К  </a:t>
            </a:r>
            <a:r>
              <a:rPr dirty="0" sz="1200" spc="55">
                <a:latin typeface="Tahoma"/>
                <a:cs typeface="Tahoma"/>
              </a:rPr>
              <a:t>(Пермь), </a:t>
            </a:r>
            <a:r>
              <a:rPr dirty="0" sz="1200" spc="95">
                <a:latin typeface="Tahoma"/>
                <a:cs typeface="Tahoma"/>
              </a:rPr>
              <a:t>Инверсия-Сенсор </a:t>
            </a:r>
            <a:r>
              <a:rPr dirty="0" sz="1200" spc="70">
                <a:latin typeface="Tahoma"/>
                <a:cs typeface="Tahoma"/>
              </a:rPr>
              <a:t>(Пермь) </a:t>
            </a:r>
            <a:r>
              <a:rPr dirty="0" sz="1200" spc="60">
                <a:latin typeface="Tahoma"/>
                <a:cs typeface="Tahoma"/>
              </a:rPr>
              <a:t>и </a:t>
            </a:r>
            <a:r>
              <a:rPr dirty="0" sz="1200" spc="-360">
                <a:latin typeface="Tahoma"/>
                <a:cs typeface="Tahoma"/>
              </a:rPr>
              <a:t> </a:t>
            </a:r>
            <a:r>
              <a:rPr dirty="0" sz="1200" spc="15">
                <a:latin typeface="Tahoma"/>
                <a:cs typeface="Tahoma"/>
              </a:rPr>
              <a:t>др.;</a:t>
            </a:r>
            <a:endParaRPr sz="1200">
              <a:latin typeface="Tahoma"/>
              <a:cs typeface="Tahoma"/>
            </a:endParaRPr>
          </a:p>
          <a:p>
            <a:pPr marL="119380" indent="-106680">
              <a:lnSpc>
                <a:spcPct val="100000"/>
              </a:lnSpc>
              <a:buChar char="-"/>
              <a:tabLst>
                <a:tab pos="119380" algn="l"/>
              </a:tabLst>
            </a:pPr>
            <a:r>
              <a:rPr dirty="0" sz="1200" spc="-35" b="1">
                <a:solidFill>
                  <a:srgbClr val="585AFC"/>
                </a:solidFill>
                <a:latin typeface="Tahoma"/>
                <a:cs typeface="Tahoma"/>
              </a:rPr>
              <a:t>Научные </a:t>
            </a:r>
            <a:r>
              <a:rPr dirty="0" sz="1200" spc="-25" b="1">
                <a:solidFill>
                  <a:srgbClr val="585AFC"/>
                </a:solidFill>
                <a:latin typeface="Tahoma"/>
                <a:cs typeface="Tahoma"/>
              </a:rPr>
              <a:t>институты: </a:t>
            </a:r>
            <a:r>
              <a:rPr dirty="0" sz="1200" spc="140">
                <a:latin typeface="Tahoma"/>
                <a:cs typeface="Tahoma"/>
              </a:rPr>
              <a:t>ИАиЭ</a:t>
            </a:r>
            <a:r>
              <a:rPr dirty="0" sz="1200" spc="-60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РАН</a:t>
            </a:r>
            <a:endParaRPr sz="120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z="1200" spc="65">
                <a:latin typeface="Tahoma"/>
                <a:cs typeface="Tahoma"/>
              </a:rPr>
              <a:t>(Новосибирск),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125">
                <a:latin typeface="Tahoma"/>
                <a:cs typeface="Tahoma"/>
              </a:rPr>
              <a:t>ИРЭ</a:t>
            </a:r>
            <a:r>
              <a:rPr dirty="0" sz="1200" spc="-35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РАН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75">
                <a:latin typeface="Tahoma"/>
                <a:cs typeface="Tahoma"/>
              </a:rPr>
              <a:t>(Москва)</a:t>
            </a:r>
            <a:r>
              <a:rPr dirty="0" sz="1200" spc="-40">
                <a:latin typeface="Tahoma"/>
                <a:cs typeface="Tahoma"/>
              </a:rPr>
              <a:t> </a:t>
            </a:r>
            <a:r>
              <a:rPr dirty="0" sz="1200" spc="60">
                <a:latin typeface="Tahoma"/>
                <a:cs typeface="Tahoma"/>
              </a:rPr>
              <a:t>и</a:t>
            </a:r>
            <a:r>
              <a:rPr dirty="0" sz="1200" spc="-45">
                <a:latin typeface="Tahoma"/>
                <a:cs typeface="Tahoma"/>
              </a:rPr>
              <a:t> </a:t>
            </a:r>
            <a:r>
              <a:rPr dirty="0" sz="1200" spc="55">
                <a:latin typeface="Tahoma"/>
                <a:cs typeface="Tahoma"/>
              </a:rPr>
              <a:t>др.</a:t>
            </a:r>
            <a:endParaRPr sz="1200">
              <a:latin typeface="Tahoma"/>
              <a:cs typeface="Tahom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437746" y="639053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solidFill>
                  <a:srgbClr val="404040"/>
                </a:solidFill>
                <a:latin typeface="Tahoma"/>
                <a:cs typeface="Tahoma"/>
              </a:rPr>
              <a:t>2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 b="0">
                <a:solidFill>
                  <a:srgbClr val="000000"/>
                </a:solidFill>
                <a:latin typeface="Segoe UI Symbol"/>
                <a:cs typeface="Segoe UI Symbol"/>
              </a:rPr>
              <a:t>✅</a:t>
            </a:r>
            <a:r>
              <a:rPr dirty="0" spc="15" b="0">
                <a:solidFill>
                  <a:srgbClr val="000000"/>
                </a:solidFill>
                <a:latin typeface="Segoe UI Symbol"/>
                <a:cs typeface="Segoe UI Symbol"/>
              </a:rPr>
              <a:t> </a:t>
            </a:r>
            <a:r>
              <a:rPr dirty="0" spc="-125"/>
              <a:t>П</a:t>
            </a:r>
            <a:r>
              <a:rPr dirty="0" spc="-140"/>
              <a:t>Р</a:t>
            </a:r>
            <a:r>
              <a:rPr dirty="0" spc="-55"/>
              <a:t>ОИЗ</a:t>
            </a:r>
            <a:r>
              <a:rPr dirty="0" spc="-145"/>
              <a:t>В</a:t>
            </a:r>
            <a:r>
              <a:rPr dirty="0" spc="-10"/>
              <a:t>ОДС</a:t>
            </a:r>
            <a:r>
              <a:rPr dirty="0" spc="-15"/>
              <a:t>Т</a:t>
            </a:r>
            <a:r>
              <a:rPr dirty="0" spc="-145"/>
              <a:t>В</a:t>
            </a:r>
            <a:r>
              <a:rPr dirty="0" spc="85"/>
              <a:t>О</a:t>
            </a:r>
            <a:r>
              <a:rPr dirty="0" spc="-10"/>
              <a:t> </a:t>
            </a:r>
            <a:r>
              <a:rPr dirty="0" spc="-85"/>
              <a:t>(и</a:t>
            </a:r>
            <a:r>
              <a:rPr dirty="0" spc="-20"/>
              <a:t> </a:t>
            </a:r>
            <a:r>
              <a:rPr dirty="0" spc="-80"/>
              <a:t>ук</a:t>
            </a:r>
            <a:r>
              <a:rPr dirty="0" spc="-85"/>
              <a:t>л</a:t>
            </a:r>
            <a:r>
              <a:rPr dirty="0" spc="30"/>
              <a:t>а</a:t>
            </a:r>
            <a:r>
              <a:rPr dirty="0" spc="30"/>
              <a:t>д</a:t>
            </a:r>
            <a:r>
              <a:rPr dirty="0" spc="-105"/>
              <a:t>):</a:t>
            </a:r>
          </a:p>
          <a:p>
            <a:pPr algn="just" marL="12700" marR="5080">
              <a:lnSpc>
                <a:spcPct val="100000"/>
              </a:lnSpc>
            </a:pPr>
            <a:r>
              <a:rPr dirty="0" spc="-50">
                <a:solidFill>
                  <a:srgbClr val="000000"/>
                </a:solidFill>
              </a:rPr>
              <a:t>Наличие</a:t>
            </a:r>
            <a:r>
              <a:rPr dirty="0" spc="280">
                <a:solidFill>
                  <a:srgbClr val="000000"/>
                </a:solidFill>
              </a:rPr>
              <a:t>  </a:t>
            </a:r>
            <a:r>
              <a:rPr dirty="0" spc="280">
                <a:solidFill>
                  <a:srgbClr val="000000"/>
                </a:solidFill>
              </a:rPr>
              <a:t> </a:t>
            </a:r>
            <a:r>
              <a:rPr dirty="0" spc="-100">
                <a:solidFill>
                  <a:srgbClr val="000000"/>
                </a:solidFill>
              </a:rPr>
              <a:t>в</a:t>
            </a:r>
            <a:r>
              <a:rPr dirty="0" spc="180">
                <a:solidFill>
                  <a:srgbClr val="000000"/>
                </a:solidFill>
              </a:rPr>
              <a:t>  </a:t>
            </a:r>
            <a:r>
              <a:rPr dirty="0" spc="185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регионе</a:t>
            </a:r>
            <a:r>
              <a:rPr dirty="0" spc="350">
                <a:solidFill>
                  <a:srgbClr val="000000"/>
                </a:solidFill>
              </a:rPr>
              <a:t>  </a:t>
            </a:r>
            <a:r>
              <a:rPr dirty="0" spc="350">
                <a:solidFill>
                  <a:srgbClr val="000000"/>
                </a:solidFill>
              </a:rPr>
              <a:t> </a:t>
            </a:r>
            <a:r>
              <a:rPr dirty="0" spc="-45">
                <a:solidFill>
                  <a:srgbClr val="000000"/>
                </a:solidFill>
              </a:rPr>
              <a:t>промышленных</a:t>
            </a:r>
            <a:r>
              <a:rPr dirty="0" spc="290">
                <a:solidFill>
                  <a:srgbClr val="000000"/>
                </a:solidFill>
              </a:rPr>
              <a:t>  </a:t>
            </a:r>
            <a:r>
              <a:rPr dirty="0" spc="290">
                <a:solidFill>
                  <a:srgbClr val="000000"/>
                </a:solidFill>
              </a:rPr>
              <a:t> </a:t>
            </a:r>
            <a:r>
              <a:rPr dirty="0" spc="-40">
                <a:solidFill>
                  <a:srgbClr val="000000"/>
                </a:solidFill>
              </a:rPr>
              <a:t>предприятий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*</a:t>
            </a:r>
            <a:r>
              <a:rPr dirty="0" spc="-40">
                <a:solidFill>
                  <a:srgbClr val="000000"/>
                </a:solidFill>
              </a:rPr>
              <a:t>,</a:t>
            </a:r>
            <a:r>
              <a:rPr dirty="0" spc="300">
                <a:solidFill>
                  <a:srgbClr val="000000"/>
                </a:solidFill>
              </a:rPr>
              <a:t>  </a:t>
            </a:r>
            <a:r>
              <a:rPr dirty="0" spc="300">
                <a:solidFill>
                  <a:srgbClr val="000000"/>
                </a:solidFill>
              </a:rPr>
              <a:t> </a:t>
            </a:r>
            <a:r>
              <a:rPr dirty="0" spc="85" b="0">
                <a:solidFill>
                  <a:srgbClr val="000000"/>
                </a:solidFill>
                <a:latin typeface="Tahoma"/>
                <a:cs typeface="Tahoma"/>
              </a:rPr>
              <a:t>осуществляющих   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выпуск    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высокотехнологичного    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продукта, </a:t>
            </a:r>
            <a:r>
              <a:rPr dirty="0" spc="-39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200" b="0">
                <a:solidFill>
                  <a:srgbClr val="000000"/>
                </a:solidFill>
                <a:latin typeface="Tahoma"/>
                <a:cs typeface="Tahoma"/>
              </a:rPr>
              <a:t>а 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технологии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(компоненты) </a:t>
            </a:r>
            <a:r>
              <a:rPr dirty="0" spc="75" b="0">
                <a:solidFill>
                  <a:srgbClr val="000000"/>
                </a:solidFill>
                <a:latin typeface="Tahoma"/>
                <a:cs typeface="Tahoma"/>
              </a:rPr>
              <a:t>его создания 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относятся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к </a:t>
            </a:r>
            <a:r>
              <a:rPr dirty="0" spc="-25">
                <a:solidFill>
                  <a:srgbClr val="000000"/>
                </a:solidFill>
              </a:rPr>
              <a:t>пятому 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или </a:t>
            </a:r>
            <a:r>
              <a:rPr dirty="0" spc="35">
                <a:solidFill>
                  <a:srgbClr val="000000"/>
                </a:solidFill>
              </a:rPr>
              <a:t>шестому </a:t>
            </a:r>
            <a:r>
              <a:rPr dirty="0" spc="-20">
                <a:solidFill>
                  <a:srgbClr val="000000"/>
                </a:solidFill>
              </a:rPr>
              <a:t>технологическому </a:t>
            </a:r>
            <a:r>
              <a:rPr dirty="0" spc="-60">
                <a:solidFill>
                  <a:srgbClr val="000000"/>
                </a:solidFill>
              </a:rPr>
              <a:t>укладу</a:t>
            </a:r>
            <a:r>
              <a:rPr dirty="0" spc="-60" b="0">
                <a:solidFill>
                  <a:srgbClr val="000000"/>
                </a:solidFill>
                <a:latin typeface="Tahoma"/>
                <a:cs typeface="Tahoma"/>
              </a:rPr>
              <a:t>** 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и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являются </a:t>
            </a:r>
            <a:r>
              <a:rPr dirty="0" spc="-90">
                <a:solidFill>
                  <a:srgbClr val="000000"/>
                </a:solidFill>
              </a:rPr>
              <a:t>«сквозными» </a:t>
            </a:r>
            <a:r>
              <a:rPr dirty="0" spc="-85">
                <a:solidFill>
                  <a:srgbClr val="000000"/>
                </a:solidFill>
              </a:rPr>
              <a:t> </a:t>
            </a:r>
            <a:r>
              <a:rPr dirty="0" spc="-25">
                <a:solidFill>
                  <a:srgbClr val="000000"/>
                </a:solidFill>
              </a:rPr>
              <a:t>(платформенными)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.</a:t>
            </a:r>
          </a:p>
          <a:p>
            <a:pPr algn="just" marL="12700">
              <a:lnSpc>
                <a:spcPct val="100000"/>
              </a:lnSpc>
              <a:spcBef>
                <a:spcPts val="5"/>
              </a:spcBef>
            </a:pPr>
            <a:r>
              <a:rPr dirty="0" sz="1200" spc="-95" b="0">
                <a:solidFill>
                  <a:srgbClr val="000000"/>
                </a:solidFill>
                <a:latin typeface="Tahoma"/>
                <a:cs typeface="Tahoma"/>
              </a:rPr>
              <a:t>*</a:t>
            </a:r>
            <a:r>
              <a:rPr dirty="0" sz="1200" spc="-95" i="1">
                <a:solidFill>
                  <a:srgbClr val="000000"/>
                </a:solidFill>
                <a:latin typeface="Verdana"/>
                <a:cs typeface="Verdana"/>
              </a:rPr>
              <a:t>Производство</a:t>
            </a:r>
            <a:r>
              <a:rPr dirty="0" sz="1200" spc="-85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165" b="0" i="1">
                <a:solidFill>
                  <a:srgbClr val="000000"/>
                </a:solidFill>
                <a:latin typeface="Verdana"/>
                <a:cs typeface="Verdana"/>
              </a:rPr>
              <a:t>–</a:t>
            </a:r>
            <a:r>
              <a:rPr dirty="0" sz="1200" spc="-7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15" b="0" i="1">
                <a:solidFill>
                  <a:srgbClr val="000000"/>
                </a:solidFill>
                <a:latin typeface="Verdana"/>
                <a:cs typeface="Verdana"/>
              </a:rPr>
              <a:t>это</a:t>
            </a:r>
            <a:r>
              <a:rPr dirty="0" sz="1200" spc="-70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50" b="0" i="1">
                <a:solidFill>
                  <a:srgbClr val="000000"/>
                </a:solidFill>
                <a:latin typeface="Verdana"/>
                <a:cs typeface="Verdana"/>
              </a:rPr>
              <a:t>ключевое</a:t>
            </a:r>
            <a:r>
              <a:rPr dirty="0" sz="1200" spc="-7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40" b="0" i="1">
                <a:solidFill>
                  <a:srgbClr val="000000"/>
                </a:solidFill>
                <a:latin typeface="Verdana"/>
                <a:cs typeface="Verdana"/>
              </a:rPr>
              <a:t>звено</a:t>
            </a:r>
            <a:r>
              <a:rPr dirty="0" sz="1200" spc="-7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155" b="0" i="1">
                <a:solidFill>
                  <a:srgbClr val="000000"/>
                </a:solidFill>
                <a:latin typeface="Verdana"/>
                <a:cs typeface="Verdana"/>
              </a:rPr>
              <a:t>в</a:t>
            </a:r>
            <a:r>
              <a:rPr dirty="0" sz="1200" spc="-70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25" b="0" i="1">
                <a:solidFill>
                  <a:srgbClr val="000000"/>
                </a:solidFill>
                <a:latin typeface="Verdana"/>
                <a:cs typeface="Verdana"/>
              </a:rPr>
              <a:t>цепочке</a:t>
            </a:r>
            <a:r>
              <a:rPr dirty="0" sz="1200" spc="-60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15" b="0" i="1">
                <a:solidFill>
                  <a:srgbClr val="000000"/>
                </a:solidFill>
                <a:latin typeface="Verdana"/>
                <a:cs typeface="Verdana"/>
              </a:rPr>
              <a:t>«образование</a:t>
            </a:r>
            <a:r>
              <a:rPr dirty="0" sz="1200" spc="-2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165" b="0" i="1">
                <a:solidFill>
                  <a:srgbClr val="000000"/>
                </a:solidFill>
                <a:latin typeface="Verdana"/>
                <a:cs typeface="Verdana"/>
              </a:rPr>
              <a:t>–</a:t>
            </a:r>
            <a:r>
              <a:rPr dirty="0" sz="1200" spc="-7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5" b="0" i="1">
                <a:solidFill>
                  <a:srgbClr val="000000"/>
                </a:solidFill>
                <a:latin typeface="Verdana"/>
                <a:cs typeface="Verdana"/>
              </a:rPr>
              <a:t>наука</a:t>
            </a:r>
            <a:r>
              <a:rPr dirty="0" sz="1200" spc="-50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165" b="0" i="1">
                <a:solidFill>
                  <a:srgbClr val="000000"/>
                </a:solidFill>
                <a:latin typeface="Verdana"/>
                <a:cs typeface="Verdana"/>
              </a:rPr>
              <a:t>–</a:t>
            </a:r>
            <a:r>
              <a:rPr dirty="0" sz="1200" spc="-80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50" b="0" i="1">
                <a:solidFill>
                  <a:srgbClr val="000000"/>
                </a:solidFill>
                <a:latin typeface="Verdana"/>
                <a:cs typeface="Verdana"/>
              </a:rPr>
              <a:t>производство».</a:t>
            </a:r>
            <a:endParaRPr sz="1200">
              <a:latin typeface="Verdana"/>
              <a:cs typeface="Verdana"/>
            </a:endParaRPr>
          </a:p>
          <a:p>
            <a:pPr algn="just" marL="12700">
              <a:lnSpc>
                <a:spcPct val="100000"/>
              </a:lnSpc>
            </a:pPr>
            <a:r>
              <a:rPr dirty="0" sz="1200" spc="-140" b="0">
                <a:solidFill>
                  <a:srgbClr val="000000"/>
                </a:solidFill>
                <a:latin typeface="Tahoma"/>
                <a:cs typeface="Tahoma"/>
              </a:rPr>
              <a:t>**</a:t>
            </a:r>
            <a:r>
              <a:rPr dirty="0" sz="1200" spc="-140" i="1">
                <a:solidFill>
                  <a:srgbClr val="000000"/>
                </a:solidFill>
                <a:latin typeface="Verdana"/>
                <a:cs typeface="Verdana"/>
              </a:rPr>
              <a:t>Технологии</a:t>
            </a:r>
            <a:r>
              <a:rPr dirty="0" sz="1200" spc="-75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80" i="1">
                <a:solidFill>
                  <a:srgbClr val="000000"/>
                </a:solidFill>
                <a:latin typeface="Verdana"/>
                <a:cs typeface="Verdana"/>
              </a:rPr>
              <a:t>фотоники </a:t>
            </a:r>
            <a:r>
              <a:rPr dirty="0" sz="1200" spc="-165" b="0" i="1">
                <a:solidFill>
                  <a:srgbClr val="000000"/>
                </a:solidFill>
                <a:latin typeface="Verdana"/>
                <a:cs typeface="Verdana"/>
              </a:rPr>
              <a:t>–</a:t>
            </a:r>
            <a:r>
              <a:rPr dirty="0" sz="1200" spc="-8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25" b="0" i="1">
                <a:solidFill>
                  <a:srgbClr val="000000"/>
                </a:solidFill>
                <a:latin typeface="Verdana"/>
                <a:cs typeface="Verdana"/>
              </a:rPr>
              <a:t>ядро</a:t>
            </a:r>
            <a:r>
              <a:rPr dirty="0" sz="1200" spc="-7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60" b="0" i="1">
                <a:solidFill>
                  <a:srgbClr val="000000"/>
                </a:solidFill>
                <a:latin typeface="Verdana"/>
                <a:cs typeface="Verdana"/>
              </a:rPr>
              <a:t>пятого</a:t>
            </a:r>
            <a:r>
              <a:rPr dirty="0" sz="1200" spc="-5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40" b="0" i="1">
                <a:solidFill>
                  <a:srgbClr val="000000"/>
                </a:solidFill>
                <a:latin typeface="Verdana"/>
                <a:cs typeface="Verdana"/>
              </a:rPr>
              <a:t>и</a:t>
            </a:r>
            <a:r>
              <a:rPr dirty="0" sz="1200" spc="-8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20" b="0" i="1">
                <a:solidFill>
                  <a:srgbClr val="000000"/>
                </a:solidFill>
                <a:latin typeface="Verdana"/>
                <a:cs typeface="Verdana"/>
              </a:rPr>
              <a:t>шестого</a:t>
            </a:r>
            <a:r>
              <a:rPr dirty="0" sz="1200" spc="-65" b="0" i="1">
                <a:solidFill>
                  <a:srgbClr val="000000"/>
                </a:solidFill>
                <a:latin typeface="Verdana"/>
                <a:cs typeface="Verdana"/>
              </a:rPr>
              <a:t> </a:t>
            </a:r>
            <a:r>
              <a:rPr dirty="0" sz="1200" spc="-60" b="0" i="1">
                <a:solidFill>
                  <a:srgbClr val="000000"/>
                </a:solidFill>
                <a:latin typeface="Verdana"/>
                <a:cs typeface="Verdana"/>
              </a:rPr>
              <a:t>укладов.</a:t>
            </a:r>
            <a:endParaRPr sz="12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25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dirty="0" spc="-5" b="0">
                <a:solidFill>
                  <a:srgbClr val="000000"/>
                </a:solidFill>
                <a:latin typeface="Segoe UI Symbol"/>
                <a:cs typeface="Segoe UI Symbol"/>
              </a:rPr>
              <a:t>✅</a:t>
            </a:r>
            <a:r>
              <a:rPr dirty="0" spc="-25" b="0">
                <a:solidFill>
                  <a:srgbClr val="000000"/>
                </a:solidFill>
                <a:latin typeface="Segoe UI Symbol"/>
                <a:cs typeface="Segoe UI Symbol"/>
              </a:rPr>
              <a:t> </a:t>
            </a:r>
            <a:r>
              <a:rPr dirty="0" spc="-65"/>
              <a:t>КООПЕРАЦИЯ:</a:t>
            </a:r>
          </a:p>
          <a:p>
            <a:pPr algn="just" marL="12700" marR="7620">
              <a:lnSpc>
                <a:spcPct val="100000"/>
              </a:lnSpc>
            </a:pPr>
            <a:r>
              <a:rPr dirty="0" spc="110" b="0">
                <a:solidFill>
                  <a:srgbClr val="000000"/>
                </a:solidFill>
                <a:latin typeface="Tahoma"/>
                <a:cs typeface="Tahoma"/>
              </a:rPr>
              <a:t>Промышленное</a:t>
            </a:r>
            <a:r>
              <a:rPr dirty="0" spc="114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60" b="0">
                <a:solidFill>
                  <a:srgbClr val="000000"/>
                </a:solidFill>
                <a:latin typeface="Tahoma"/>
                <a:cs typeface="Tahoma"/>
              </a:rPr>
              <a:t>предприятие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00" b="0">
                <a:solidFill>
                  <a:srgbClr val="000000"/>
                </a:solidFill>
                <a:latin typeface="Tahoma"/>
                <a:cs typeface="Tahoma"/>
              </a:rPr>
              <a:t>региона</a:t>
            </a:r>
            <a:r>
              <a:rPr dirty="0" spc="10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5">
                <a:solidFill>
                  <a:srgbClr val="000000"/>
                </a:solidFill>
              </a:rPr>
              <a:t>концентрирует</a:t>
            </a:r>
            <a:r>
              <a:rPr dirty="0">
                <a:solidFill>
                  <a:srgbClr val="000000"/>
                </a:solidFill>
              </a:rPr>
              <a:t> </a:t>
            </a:r>
            <a:r>
              <a:rPr dirty="0" spc="-40">
                <a:solidFill>
                  <a:srgbClr val="000000"/>
                </a:solidFill>
              </a:rPr>
              <a:t>вокруг</a:t>
            </a:r>
            <a:r>
              <a:rPr dirty="0" spc="-35">
                <a:solidFill>
                  <a:srgbClr val="000000"/>
                </a:solidFill>
              </a:rPr>
              <a:t> </a:t>
            </a:r>
            <a:r>
              <a:rPr dirty="0" spc="30">
                <a:solidFill>
                  <a:srgbClr val="000000"/>
                </a:solidFill>
              </a:rPr>
              <a:t>себя</a:t>
            </a:r>
            <a:r>
              <a:rPr dirty="0" spc="35">
                <a:solidFill>
                  <a:srgbClr val="000000"/>
                </a:solidFill>
              </a:rPr>
              <a:t> </a:t>
            </a:r>
            <a:r>
              <a:rPr dirty="0" spc="-70">
                <a:solidFill>
                  <a:srgbClr val="000000"/>
                </a:solidFill>
              </a:rPr>
              <a:t>вузы,</a:t>
            </a:r>
            <a:r>
              <a:rPr dirty="0" spc="245">
                <a:solidFill>
                  <a:srgbClr val="000000"/>
                </a:solidFill>
              </a:rPr>
              <a:t> </a:t>
            </a:r>
            <a:r>
              <a:rPr dirty="0" spc="-30">
                <a:solidFill>
                  <a:srgbClr val="000000"/>
                </a:solidFill>
              </a:rPr>
              <a:t>научные</a:t>
            </a:r>
            <a:r>
              <a:rPr dirty="0" spc="-25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институты</a:t>
            </a:r>
            <a:r>
              <a:rPr dirty="0" spc="-10">
                <a:solidFill>
                  <a:srgbClr val="000000"/>
                </a:solidFill>
              </a:rPr>
              <a:t> </a:t>
            </a:r>
            <a:r>
              <a:rPr dirty="0" spc="-70">
                <a:solidFill>
                  <a:srgbClr val="000000"/>
                </a:solidFill>
              </a:rPr>
              <a:t>и</a:t>
            </a:r>
            <a:r>
              <a:rPr dirty="0" spc="245">
                <a:solidFill>
                  <a:srgbClr val="000000"/>
                </a:solidFill>
              </a:rPr>
              <a:t> </a:t>
            </a:r>
            <a:r>
              <a:rPr dirty="0" spc="-20">
                <a:solidFill>
                  <a:srgbClr val="000000"/>
                </a:solidFill>
              </a:rPr>
              <a:t>другие</a:t>
            </a:r>
            <a:r>
              <a:rPr dirty="0" spc="-15">
                <a:solidFill>
                  <a:srgbClr val="000000"/>
                </a:solidFill>
              </a:rPr>
              <a:t> </a:t>
            </a:r>
            <a:r>
              <a:rPr dirty="0" spc="-35">
                <a:solidFill>
                  <a:srgbClr val="000000"/>
                </a:solidFill>
              </a:rPr>
              <a:t>промышленные 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 spc="-35">
                <a:solidFill>
                  <a:srgbClr val="000000"/>
                </a:solidFill>
              </a:rPr>
              <a:t>предприятия</a:t>
            </a:r>
            <a:r>
              <a:rPr dirty="0" spc="-30">
                <a:solidFill>
                  <a:srgbClr val="000000"/>
                </a:solidFill>
              </a:rPr>
              <a:t>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(не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обязательно </a:t>
            </a:r>
            <a:r>
              <a:rPr dirty="0" spc="10" b="0">
                <a:solidFill>
                  <a:srgbClr val="000000"/>
                </a:solidFill>
                <a:latin typeface="Tahoma"/>
                <a:cs typeface="Tahoma"/>
              </a:rPr>
              <a:t>из </a:t>
            </a:r>
            <a:r>
              <a:rPr dirty="0" spc="85" b="0">
                <a:solidFill>
                  <a:srgbClr val="000000"/>
                </a:solidFill>
                <a:latin typeface="Tahoma"/>
                <a:cs typeface="Tahoma"/>
              </a:rPr>
              <a:t>собственного региона) 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для </a:t>
            </a:r>
            <a:r>
              <a:rPr dirty="0" spc="125" b="0">
                <a:solidFill>
                  <a:srgbClr val="000000"/>
                </a:solidFill>
                <a:latin typeface="Tahoma"/>
                <a:cs typeface="Tahoma"/>
              </a:rPr>
              <a:t>формирования </a:t>
            </a:r>
            <a:r>
              <a:rPr dirty="0" spc="95" b="0">
                <a:solidFill>
                  <a:srgbClr val="000000"/>
                </a:solidFill>
                <a:latin typeface="Tahoma"/>
                <a:cs typeface="Tahoma"/>
              </a:rPr>
              <a:t>всей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цепочки </a:t>
            </a:r>
            <a:r>
              <a:rPr dirty="0" spc="90" b="0">
                <a:solidFill>
                  <a:srgbClr val="000000"/>
                </a:solidFill>
                <a:latin typeface="Tahoma"/>
                <a:cs typeface="Tahoma"/>
              </a:rPr>
              <a:t>по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выпуску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высокотехнологичного </a:t>
            </a:r>
            <a:r>
              <a:rPr dirty="0" spc="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продукта: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75" b="0">
                <a:solidFill>
                  <a:srgbClr val="000000"/>
                </a:solidFill>
                <a:latin typeface="Tahoma"/>
                <a:cs typeface="Tahoma"/>
              </a:rPr>
              <a:t>«образование</a:t>
            </a:r>
            <a:r>
              <a:rPr dirty="0" spc="-3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(кадры)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65" b="0">
                <a:solidFill>
                  <a:srgbClr val="000000"/>
                </a:solidFill>
                <a:latin typeface="Tahoma"/>
                <a:cs typeface="Tahoma"/>
              </a:rPr>
              <a:t>–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95" b="0">
                <a:solidFill>
                  <a:srgbClr val="000000"/>
                </a:solidFill>
                <a:latin typeface="Tahoma"/>
                <a:cs typeface="Tahoma"/>
              </a:rPr>
              <a:t>наука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(НИОКР)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65" b="0">
                <a:solidFill>
                  <a:srgbClr val="000000"/>
                </a:solidFill>
                <a:latin typeface="Tahoma"/>
                <a:cs typeface="Tahoma"/>
              </a:rPr>
              <a:t>–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производство</a:t>
            </a:r>
            <a:r>
              <a:rPr dirty="0" spc="-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0" b="0">
                <a:solidFill>
                  <a:srgbClr val="000000"/>
                </a:solidFill>
                <a:latin typeface="Tahoma"/>
                <a:cs typeface="Tahoma"/>
              </a:rPr>
              <a:t>(технологии</a:t>
            </a:r>
            <a:r>
              <a:rPr dirty="0" spc="-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и</a:t>
            </a:r>
            <a:r>
              <a:rPr dirty="0" spc="-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продукты)».</a:t>
            </a: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pc="-5" b="0">
                <a:solidFill>
                  <a:srgbClr val="000000"/>
                </a:solidFill>
                <a:latin typeface="Segoe UI Symbol"/>
                <a:cs typeface="Segoe UI Symbol"/>
              </a:rPr>
              <a:t>✅</a:t>
            </a:r>
            <a:r>
              <a:rPr dirty="0" spc="10" b="0">
                <a:solidFill>
                  <a:srgbClr val="000000"/>
                </a:solidFill>
                <a:latin typeface="Segoe UI Symbol"/>
                <a:cs typeface="Segoe UI Symbol"/>
              </a:rPr>
              <a:t> </a:t>
            </a:r>
            <a:r>
              <a:rPr dirty="0" spc="-114"/>
              <a:t>ИНТЕЛЛЕКТУАЛЬНАЯ</a:t>
            </a:r>
            <a:r>
              <a:rPr dirty="0" spc="40"/>
              <a:t> </a:t>
            </a:r>
            <a:r>
              <a:rPr dirty="0" spc="-65"/>
              <a:t>СОБСТВЕННОСТЬ:</a:t>
            </a:r>
          </a:p>
          <a:p>
            <a:pPr algn="just" marL="12700">
              <a:lnSpc>
                <a:spcPct val="100000"/>
              </a:lnSpc>
            </a:pPr>
            <a:r>
              <a:rPr dirty="0" spc="90" b="0">
                <a:solidFill>
                  <a:srgbClr val="000000"/>
                </a:solidFill>
                <a:latin typeface="Tahoma"/>
                <a:cs typeface="Tahoma"/>
              </a:rPr>
              <a:t>Организации</a:t>
            </a:r>
            <a:r>
              <a:rPr dirty="0" spc="49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00" b="0">
                <a:solidFill>
                  <a:srgbClr val="000000"/>
                </a:solidFill>
                <a:latin typeface="Tahoma"/>
                <a:cs typeface="Tahoma"/>
              </a:rPr>
              <a:t>региона</a:t>
            </a:r>
            <a:r>
              <a:rPr dirty="0" spc="484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(вузы,</a:t>
            </a:r>
            <a:r>
              <a:rPr dirty="0" spc="49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научные</a:t>
            </a:r>
            <a:r>
              <a:rPr dirty="0" spc="49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институты, </a:t>
            </a:r>
            <a:r>
              <a:rPr dirty="0" spc="6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00" b="0">
                <a:solidFill>
                  <a:srgbClr val="000000"/>
                </a:solidFill>
                <a:latin typeface="Tahoma"/>
                <a:cs typeface="Tahoma"/>
              </a:rPr>
              <a:t>промышленные</a:t>
            </a:r>
            <a:r>
              <a:rPr dirty="0" spc="48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предприятия) 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25">
                <a:solidFill>
                  <a:srgbClr val="000000"/>
                </a:solidFill>
              </a:rPr>
              <a:t>владеют</a:t>
            </a:r>
            <a:r>
              <a:rPr dirty="0" spc="515">
                <a:solidFill>
                  <a:srgbClr val="000000"/>
                </a:solidFill>
              </a:rPr>
              <a:t> </a:t>
            </a:r>
            <a:r>
              <a:rPr dirty="0" spc="-50">
                <a:solidFill>
                  <a:srgbClr val="000000"/>
                </a:solidFill>
              </a:rPr>
              <a:t>исключительными</a:t>
            </a:r>
            <a:r>
              <a:rPr dirty="0" spc="515">
                <a:solidFill>
                  <a:srgbClr val="000000"/>
                </a:solidFill>
              </a:rPr>
              <a:t> </a:t>
            </a:r>
            <a:r>
              <a:rPr dirty="0" spc="-5">
                <a:solidFill>
                  <a:srgbClr val="000000"/>
                </a:solidFill>
              </a:rPr>
              <a:t>правами</a:t>
            </a:r>
            <a:r>
              <a:rPr dirty="0" spc="505">
                <a:solidFill>
                  <a:srgbClr val="000000"/>
                </a:solidFill>
              </a:rPr>
              <a:t> </a:t>
            </a:r>
            <a:r>
              <a:rPr dirty="0" spc="50" b="0">
                <a:solidFill>
                  <a:srgbClr val="000000"/>
                </a:solidFill>
                <a:latin typeface="Tahoma"/>
                <a:cs typeface="Tahoma"/>
              </a:rPr>
              <a:t>и/или</a:t>
            </a:r>
          </a:p>
          <a:p>
            <a:pPr algn="just" marL="12700">
              <a:lnSpc>
                <a:spcPct val="100000"/>
              </a:lnSpc>
            </a:pPr>
            <a:r>
              <a:rPr dirty="0" spc="-70">
                <a:solidFill>
                  <a:srgbClr val="000000"/>
                </a:solidFill>
              </a:rPr>
              <a:t>являются</a:t>
            </a:r>
            <a:r>
              <a:rPr dirty="0" spc="35">
                <a:solidFill>
                  <a:srgbClr val="000000"/>
                </a:solidFill>
              </a:rPr>
              <a:t> </a:t>
            </a:r>
            <a:r>
              <a:rPr dirty="0" spc="-15">
                <a:solidFill>
                  <a:srgbClr val="000000"/>
                </a:solidFill>
              </a:rPr>
              <a:t>правообладателями</a:t>
            </a:r>
            <a:r>
              <a:rPr dirty="0" spc="65">
                <a:solidFill>
                  <a:srgbClr val="000000"/>
                </a:solidFill>
              </a:rPr>
              <a:t> </a:t>
            </a:r>
            <a:r>
              <a:rPr dirty="0" spc="120" b="0">
                <a:solidFill>
                  <a:srgbClr val="000000"/>
                </a:solidFill>
                <a:latin typeface="Tahoma"/>
                <a:cs typeface="Tahoma"/>
              </a:rPr>
              <a:t>на</a:t>
            </a:r>
            <a:r>
              <a:rPr dirty="0" spc="-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высокотехнологичный</a:t>
            </a:r>
            <a:r>
              <a:rPr dirty="0" spc="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продукт</a:t>
            </a:r>
            <a:r>
              <a:rPr dirty="0" spc="-1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(на</a:t>
            </a:r>
            <a:r>
              <a:rPr dirty="0" spc="-2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соответствующие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5" b="0">
                <a:solidFill>
                  <a:srgbClr val="000000"/>
                </a:solidFill>
                <a:latin typeface="Tahoma"/>
                <a:cs typeface="Tahoma"/>
              </a:rPr>
              <a:t>РИДы).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</a:pPr>
            <a:r>
              <a:rPr dirty="0" spc="-5" b="0">
                <a:solidFill>
                  <a:srgbClr val="000000"/>
                </a:solidFill>
                <a:latin typeface="Segoe UI Symbol"/>
                <a:cs typeface="Segoe UI Symbol"/>
              </a:rPr>
              <a:t>✅</a:t>
            </a:r>
            <a:r>
              <a:rPr dirty="0" spc="-15" b="0">
                <a:solidFill>
                  <a:srgbClr val="000000"/>
                </a:solidFill>
                <a:latin typeface="Segoe UI Symbol"/>
                <a:cs typeface="Segoe UI Symbol"/>
              </a:rPr>
              <a:t> </a:t>
            </a:r>
            <a:r>
              <a:rPr dirty="0" spc="-40"/>
              <a:t>СРЕДСТВА</a:t>
            </a:r>
            <a:r>
              <a:rPr dirty="0" spc="-25"/>
              <a:t> </a:t>
            </a:r>
            <a:r>
              <a:rPr dirty="0" spc="-60"/>
              <a:t>ПРОИЗВОДСТВА:</a:t>
            </a:r>
          </a:p>
          <a:p>
            <a:pPr algn="just" marL="12700" marR="5715">
              <a:lnSpc>
                <a:spcPct val="100000"/>
              </a:lnSpc>
            </a:pPr>
            <a:r>
              <a:rPr dirty="0" spc="90" b="0">
                <a:solidFill>
                  <a:srgbClr val="000000"/>
                </a:solidFill>
                <a:latin typeface="Tahoma"/>
                <a:cs typeface="Tahoma"/>
              </a:rPr>
              <a:t>Организации </a:t>
            </a:r>
            <a:r>
              <a:rPr dirty="0" spc="-80" b="0">
                <a:solidFill>
                  <a:srgbClr val="000000"/>
                </a:solidFill>
                <a:latin typeface="Tahoma"/>
                <a:cs typeface="Tahoma"/>
              </a:rPr>
              <a:t>в </a:t>
            </a:r>
            <a:r>
              <a:rPr dirty="0" spc="95" b="0">
                <a:solidFill>
                  <a:srgbClr val="000000"/>
                </a:solidFill>
                <a:latin typeface="Tahoma"/>
                <a:cs typeface="Tahoma"/>
              </a:rPr>
              <a:t>регионе </a:t>
            </a:r>
            <a:r>
              <a:rPr dirty="0" spc="-30" b="0">
                <a:solidFill>
                  <a:srgbClr val="000000"/>
                </a:solidFill>
                <a:latin typeface="Tahoma"/>
                <a:cs typeface="Tahoma"/>
              </a:rPr>
              <a:t>(вузы, </a:t>
            </a:r>
            <a:r>
              <a:rPr dirty="0" spc="50" b="0">
                <a:solidFill>
                  <a:srgbClr val="000000"/>
                </a:solidFill>
                <a:latin typeface="Tahoma"/>
                <a:cs typeface="Tahoma"/>
              </a:rPr>
              <a:t>научные </a:t>
            </a:r>
            <a:r>
              <a:rPr dirty="0" spc="5" b="0">
                <a:solidFill>
                  <a:srgbClr val="000000"/>
                </a:solidFill>
                <a:latin typeface="Tahoma"/>
                <a:cs typeface="Tahoma"/>
              </a:rPr>
              <a:t>институты, </a:t>
            </a:r>
            <a:r>
              <a:rPr dirty="0" spc="100" b="0">
                <a:solidFill>
                  <a:srgbClr val="000000"/>
                </a:solidFill>
                <a:latin typeface="Tahoma"/>
                <a:cs typeface="Tahoma"/>
              </a:rPr>
              <a:t>промышленные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предприятия) </a:t>
            </a:r>
            <a:r>
              <a:rPr dirty="0" spc="-25">
                <a:solidFill>
                  <a:srgbClr val="000000"/>
                </a:solidFill>
              </a:rPr>
              <a:t>владеют </a:t>
            </a:r>
            <a:r>
              <a:rPr dirty="0" spc="-65">
                <a:solidFill>
                  <a:srgbClr val="000000"/>
                </a:solidFill>
              </a:rPr>
              <a:t>ключевыми </a:t>
            </a:r>
            <a:r>
              <a:rPr dirty="0" spc="35">
                <a:solidFill>
                  <a:srgbClr val="000000"/>
                </a:solidFill>
              </a:rPr>
              <a:t>средствами </a:t>
            </a:r>
            <a:r>
              <a:rPr dirty="0" spc="-10">
                <a:solidFill>
                  <a:srgbClr val="000000"/>
                </a:solidFill>
              </a:rPr>
              <a:t>производства</a:t>
            </a:r>
            <a:r>
              <a:rPr dirty="0" spc="-10" b="0">
                <a:solidFill>
                  <a:srgbClr val="000000"/>
                </a:solidFill>
                <a:latin typeface="Tahoma"/>
                <a:cs typeface="Tahoma"/>
              </a:rPr>
              <a:t>, </a:t>
            </a:r>
            <a:r>
              <a:rPr dirty="0" spc="-39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14" b="0">
                <a:solidFill>
                  <a:srgbClr val="000000"/>
                </a:solidFill>
                <a:latin typeface="Tahoma"/>
                <a:cs typeface="Tahoma"/>
              </a:rPr>
              <a:t>обеспечивающими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0" b="0">
                <a:solidFill>
                  <a:srgbClr val="000000"/>
                </a:solidFill>
                <a:latin typeface="Tahoma"/>
                <a:cs typeface="Tahoma"/>
              </a:rPr>
              <a:t>выпуск</a:t>
            </a:r>
            <a:r>
              <a:rPr dirty="0" spc="-2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0" b="0">
                <a:solidFill>
                  <a:srgbClr val="000000"/>
                </a:solidFill>
                <a:latin typeface="Tahoma"/>
                <a:cs typeface="Tahoma"/>
              </a:rPr>
              <a:t>высокотехнологичного</a:t>
            </a:r>
            <a:r>
              <a:rPr dirty="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55" b="0">
                <a:solidFill>
                  <a:srgbClr val="000000"/>
                </a:solidFill>
                <a:latin typeface="Tahoma"/>
                <a:cs typeface="Tahoma"/>
              </a:rPr>
              <a:t>продукта.</a:t>
            </a: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50">
              <a:latin typeface="Tahoma"/>
              <a:cs typeface="Tahom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pc="-5" b="0">
                <a:solidFill>
                  <a:srgbClr val="000000"/>
                </a:solidFill>
                <a:latin typeface="Segoe UI Symbol"/>
                <a:cs typeface="Segoe UI Symbol"/>
              </a:rPr>
              <a:t>✅</a:t>
            </a:r>
            <a:r>
              <a:rPr dirty="0" spc="5" b="0">
                <a:solidFill>
                  <a:srgbClr val="000000"/>
                </a:solidFill>
                <a:latin typeface="Segoe UI Symbol"/>
                <a:cs typeface="Segoe UI Symbol"/>
              </a:rPr>
              <a:t> </a:t>
            </a:r>
            <a:r>
              <a:rPr dirty="0" spc="-100">
                <a:solidFill>
                  <a:srgbClr val="3521C0"/>
                </a:solidFill>
              </a:rPr>
              <a:t>ДОПОЛНИТЕЛЬНЫЕ</a:t>
            </a:r>
            <a:r>
              <a:rPr dirty="0" spc="30">
                <a:solidFill>
                  <a:srgbClr val="3521C0"/>
                </a:solidFill>
              </a:rPr>
              <a:t> </a:t>
            </a:r>
            <a:r>
              <a:rPr dirty="0" spc="-125"/>
              <a:t>ЭФФЕКТЫ:</a:t>
            </a:r>
          </a:p>
          <a:p>
            <a:pPr algn="just" marL="12700">
              <a:lnSpc>
                <a:spcPct val="100000"/>
              </a:lnSpc>
            </a:pPr>
            <a:r>
              <a:rPr dirty="0" spc="30" b="0">
                <a:solidFill>
                  <a:srgbClr val="000000"/>
                </a:solidFill>
                <a:latin typeface="Tahoma"/>
                <a:cs typeface="Tahoma"/>
              </a:rPr>
              <a:t>Деятельность</a:t>
            </a:r>
            <a:r>
              <a:rPr dirty="0" spc="44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-80" b="0">
                <a:solidFill>
                  <a:srgbClr val="000000"/>
                </a:solidFill>
                <a:latin typeface="Tahoma"/>
                <a:cs typeface="Tahoma"/>
              </a:rPr>
              <a:t>в</a:t>
            </a:r>
            <a:r>
              <a:rPr dirty="0" spc="459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110" b="0">
                <a:solidFill>
                  <a:srgbClr val="000000"/>
                </a:solidFill>
                <a:latin typeface="Tahoma"/>
                <a:cs typeface="Tahoma"/>
              </a:rPr>
              <a:t>кооперации</a:t>
            </a:r>
            <a:r>
              <a:rPr dirty="0" spc="4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90" b="0">
                <a:solidFill>
                  <a:srgbClr val="000000"/>
                </a:solidFill>
                <a:latin typeface="Tahoma"/>
                <a:cs typeface="Tahoma"/>
              </a:rPr>
              <a:t>по</a:t>
            </a:r>
            <a:r>
              <a:rPr dirty="0" spc="45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5" b="0">
                <a:solidFill>
                  <a:srgbClr val="000000"/>
                </a:solidFill>
                <a:latin typeface="Tahoma"/>
                <a:cs typeface="Tahoma"/>
              </a:rPr>
              <a:t>выпуску</a:t>
            </a:r>
            <a:r>
              <a:rPr dirty="0" spc="430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45" b="0">
                <a:solidFill>
                  <a:srgbClr val="000000"/>
                </a:solidFill>
                <a:latin typeface="Tahoma"/>
                <a:cs typeface="Tahoma"/>
              </a:rPr>
              <a:t>высокотехнологичного</a:t>
            </a:r>
            <a:r>
              <a:rPr dirty="0" spc="45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65" b="0">
                <a:solidFill>
                  <a:srgbClr val="000000"/>
                </a:solidFill>
                <a:latin typeface="Tahoma"/>
                <a:cs typeface="Tahoma"/>
              </a:rPr>
              <a:t>продукта</a:t>
            </a:r>
            <a:r>
              <a:rPr dirty="0" spc="465" b="0">
                <a:solidFill>
                  <a:srgbClr val="000000"/>
                </a:solidFill>
                <a:latin typeface="Tahoma"/>
                <a:cs typeface="Tahoma"/>
              </a:rPr>
              <a:t> </a:t>
            </a:r>
            <a:r>
              <a:rPr dirty="0" spc="30">
                <a:solidFill>
                  <a:srgbClr val="000000"/>
                </a:solidFill>
              </a:rPr>
              <a:t>создает </a:t>
            </a:r>
            <a:r>
              <a:rPr dirty="0" spc="65">
                <a:solidFill>
                  <a:srgbClr val="000000"/>
                </a:solidFill>
              </a:rPr>
              <a:t> </a:t>
            </a:r>
            <a:r>
              <a:rPr dirty="0" spc="-35">
                <a:solidFill>
                  <a:srgbClr val="000000"/>
                </a:solidFill>
              </a:rPr>
              <a:t>новые</a:t>
            </a:r>
            <a:r>
              <a:rPr dirty="0" spc="480">
                <a:solidFill>
                  <a:srgbClr val="000000"/>
                </a:solidFill>
              </a:rPr>
              <a:t> </a:t>
            </a:r>
            <a:r>
              <a:rPr dirty="0" spc="5">
                <a:solidFill>
                  <a:srgbClr val="000000"/>
                </a:solidFill>
              </a:rPr>
              <a:t>сервисы, </a:t>
            </a:r>
            <a:r>
              <a:rPr dirty="0" spc="95">
                <a:solidFill>
                  <a:srgbClr val="000000"/>
                </a:solidFill>
              </a:rPr>
              <a:t> </a:t>
            </a:r>
            <a:r>
              <a:rPr dirty="0" spc="-45">
                <a:solidFill>
                  <a:srgbClr val="000000"/>
                </a:solidFill>
              </a:rPr>
              <a:t>технологии</a:t>
            </a:r>
            <a:r>
              <a:rPr dirty="0" spc="475">
                <a:solidFill>
                  <a:srgbClr val="000000"/>
                </a:solidFill>
              </a:rPr>
              <a:t> </a:t>
            </a:r>
            <a:r>
              <a:rPr dirty="0" spc="-70">
                <a:solidFill>
                  <a:srgbClr val="000000"/>
                </a:solidFill>
              </a:rPr>
              <a:t>и</a:t>
            </a:r>
            <a:r>
              <a:rPr dirty="0" spc="475">
                <a:solidFill>
                  <a:srgbClr val="000000"/>
                </a:solidFill>
              </a:rPr>
              <a:t> </a:t>
            </a:r>
            <a:r>
              <a:rPr dirty="0">
                <a:solidFill>
                  <a:srgbClr val="000000"/>
                </a:solidFill>
              </a:rPr>
              <a:t>смежные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6887" y="6324701"/>
            <a:ext cx="5390515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-30" b="1">
                <a:latin typeface="Tahoma"/>
                <a:cs typeface="Tahoma"/>
              </a:rPr>
              <a:t>продукты</a:t>
            </a:r>
            <a:r>
              <a:rPr dirty="0" sz="1300" spc="35" b="1">
                <a:latin typeface="Tahoma"/>
                <a:cs typeface="Tahoma"/>
              </a:rPr>
              <a:t> </a:t>
            </a:r>
            <a:r>
              <a:rPr dirty="0" sz="1300" spc="-25">
                <a:latin typeface="Tahoma"/>
                <a:cs typeface="Tahoma"/>
              </a:rPr>
              <a:t>для </a:t>
            </a:r>
            <a:r>
              <a:rPr dirty="0" sz="1300" spc="75">
                <a:latin typeface="Tahoma"/>
                <a:cs typeface="Tahoma"/>
              </a:rPr>
              <a:t>возможного</a:t>
            </a:r>
            <a:r>
              <a:rPr dirty="0" sz="1300" spc="-20">
                <a:latin typeface="Tahoma"/>
                <a:cs typeface="Tahoma"/>
              </a:rPr>
              <a:t> </a:t>
            </a:r>
            <a:r>
              <a:rPr dirty="0" sz="1300" spc="95">
                <a:latin typeface="Tahoma"/>
                <a:cs typeface="Tahoma"/>
              </a:rPr>
              <a:t>запуска</a:t>
            </a:r>
            <a:r>
              <a:rPr dirty="0" sz="1300" spc="-15">
                <a:latin typeface="Tahoma"/>
                <a:cs typeface="Tahoma"/>
              </a:rPr>
              <a:t> </a:t>
            </a:r>
            <a:r>
              <a:rPr dirty="0" sz="1300" spc="20">
                <a:latin typeface="Tahoma"/>
                <a:cs typeface="Tahoma"/>
              </a:rPr>
              <a:t>отдельных</a:t>
            </a:r>
            <a:r>
              <a:rPr dirty="0" sz="1300" spc="5">
                <a:latin typeface="Tahoma"/>
                <a:cs typeface="Tahoma"/>
              </a:rPr>
              <a:t> </a:t>
            </a:r>
            <a:r>
              <a:rPr dirty="0" sz="1300" spc="55">
                <a:latin typeface="Tahoma"/>
                <a:cs typeface="Tahoma"/>
              </a:rPr>
              <a:t>стартап-проектов.</a:t>
            </a:r>
            <a:endParaRPr sz="1300">
              <a:latin typeface="Tahoma"/>
              <a:cs typeface="Tahom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584705" y="856614"/>
            <a:ext cx="1524000" cy="7569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 b="1">
                <a:solidFill>
                  <a:srgbClr val="3620C1"/>
                </a:solidFill>
                <a:latin typeface="Arial"/>
                <a:cs typeface="Arial"/>
              </a:rPr>
              <a:t>Пермский  </a:t>
            </a:r>
            <a:r>
              <a:rPr dirty="0" sz="2400" spc="-5" b="1">
                <a:solidFill>
                  <a:srgbClr val="3620C1"/>
                </a:solidFill>
                <a:latin typeface="Arial"/>
                <a:cs typeface="Arial"/>
              </a:rPr>
              <a:t>край</a:t>
            </a:r>
            <a:endParaRPr sz="24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3495675" marR="5080">
              <a:lnSpc>
                <a:spcPct val="100000"/>
              </a:lnSpc>
              <a:spcBef>
                <a:spcPts val="100"/>
              </a:spcBef>
            </a:pPr>
            <a:r>
              <a:rPr dirty="0" spc="-40"/>
              <a:t>Критерии </a:t>
            </a:r>
            <a:r>
              <a:rPr dirty="0" spc="65"/>
              <a:t>отбора </a:t>
            </a:r>
            <a:r>
              <a:rPr dirty="0" spc="-55"/>
              <a:t>регионов, </a:t>
            </a:r>
            <a:r>
              <a:rPr dirty="0" spc="-50"/>
              <a:t> </a:t>
            </a:r>
            <a:r>
              <a:rPr dirty="0" spc="-10"/>
              <a:t>обеспечивающих </a:t>
            </a:r>
            <a:r>
              <a:rPr dirty="0" spc="-50"/>
              <a:t>научно-технологический </a:t>
            </a:r>
            <a:r>
              <a:rPr dirty="0" spc="-690"/>
              <a:t> </a:t>
            </a:r>
            <a:r>
              <a:rPr dirty="0" spc="25"/>
              <a:t>суверенитет</a:t>
            </a:r>
            <a:r>
              <a:rPr dirty="0" spc="-30"/>
              <a:t> </a:t>
            </a:r>
            <a:r>
              <a:rPr dirty="0" spc="-5"/>
              <a:t>страны:</a:t>
            </a:r>
          </a:p>
          <a:p>
            <a:pPr marL="3495675">
              <a:lnSpc>
                <a:spcPct val="100000"/>
              </a:lnSpc>
              <a:spcBef>
                <a:spcPts val="25"/>
              </a:spcBef>
            </a:pPr>
            <a:r>
              <a:rPr dirty="0" sz="1600" spc="-40">
                <a:solidFill>
                  <a:srgbClr val="BB00EB"/>
                </a:solidFill>
              </a:rPr>
              <a:t>(на</a:t>
            </a:r>
            <a:r>
              <a:rPr dirty="0" sz="1600" spc="-10">
                <a:solidFill>
                  <a:srgbClr val="BB00EB"/>
                </a:solidFill>
              </a:rPr>
              <a:t> </a:t>
            </a:r>
            <a:r>
              <a:rPr dirty="0" sz="1600" spc="10">
                <a:solidFill>
                  <a:srgbClr val="BB00EB"/>
                </a:solidFill>
              </a:rPr>
              <a:t>примере </a:t>
            </a:r>
            <a:r>
              <a:rPr dirty="0" sz="1600" spc="5">
                <a:solidFill>
                  <a:srgbClr val="BB00EB"/>
                </a:solidFill>
              </a:rPr>
              <a:t>проекта</a:t>
            </a:r>
            <a:r>
              <a:rPr dirty="0" sz="1600" spc="40">
                <a:solidFill>
                  <a:srgbClr val="BB00EB"/>
                </a:solidFill>
              </a:rPr>
              <a:t> </a:t>
            </a:r>
            <a:r>
              <a:rPr dirty="0" sz="1600" spc="-10">
                <a:solidFill>
                  <a:srgbClr val="BB00EB"/>
                </a:solidFill>
              </a:rPr>
              <a:t>Пермского</a:t>
            </a:r>
            <a:r>
              <a:rPr dirty="0" sz="1600" spc="20">
                <a:solidFill>
                  <a:srgbClr val="BB00EB"/>
                </a:solidFill>
              </a:rPr>
              <a:t> </a:t>
            </a:r>
            <a:r>
              <a:rPr dirty="0" sz="1600" spc="-30">
                <a:solidFill>
                  <a:srgbClr val="BB00EB"/>
                </a:solidFill>
              </a:rPr>
              <a:t>края</a:t>
            </a:r>
            <a:r>
              <a:rPr dirty="0" sz="1600" spc="15">
                <a:solidFill>
                  <a:srgbClr val="BB00EB"/>
                </a:solidFill>
              </a:rPr>
              <a:t> </a:t>
            </a:r>
            <a:r>
              <a:rPr dirty="0" sz="1600" spc="-105">
                <a:solidFill>
                  <a:srgbClr val="BB00EB"/>
                </a:solidFill>
              </a:rPr>
              <a:t>«Фотонный</a:t>
            </a:r>
            <a:r>
              <a:rPr dirty="0" sz="1600" spc="35">
                <a:solidFill>
                  <a:srgbClr val="BB00EB"/>
                </a:solidFill>
              </a:rPr>
              <a:t> </a:t>
            </a:r>
            <a:r>
              <a:rPr dirty="0" sz="1600" spc="-5">
                <a:solidFill>
                  <a:srgbClr val="BB00EB"/>
                </a:solidFill>
              </a:rPr>
              <a:t>щит</a:t>
            </a:r>
            <a:r>
              <a:rPr dirty="0" sz="1600">
                <a:solidFill>
                  <a:srgbClr val="BB00EB"/>
                </a:solidFill>
              </a:rPr>
              <a:t> </a:t>
            </a:r>
            <a:r>
              <a:rPr dirty="0" sz="1600" spc="-65">
                <a:solidFill>
                  <a:srgbClr val="BB00EB"/>
                </a:solidFill>
              </a:rPr>
              <a:t>России»)</a:t>
            </a:r>
            <a:endParaRPr sz="1600"/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50163" y="188975"/>
            <a:ext cx="879348" cy="1652015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1437746" y="6390538"/>
            <a:ext cx="1244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10">
                <a:solidFill>
                  <a:srgbClr val="404040"/>
                </a:solidFill>
                <a:latin typeface="Tahoma"/>
                <a:cs typeface="Tahoma"/>
              </a:rPr>
              <a:t>3</a:t>
            </a:r>
            <a:endParaRPr sz="1400">
              <a:latin typeface="Tahoma"/>
              <a:cs typeface="Tahom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dc:title>Презентация PowerPoint</dc:title>
  <dcterms:created xsi:type="dcterms:W3CDTF">2022-08-24T02:43:26Z</dcterms:created>
  <dcterms:modified xsi:type="dcterms:W3CDTF">2022-08-24T02:43:26Z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2022-08-23T00:00:00Z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2022-08-24T00:00:00Z</vt:filetime>
  </property>
</Properties>
</file>