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2" r:id="rId1"/>
  </p:sldMasterIdLst>
  <p:handoutMasterIdLst>
    <p:handoutMasterId r:id="rId17"/>
  </p:handoutMasterIdLst>
  <p:sldIdLst>
    <p:sldId id="256" r:id="rId2"/>
    <p:sldId id="261" r:id="rId3"/>
    <p:sldId id="262" r:id="rId4"/>
    <p:sldId id="269" r:id="rId5"/>
    <p:sldId id="271" r:id="rId6"/>
    <p:sldId id="274" r:id="rId7"/>
    <p:sldId id="272" r:id="rId8"/>
    <p:sldId id="273" r:id="rId9"/>
    <p:sldId id="275" r:id="rId10"/>
    <p:sldId id="276" r:id="rId11"/>
    <p:sldId id="277" r:id="rId12"/>
    <p:sldId id="280" r:id="rId13"/>
    <p:sldId id="281" r:id="rId14"/>
    <p:sldId id="278" r:id="rId15"/>
    <p:sldId id="27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494"/>
    <a:srgbClr val="0033CC"/>
    <a:srgbClr val="064E02"/>
    <a:srgbClr val="006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22968" autoAdjust="0"/>
    <p:restoredTop sz="94660"/>
  </p:normalViewPr>
  <p:slideViewPr>
    <p:cSldViewPr snapToGrid="0">
      <p:cViewPr varScale="1">
        <p:scale>
          <a:sx n="85" d="100"/>
          <a:sy n="85" d="100"/>
        </p:scale>
        <p:origin x="-96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6F12A9CB-AFFE-A711-E001-AA083DB075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5C34716-B273-B599-3787-511EF987CA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64055-FB60-4D07-9F2B-0F5DFBCC11F2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5EDBC76-332F-D83F-CA62-7ACE32871A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F11E8F4-ED7C-EC64-C261-50197AA59D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89930-4ADE-4587-B7A1-93A76AA88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466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1EC94-8F0F-5B3A-082F-A03B82FD9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6E8A179-7C84-4B68-DC09-381E27CF6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3B4270C-5E61-B58A-5E46-1BB3F1C41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2F44F-F50F-484D-8470-5CCA230CDB2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2ACA992-8866-58DA-9051-D2716349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51D18D3-44CF-DAFA-DA56-54914E471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314-8CFE-4C0D-ACD5-26B303A3D6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255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EA80188-EEE5-DEF1-7570-2BF4C994F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027CCD0-788F-89D2-337F-129B5DB8F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2F44F-F50F-484D-8470-5CCA230CDB2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9F4EF17-CF65-7290-DADE-BBB60386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68B3497-1E0F-F558-10FD-92F7365A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314-8CFE-4C0D-ACD5-26B303A3D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761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0C77257C-E723-EA22-12E2-EA5E4F04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2F44F-F50F-484D-8470-5CCA230CDB2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C546BDA0-E68A-8C27-F57B-31A4C6FA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C462AA6-ABDF-91FB-1680-11D2F83B7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314-8CFE-4C0D-ACD5-26B303A3D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338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B78A3F-11C9-9077-4844-522809A57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6FE8608-0DFF-B7A6-0BF2-3C73B771A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45E16B0-2561-4C7B-5C83-881B26DA9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7E6C858-161E-70E3-D3E5-10324463A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2F44F-F50F-484D-8470-5CCA230CDB2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D60D742-F618-1EC7-B27E-3DD243971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D7C4400-DE14-06FB-8521-05BEDBDE3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314-8CFE-4C0D-ACD5-26B303A3D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736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82A8EA-42CA-F262-F3D6-6F47525C7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3BB4D7E-1158-DDD3-4FFF-153FA6FDA7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35D539C-70BD-916C-812A-BA6CBAC30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DAEB108-932A-8667-708A-67368E096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2F44F-F50F-484D-8470-5CCA230CDB2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6910D72-C531-33E1-90CC-A7C443944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8597D7B-77B5-3088-0407-CF60ED5C5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314-8CFE-4C0D-ACD5-26B303A3D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25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FC044A-EFE7-1709-20E1-5A416674D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1C22573-8B63-4B78-5DFA-CF474DC55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C61994A-E878-D624-156A-3275A76A8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2F44F-F50F-484D-8470-5CCA230CDB2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55D76DB-9DD7-B885-699D-D3780BE71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19D20CA-64D5-7A80-526B-30DAE817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314-8CFE-4C0D-ACD5-26B303A3D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69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D611B2F-5D2E-4D90-F490-26FB3024FF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676BA56-07A4-5B8E-3938-549C367BE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99AAB62-4608-A508-4AF5-773AD35BF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2F44F-F50F-484D-8470-5CCA230CDB2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7B1424B-CD30-EC67-1DEF-80B2C2C1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35B6485-8AC4-F787-0CB1-43398E5A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314-8CFE-4C0D-ACD5-26B303A3D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190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C735-32E1-48D0-8ECB-930CA42E9767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8AA6-280D-4E84-9AF0-F857094E3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244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9F5E136-C659-8755-F19C-3235B0056A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FA2250-496F-0C19-607D-08C5174E2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4075"/>
            <a:ext cx="7886700" cy="71950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9A0F58-12B8-20F8-B65E-A0CAFB48D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2F44F-F50F-484D-8470-5CCA230CDB2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ACB25F0-9B5C-3969-5ECE-9DD60461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F38F107-5D7D-C17A-88B8-2A1535DE0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314-8CFE-4C0D-ACD5-26B303A3D6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B8A91830-2F71-3A85-DC52-87CB0A2B7B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32467"/>
            <a:ext cx="7886700" cy="449778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86834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7A192E4-97F5-62F4-9FED-928059CC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47228"/>
            <a:ext cx="3318348" cy="517964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232FC23-5C77-5F90-08DA-54E7D8553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2F44F-F50F-484D-8470-5CCA230CDB2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30E20CA-0F6D-D9D0-CC88-595E7C0E8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BD02E7A-4113-0EB6-64AC-38A0E7C37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314-8CFE-4C0D-ACD5-26B303A3D6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362DC038-0752-1F19-3CF5-EF589E068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9150" y="613180"/>
            <a:ext cx="3886200" cy="524773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47157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84AED9-FBED-90B9-5168-57BDAC5FA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863" y="365126"/>
            <a:ext cx="6224486" cy="69519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C73463F-27EF-D94F-A85E-32B7BF689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2F44F-F50F-484D-8470-5CCA230CDB2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E81B521-3681-8545-6168-A87941881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4A7975B-D25B-5CB9-21C6-472D49B98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314-8CFE-4C0D-ACD5-26B303A3D6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2437820-B8FE-22B9-72C9-CC130E2EAE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57399" cy="6858000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="" xmlns:a16="http://schemas.microsoft.com/office/drawing/2014/main" id="{74903754-C0CF-27EE-B4F9-6C36BED96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0863" y="1514440"/>
            <a:ext cx="6224486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="" xmlns:a16="http://schemas.microsoft.com/office/drawing/2014/main" id="{A3712AA1-0D47-9D3A-37BD-9BAEA44DF0A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33464" y="635000"/>
            <a:ext cx="1595336" cy="5721350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95056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597F260-21A8-4FCB-E829-C58897E6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8318"/>
            <a:ext cx="7886700" cy="63682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EA5B338-F426-26E0-0FF5-AF19A6BB8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2F44F-F50F-484D-8470-5CCA230CDB2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52D7FCC-A91C-DDDE-2E24-9147ADFCF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BF6928B-CA81-BFF3-59D8-627FD8F5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314-8CFE-4C0D-ACD5-26B303A3D6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25986911-D123-ADC0-4ECF-9DF03C09A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32467"/>
            <a:ext cx="7886700" cy="449778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8508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FA2250-496F-0C19-607D-08C5174E2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4075"/>
            <a:ext cx="7886700" cy="71950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9A0F58-12B8-20F8-B65E-A0CAFB48D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2F44F-F50F-484D-8470-5CCA230CDB2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ACB25F0-9B5C-3969-5ECE-9DD60461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F38F107-5D7D-C17A-88B8-2A1535DE0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314-8CFE-4C0D-ACD5-26B303A3D6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893B48F9-F2DE-5755-3026-DD5F401FD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32467"/>
            <a:ext cx="7886700" cy="449778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28016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CF1B36-7037-2AE8-3202-54B917659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DD29298-5766-2672-01A1-19AD8562B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948757C-6BF9-9A9C-7360-56697C0F5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2F44F-F50F-484D-8470-5CCA230CDB2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CBE8B95-9271-BE03-C10F-BAB59425C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5A29C72-4304-3362-DC3E-AEF2ADD3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314-8CFE-4C0D-ACD5-26B303A3D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953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ED2003-74B0-651E-B1C3-B71429B64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0E33062-4267-5F36-CC16-5E0FBD5E43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F84FCF6-971D-E9E4-777E-AC7B29DE6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B7A5D41-7CFA-A21A-A370-D8B777A43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2F44F-F50F-484D-8470-5CCA230CDB2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576D354-6AA5-671E-27DB-E8B91B596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F98463A-24FA-AD83-A365-6CED73413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314-8CFE-4C0D-ACD5-26B303A3D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5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A23CEE-8B43-D667-202E-B37AF65DD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94543B6-6AB1-A109-44E5-F6769129B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21D90A6-D497-4E47-B786-EDC2C0FF2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EF5D82F-BDB2-0FFA-D798-5CC623878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79E1204-C8DC-ABAF-4837-5F2DA09864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54B8978-C360-34EB-9663-633693FF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2F44F-F50F-484D-8470-5CCA230CDB2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E6E6EBE6-3DAD-4AEF-5418-EFF9E22D4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69E862F-4020-BD57-4AD9-301306F57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314-8CFE-4C0D-ACD5-26B303A3D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47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B1C4FA-F9F4-3362-C5ED-E82E31268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B6E6C65-0715-E04C-5DC0-49B6389C0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CD85F42-B615-8D00-6F47-A32A87C2F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2F44F-F50F-484D-8470-5CCA230CDB2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EB18449-768D-8E90-5559-B27F1EF5E4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6AAF35D-BD1C-620D-5976-434728182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52314-8CFE-4C0D-ACD5-26B303A3D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36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45" r:id="rId3"/>
    <p:sldLayoutId id="2147483948" r:id="rId4"/>
    <p:sldLayoutId id="2147483947" r:id="rId5"/>
    <p:sldLayoutId id="214748394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  <p:sldLayoutId id="214748394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emf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package" Target="../embeddings/Microsoft_Word_Document1.docx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D8FAC1A-D4E0-0E95-274D-3013C060A8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210" y="400051"/>
            <a:ext cx="8012430" cy="1794509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Технопром-2022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IX Международный форум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технологического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</a:t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высоким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</a:t>
            </a:r>
            <a:r>
              <a:rPr lang="ru-RU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ĸ</a:t>
            </a: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 потенциалом:</a:t>
            </a:r>
            <a:b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 к определению критериев отбора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9692B2F-A753-5D1C-9998-5D825B7B8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8486" y="2948895"/>
            <a:ext cx="6858000" cy="1655762"/>
          </a:xfrm>
        </p:spPr>
        <p:txBody>
          <a:bodyPr/>
          <a:lstStyle/>
          <a:p>
            <a:pPr eaLnBrk="0" fontAlgn="base" hangingPunct="0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повышения эффективности использования потенциала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наукоградов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других обособленных территорий научно-технологического развития</a:t>
            </a:r>
            <a:r>
              <a:rPr lang="ru-RU" dirty="0"/>
              <a:t>.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B9692B2F-A753-5D1C-9998-5D825B7B8631}"/>
              </a:ext>
            </a:extLst>
          </p:cNvPr>
          <p:cNvSpPr txBox="1">
            <a:spLocks/>
          </p:cNvSpPr>
          <p:nvPr/>
        </p:nvSpPr>
        <p:spPr>
          <a:xfrm>
            <a:off x="1759857" y="4757057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spcBef>
                <a:spcPts val="0"/>
              </a:spcBef>
            </a:pP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0" fontAlgn="base" hangingPunct="0">
              <a:spcBef>
                <a:spcPts val="0"/>
              </a:spcBef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Кузнецов </a:t>
            </a:r>
          </a:p>
          <a:p>
            <a:pPr algn="r" eaLnBrk="0" fontAlgn="base" hangingPunct="0">
              <a:spcBef>
                <a:spcPts val="0"/>
              </a:spcBef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 развития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наукоградов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745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848600" cy="1066800"/>
          </a:xfrm>
        </p:spPr>
        <p:txBody>
          <a:bodyPr/>
          <a:lstStyle/>
          <a:p>
            <a:pPr algn="ctr"/>
            <a:r>
              <a:rPr lang="ru-RU" altLang="ru-RU" sz="16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/>
            </a:r>
            <a:br>
              <a:rPr lang="ru-RU" altLang="ru-RU" sz="16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</a:br>
            <a:endParaRPr lang="ru-RU" altLang="ru-RU" sz="2400" smtClean="0">
              <a:solidFill>
                <a:srgbClr val="000099"/>
              </a:solidFill>
            </a:endParaRP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-147638" y="936845"/>
            <a:ext cx="9291638" cy="5924495"/>
          </a:xfrm>
        </p:spPr>
        <p:txBody>
          <a:bodyPr>
            <a:normAutofit fontScale="47500" lnSpcReduction="20000"/>
          </a:bodyPr>
          <a:lstStyle/>
          <a:p>
            <a:pPr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3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2.5   </a:t>
            </a:r>
            <a:r>
              <a:rPr lang="ru-RU" altLang="ru-RU" sz="3400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Территориальные образования, создаваемые, созданные </a:t>
            </a:r>
          </a:p>
          <a:p>
            <a:pPr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3400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и регулируемые отдельными Федеральными законами</a:t>
            </a:r>
          </a:p>
          <a:p>
            <a:pPr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3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	</a:t>
            </a:r>
            <a:r>
              <a:rPr lang="ru-RU" altLang="ru-RU" sz="3400" b="1" dirty="0" err="1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Сколково</a:t>
            </a:r>
            <a:r>
              <a:rPr lang="ru-RU" altLang="ru-RU" sz="34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(</a:t>
            </a:r>
            <a:r>
              <a:rPr lang="ru-RU" altLang="ru-RU" sz="34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ФЗ «Об инновационном центре </a:t>
            </a:r>
            <a:r>
              <a:rPr lang="ru-RU" altLang="ru-RU" sz="3400" dirty="0" err="1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Сколково</a:t>
            </a:r>
            <a:r>
              <a:rPr lang="ru-RU" altLang="ru-RU" sz="34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»)</a:t>
            </a:r>
          </a:p>
          <a:p>
            <a:pPr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34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	Сириус (</a:t>
            </a:r>
            <a:r>
              <a:rPr lang="ru-RU" altLang="ru-RU" sz="34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ФЗ «О федеральной территории Сириус»)</a:t>
            </a:r>
          </a:p>
          <a:p>
            <a:pPr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endParaRPr lang="ru-RU" altLang="ru-RU" sz="3400" b="1" dirty="0" smtClean="0">
              <a:solidFill>
                <a:srgbClr val="0062C4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3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2.6 </a:t>
            </a:r>
            <a:r>
              <a:rPr lang="ru-RU" altLang="ru-RU" sz="3400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Территориальные инновационные </a:t>
            </a:r>
            <a:r>
              <a:rPr lang="ru-RU" altLang="ru-RU" sz="3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проекты развития интеграционного типа</a:t>
            </a:r>
          </a:p>
          <a:p>
            <a:pPr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3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	</a:t>
            </a:r>
            <a:r>
              <a:rPr lang="ru-RU" altLang="ru-RU" sz="34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ИНО Томск (</a:t>
            </a:r>
            <a:r>
              <a:rPr lang="ru-RU" altLang="ru-RU" sz="3400" dirty="0" err="1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Иновац</a:t>
            </a:r>
            <a:r>
              <a:rPr lang="ru-RU" altLang="ru-RU" sz="34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 </a:t>
            </a:r>
            <a:r>
              <a:rPr lang="ru-RU" altLang="ru-RU" sz="3400" dirty="0" err="1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Территориальн</a:t>
            </a:r>
            <a:r>
              <a:rPr lang="ru-RU" altLang="ru-RU" sz="34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 центр "ИНО Томск" – развитие Томской агломерации</a:t>
            </a:r>
            <a:r>
              <a:rPr lang="ru-RU" altLang="ru-RU" sz="34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) </a:t>
            </a:r>
          </a:p>
          <a:p>
            <a:pPr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34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	Академгородок 2.0</a:t>
            </a:r>
          </a:p>
          <a:p>
            <a:pPr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endParaRPr lang="ru-RU" altLang="ru-RU" sz="3400" b="1" dirty="0" smtClean="0">
              <a:solidFill>
                <a:srgbClr val="0062C4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985838"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3400" b="1" dirty="0" err="1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Квази</a:t>
            </a:r>
            <a:r>
              <a:rPr lang="ru-RU" altLang="ru-RU" sz="3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-территории науки и технологий  </a:t>
            </a:r>
          </a:p>
          <a:p>
            <a:pPr marL="985838"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3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	</a:t>
            </a:r>
            <a:r>
              <a:rPr lang="ru-RU" altLang="ru-RU" sz="34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Территориальные инновационные </a:t>
            </a:r>
            <a:r>
              <a:rPr lang="ru-RU" altLang="ru-RU" sz="34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кластеры</a:t>
            </a:r>
          </a:p>
          <a:p>
            <a:pPr marL="985838"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34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	Научные центры мирового уровня </a:t>
            </a:r>
            <a:r>
              <a:rPr lang="ru-RU" altLang="ru-RU" sz="34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(Математические НЦМУ,</a:t>
            </a:r>
          </a:p>
          <a:p>
            <a:pPr marL="985838"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34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Региональные Математические НОЦМУ, Геномные НЦМУ,  НЦМУ </a:t>
            </a:r>
          </a:p>
          <a:p>
            <a:pPr marL="985838"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34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по приоритетам) </a:t>
            </a:r>
          </a:p>
          <a:p>
            <a:pPr marL="985838"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34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	Научно-образовательные центры (НОЦ) МУ </a:t>
            </a:r>
          </a:p>
          <a:p>
            <a:pPr marL="985838"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endParaRPr lang="ru-RU" altLang="ru-RU" sz="3400" b="1" dirty="0" smtClean="0">
              <a:solidFill>
                <a:srgbClr val="0062C4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985838"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3400" b="1" dirty="0" err="1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Нетерриториальные</a:t>
            </a:r>
            <a:r>
              <a:rPr lang="ru-RU" altLang="ru-RU" sz="3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институты </a:t>
            </a:r>
            <a:r>
              <a:rPr lang="ru-RU" altLang="ru-RU" sz="3400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(структуры, проекты) </a:t>
            </a:r>
            <a:r>
              <a:rPr lang="ru-RU" altLang="ru-RU" sz="3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развития, </a:t>
            </a:r>
            <a:r>
              <a:rPr lang="ru-RU" altLang="ru-RU" sz="3400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имеющие (имевшие) создающие, развивающие проекты</a:t>
            </a:r>
            <a:r>
              <a:rPr lang="ru-RU" altLang="ru-RU" sz="3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на территориях разного типа.</a:t>
            </a:r>
          </a:p>
          <a:p>
            <a:pPr marL="985838"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endParaRPr lang="ru-RU" altLang="ru-RU" sz="3400" b="1" dirty="0" smtClean="0">
              <a:solidFill>
                <a:srgbClr val="0062C4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985838"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Arial" charset="0"/>
              <a:buChar char="•"/>
            </a:pPr>
            <a:r>
              <a:rPr lang="ru-RU" altLang="ru-RU" sz="3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</a:t>
            </a:r>
            <a:r>
              <a:rPr lang="ru-RU" altLang="ru-RU" sz="34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Институты развития </a:t>
            </a:r>
            <a:r>
              <a:rPr lang="ru-RU" altLang="ru-RU" sz="3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</a:t>
            </a:r>
            <a:r>
              <a:rPr lang="ru-RU" altLang="ru-RU" sz="3400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ВЭБ РФ, </a:t>
            </a:r>
            <a:r>
              <a:rPr lang="ru-RU" altLang="ru-RU" sz="3400" dirty="0" err="1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Роснано</a:t>
            </a:r>
            <a:r>
              <a:rPr lang="ru-RU" altLang="ru-RU" sz="3400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Фонд содействия развитию малых форм предприятий в научно-технической сфере и ряд других</a:t>
            </a:r>
            <a:r>
              <a:rPr lang="ru-RU" altLang="ru-RU" sz="3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)</a:t>
            </a:r>
          </a:p>
          <a:p>
            <a:pPr marL="985838"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Arial" charset="0"/>
              <a:buChar char="•"/>
            </a:pPr>
            <a:r>
              <a:rPr lang="ru-RU" altLang="ru-RU" sz="3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</a:t>
            </a:r>
            <a:r>
              <a:rPr lang="ru-RU" altLang="ru-RU" sz="34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АСИ</a:t>
            </a:r>
            <a:r>
              <a:rPr lang="ru-RU" altLang="ru-RU" sz="3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– Агентство стратегических инициатив по продвижению новых проектов ,</a:t>
            </a:r>
            <a:r>
              <a:rPr lang="ru-RU" altLang="ru-RU" sz="3400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«дочерние» и </a:t>
            </a:r>
            <a:r>
              <a:rPr lang="ru-RU" altLang="ru-RU" sz="3400" dirty="0" err="1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квазидочерние</a:t>
            </a:r>
            <a:r>
              <a:rPr lang="ru-RU" altLang="ru-RU" sz="3400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проекты и организации </a:t>
            </a:r>
            <a:r>
              <a:rPr lang="ru-RU" altLang="ru-RU" sz="3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– </a:t>
            </a:r>
            <a:r>
              <a:rPr lang="ru-RU" altLang="ru-RU" sz="34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НТИ, Университет 2035 </a:t>
            </a:r>
          </a:p>
          <a:p>
            <a:pPr marL="985838"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Arial" charset="0"/>
              <a:buChar char="•"/>
            </a:pPr>
            <a:r>
              <a:rPr lang="ru-RU" altLang="ru-RU" sz="3400" b="1" dirty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34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Фонд развития моногородов</a:t>
            </a:r>
          </a:p>
          <a:p>
            <a:pPr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endParaRPr lang="ru-RU" altLang="ru-RU" sz="2000" b="1" dirty="0" smtClean="0">
              <a:solidFill>
                <a:srgbClr val="0062C4"/>
              </a:solidFill>
              <a:ea typeface="Calibri" pitchFamily="34" charset="0"/>
              <a:cs typeface="Calibri" pitchFamily="34" charset="0"/>
            </a:endParaRPr>
          </a:p>
          <a:p>
            <a:pPr indent="0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2000" b="1" dirty="0" smtClean="0">
                <a:solidFill>
                  <a:srgbClr val="0062C4"/>
                </a:solidFill>
                <a:ea typeface="Calibri" pitchFamily="34" charset="0"/>
                <a:cs typeface="Calibri" pitchFamily="34" charset="0"/>
              </a:rPr>
              <a:t>                                                             </a:t>
            </a:r>
            <a:endParaRPr lang="en-US" altLang="ru-RU" sz="2000" b="1" dirty="0" smtClean="0">
              <a:solidFill>
                <a:srgbClr val="0062C4"/>
              </a:solidFill>
              <a:ea typeface="Calibri" pitchFamily="34" charset="0"/>
              <a:cs typeface="Calibri" pitchFamily="34" charset="0"/>
            </a:endParaRPr>
          </a:p>
          <a:p>
            <a:pPr indent="0" algn="r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endParaRPr lang="ru-RU" altLang="ru-RU" b="1" dirty="0" smtClean="0">
              <a:solidFill>
                <a:srgbClr val="0062C4"/>
              </a:solidFill>
              <a:ea typeface="Calibri" pitchFamily="34" charset="0"/>
              <a:cs typeface="Calibri" pitchFamily="34" charset="0"/>
            </a:endParaRPr>
          </a:p>
          <a:p>
            <a:pPr indent="0" algn="ctr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endParaRPr lang="ru-RU" altLang="ru-RU" b="1" dirty="0" smtClean="0">
              <a:solidFill>
                <a:srgbClr val="0062C4"/>
              </a:solidFill>
              <a:ea typeface="Calibri" pitchFamily="34" charset="0"/>
              <a:cs typeface="Calibri" pitchFamily="34" charset="0"/>
            </a:endParaRPr>
          </a:p>
          <a:p>
            <a:pPr indent="0" algn="ctr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endParaRPr lang="ru-RU" altLang="ru-RU" b="1" dirty="0" smtClean="0">
              <a:solidFill>
                <a:srgbClr val="0062C4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5E6A52C0-B217-44F0-A8F2-D9673B1A801F}" type="slidenum">
              <a:rPr lang="en-US" altLang="ru-RU" sz="1000" smtClean="0">
                <a:solidFill>
                  <a:schemeClr val="tx2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10</a:t>
            </a:fld>
            <a:endParaRPr lang="en-US" altLang="ru-RU" sz="1000" smtClean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gray">
          <a:xfrm>
            <a:off x="147638" y="0"/>
            <a:ext cx="8153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altLang="ru-RU" sz="1600" kern="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/>
            </a:r>
            <a:br>
              <a:rPr lang="ru-RU" altLang="ru-RU" sz="1600" kern="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</a:br>
            <a:endParaRPr lang="ru-RU" sz="18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gray">
          <a:xfrm>
            <a:off x="147638" y="289718"/>
            <a:ext cx="8615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ru-RU" altLang="ru-RU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2400" kern="0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науки и технологий. </a:t>
            </a:r>
          </a:p>
          <a:p>
            <a:pPr algn="l">
              <a:defRPr/>
            </a:pPr>
            <a:r>
              <a:rPr lang="ru-RU" altLang="ru-RU" sz="2200" kern="0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Статус </a:t>
            </a:r>
            <a:r>
              <a:rPr lang="ru-RU" altLang="ru-RU" sz="2200" kern="0" dirty="0" err="1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наукограда</a:t>
            </a:r>
            <a:r>
              <a:rPr lang="ru-RU" altLang="ru-RU" sz="2200" kern="0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РФ и новые разновидности (продолжение).</a:t>
            </a:r>
            <a:br>
              <a:rPr lang="ru-RU" altLang="ru-RU" sz="2200" kern="0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kern="0" dirty="0" smtClean="0">
              <a:solidFill>
                <a:srgbClr val="006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826360"/>
      </p:ext>
    </p:extLst>
  </p:cSld>
  <p:clrMapOvr>
    <a:masterClrMapping/>
  </p:clrMapOvr>
  <p:transition advTm="14000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B4529005-0868-464D-BC4C-D326B9E24494}" type="slidenum">
              <a:rPr lang="en-US" altLang="ru-RU" sz="1000" smtClean="0">
                <a:solidFill>
                  <a:srgbClr val="003366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11</a:t>
            </a:fld>
            <a:endParaRPr lang="en-US" altLang="ru-RU" sz="1000" smtClean="0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-457200" y="-304800"/>
            <a:ext cx="8534400" cy="14478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Обособленные территории науки и технологий. 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46386"/>
            <a:ext cx="9296400" cy="6211614"/>
          </a:xfrm>
        </p:spPr>
        <p:txBody>
          <a:bodyPr>
            <a:normAutofit fontScale="85000" lnSpcReduction="20000"/>
          </a:bodyPr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1300" b="1" dirty="0" smtClean="0">
                <a:solidFill>
                  <a:schemeClr val="tx2"/>
                </a:solidFill>
              </a:rPr>
              <a:t> </a:t>
            </a:r>
            <a:endParaRPr lang="ru-RU" sz="1300" b="1" dirty="0" smtClean="0">
              <a:solidFill>
                <a:srgbClr val="005EBC"/>
              </a:solidFill>
            </a:endParaRPr>
          </a:p>
          <a:p>
            <a:pPr marL="357188" indent="0" eaLnBrk="1" hangingPunct="1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3.1  </a:t>
            </a:r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Имеющие статус </a:t>
            </a: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«</a:t>
            </a:r>
            <a:r>
              <a:rPr lang="ru-RU" sz="20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Наукоград</a:t>
            </a: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РФ» (НРФ) – 13</a:t>
            </a:r>
          </a:p>
          <a:p>
            <a:pPr marL="357188" indent="0" eaLnBrk="1" hangingPunct="1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endParaRPr lang="ru-RU" sz="800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357188" indent="0" eaLnBrk="1" hangingPunct="1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3.2  </a:t>
            </a:r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Имевшие</a:t>
            </a: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статус, НРФ </a:t>
            </a:r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но «не </a:t>
            </a:r>
            <a:r>
              <a:rPr lang="ru-RU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сохраившие</a:t>
            </a:r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»</a:t>
            </a: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его – 1</a:t>
            </a:r>
          </a:p>
          <a:p>
            <a:pPr marL="357188" indent="0" eaLnBrk="1" hangingPunct="1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3.3  </a:t>
            </a:r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Готовившие комплект документов </a:t>
            </a: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к присвоению статуса НРФ, </a:t>
            </a:r>
          </a:p>
          <a:p>
            <a:pPr marL="357188" indent="0" eaLnBrk="1" hangingPunct="1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но не по разным причинам не прошедшие всех процедур согласования  -  18</a:t>
            </a:r>
          </a:p>
          <a:p>
            <a:pPr marL="357188" indent="0" eaLnBrk="1" hangingPunct="1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endParaRPr lang="ru-RU" sz="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357188" indent="0" eaLnBrk="1" hangingPunct="1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3.4 </a:t>
            </a:r>
            <a:r>
              <a:rPr lang="ru-RU" sz="20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аукограды</a:t>
            </a:r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-ЗАТО</a:t>
            </a: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 специализацией НПК </a:t>
            </a:r>
            <a:endParaRPr lang="ru-RU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0088" indent="381000" eaLnBrk="1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Преимущественно </a:t>
            </a:r>
            <a:r>
              <a:rPr lang="ru-RU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«Наука и разработки</a:t>
            </a: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2000" dirty="0"/>
              <a:t>Звездный городок, Московская область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2000" dirty="0"/>
              <a:t>Саров, Нижегородская область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2000" dirty="0" err="1"/>
              <a:t>Снежинск</a:t>
            </a:r>
            <a:r>
              <a:rPr lang="ru-RU" sz="2000" dirty="0"/>
              <a:t>, Челябинская </a:t>
            </a:r>
            <a:r>
              <a:rPr lang="ru-RU" sz="2000" dirty="0" smtClean="0"/>
              <a:t>область</a:t>
            </a:r>
            <a:endParaRPr lang="ru-RU" sz="2000" dirty="0"/>
          </a:p>
          <a:p>
            <a:pPr marL="700088" indent="381000" eaLnBrk="1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Преимущественно </a:t>
            </a:r>
            <a:r>
              <a:rPr lang="ru-RU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«Наукоемкая </a:t>
            </a: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промышленность»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2000" dirty="0"/>
              <a:t>Заречный, Пензенская область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2000" dirty="0"/>
              <a:t>Зеленогорск, Красноярский край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2000" dirty="0"/>
              <a:t>Лесной, Свердловская область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2000" dirty="0"/>
              <a:t>Озерск, Челябинская область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2000" dirty="0"/>
              <a:t>Северск, Томская область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2000" dirty="0"/>
              <a:t>Трехгорный, Челябинская </a:t>
            </a:r>
            <a:r>
              <a:rPr lang="ru-RU" sz="2000" dirty="0" smtClean="0"/>
              <a:t>область</a:t>
            </a:r>
            <a:endParaRPr lang="ru-RU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0088" indent="381000" eaLnBrk="1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Смешанные</a:t>
            </a: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2100" dirty="0"/>
              <a:t>Железногорск, Красноярский край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2100" dirty="0"/>
              <a:t>Новоуральск, Свердловская область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2100" dirty="0"/>
              <a:t>Солнечный, Тверская </a:t>
            </a:r>
            <a:r>
              <a:rPr lang="ru-RU" sz="2100" dirty="0" smtClean="0"/>
              <a:t>область</a:t>
            </a:r>
          </a:p>
          <a:p>
            <a:pPr marL="700088" indent="381000" eaLnBrk="1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Наукоемкие </a:t>
            </a:r>
            <a:r>
              <a:rPr lang="ru-RU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полигоны (ЗАТО и </a:t>
            </a: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ЗАТО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1800" dirty="0"/>
              <a:t>Байконур – совместный (с Казахстаном) космодром 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1800" dirty="0" err="1"/>
              <a:t>Белоозерский</a:t>
            </a:r>
            <a:r>
              <a:rPr lang="ru-RU" sz="1800" dirty="0"/>
              <a:t> (до 2019 г. поселок), Московская область 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1800" dirty="0"/>
              <a:t>п. Дмитров-7 (Автополигон), Московская область 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1800" dirty="0"/>
              <a:t>Знаменск, Астраханская область (ЗАТО) 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1800" dirty="0"/>
              <a:t>Мирный, Архангельская область (ЗАТО) 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1800" dirty="0"/>
              <a:t>Радужный, Владимирская область (ЗАТО) 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1800" dirty="0"/>
              <a:t>Циолковский, Амурская область (ЗАТО</a:t>
            </a:r>
            <a:r>
              <a:rPr lang="ru-RU" sz="1800" dirty="0" smtClean="0"/>
              <a:t>)</a:t>
            </a:r>
            <a:endParaRPr lang="ru-RU" sz="2000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0088" indent="-342900" eaLnBrk="1" hangingPunct="1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endParaRPr lang="ru-RU" sz="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0088" indent="-342900" eaLnBrk="1" hangingPunct="1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 </a:t>
            </a:r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</a:t>
            </a:r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позиционируемые властями </a:t>
            </a:r>
            <a:r>
              <a:rPr lang="ru-RU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«надсистемы» </a:t>
            </a:r>
            <a:endParaRPr lang="ru-RU" sz="2000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0088" indent="-342900" eaLnBrk="1" hangingPunct="1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позиционирующие себя (собственным руководством) </a:t>
            </a:r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наукограды</a:t>
            </a:r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ru-RU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Инноцентры</a:t>
            </a:r>
            <a:r>
              <a:rPr lang="ru-RU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иннополисы</a:t>
            </a:r>
            <a:r>
              <a:rPr lang="ru-RU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т.п</a:t>
            </a: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700088" indent="-342900" eaLnBrk="1" hangingPunct="1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Сколково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Иннополис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Сириус         </a:t>
            </a:r>
          </a:p>
          <a:p>
            <a:pPr marL="700088" indent="-342900" eaLnBrk="1" hangingPunct="1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endParaRPr lang="ru-RU" sz="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0" eaLnBrk="1" hangingPunct="1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endParaRPr lang="ru-RU" sz="2000" dirty="0">
              <a:solidFill>
                <a:srgbClr val="005E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0" eaLnBrk="1" hangingPunct="1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endParaRPr lang="ru-RU" sz="2000" dirty="0" smtClean="0">
              <a:solidFill>
                <a:srgbClr val="005E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661943"/>
      </p:ext>
    </p:extLst>
  </p:cSld>
  <p:clrMapOvr>
    <a:masterClrMapping/>
  </p:clrMapOvr>
  <p:transition advTm="14000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Обособленные территории науки и </a:t>
            </a:r>
            <a: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  <a:b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(продолжение)</a:t>
            </a:r>
            <a:b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799" y="1422853"/>
            <a:ext cx="8839201" cy="4629603"/>
          </a:xfrm>
        </p:spPr>
        <p:txBody>
          <a:bodyPr>
            <a:normAutofit fontScale="55000" lnSpcReduction="20000"/>
          </a:bodyPr>
          <a:lstStyle/>
          <a:p>
            <a:pPr marL="700088" indent="-342900">
              <a:spcBef>
                <a:spcPts val="0"/>
              </a:spcBef>
              <a:buNone/>
              <a:defRPr/>
            </a:pPr>
            <a:r>
              <a:rPr lang="ru-RU" sz="4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3.6 </a:t>
            </a:r>
            <a:r>
              <a:rPr lang="ru-RU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Наукограды</a:t>
            </a:r>
            <a:r>
              <a:rPr lang="ru-RU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немуниципальные образования</a:t>
            </a:r>
            <a:r>
              <a:rPr lang="ru-RU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524000" indent="0">
              <a:spcBef>
                <a:spcPts val="0"/>
              </a:spcBef>
              <a:buNone/>
            </a:pPr>
            <a:endParaRPr lang="ru-RU" sz="3600" dirty="0" smtClean="0"/>
          </a:p>
          <a:p>
            <a:pPr marL="1524000" indent="0">
              <a:spcBef>
                <a:spcPts val="0"/>
              </a:spcBef>
              <a:buNone/>
            </a:pPr>
            <a:r>
              <a:rPr lang="ru-RU" sz="3600" dirty="0" smtClean="0"/>
              <a:t>Академгородки </a:t>
            </a:r>
            <a:r>
              <a:rPr lang="ru-RU" sz="3600" dirty="0"/>
              <a:t>– обособленные территории и </a:t>
            </a:r>
            <a:r>
              <a:rPr lang="ru-RU" sz="3600" dirty="0" smtClean="0"/>
              <a:t>поселения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3600" dirty="0"/>
              <a:t> </a:t>
            </a:r>
            <a:r>
              <a:rPr lang="ru-RU" sz="3600" dirty="0" smtClean="0"/>
              <a:t>                    </a:t>
            </a:r>
            <a:r>
              <a:rPr lang="ru-RU" sz="3600" dirty="0"/>
              <a:t>в </a:t>
            </a:r>
            <a:r>
              <a:rPr lang="ru-RU" sz="3600" dirty="0" smtClean="0"/>
              <a:t>  муниципальных </a:t>
            </a:r>
            <a:r>
              <a:rPr lang="ru-RU" sz="3600" dirty="0"/>
              <a:t>образованиях, в том числе, 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3600" dirty="0" smtClean="0"/>
              <a:t>        Новосибирский </a:t>
            </a:r>
            <a:r>
              <a:rPr lang="ru-RU" sz="3600" dirty="0" err="1"/>
              <a:t>академгородок</a:t>
            </a:r>
            <a:r>
              <a:rPr lang="ru-RU" sz="3600" dirty="0"/>
              <a:t>, 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3600" dirty="0" smtClean="0"/>
              <a:t>        </a:t>
            </a:r>
            <a:r>
              <a:rPr lang="ru-RU" sz="3600" dirty="0" err="1" smtClean="0"/>
              <a:t>Краснообск</a:t>
            </a:r>
            <a:r>
              <a:rPr lang="ru-RU" sz="3600" dirty="0"/>
              <a:t>, Новосибирская </a:t>
            </a:r>
            <a:r>
              <a:rPr lang="ru-RU" sz="3600" dirty="0" smtClean="0"/>
              <a:t>область</a:t>
            </a:r>
          </a:p>
          <a:p>
            <a:pPr marL="1524000" indent="0">
              <a:spcBef>
                <a:spcPts val="0"/>
              </a:spcBef>
              <a:buNone/>
            </a:pPr>
            <a:endParaRPr lang="ru-RU" sz="3600" dirty="0" smtClean="0"/>
          </a:p>
          <a:p>
            <a:pPr marL="1524000" indent="0">
              <a:spcBef>
                <a:spcPts val="0"/>
              </a:spcBef>
              <a:buNone/>
            </a:pPr>
            <a:r>
              <a:rPr lang="ru-RU" sz="3600" dirty="0" smtClean="0"/>
              <a:t>Борок, Ярославская область </a:t>
            </a:r>
            <a:endParaRPr lang="ru-RU" sz="3600" dirty="0"/>
          </a:p>
          <a:p>
            <a:pPr marL="1524000" indent="0">
              <a:spcBef>
                <a:spcPts val="0"/>
              </a:spcBef>
              <a:buNone/>
            </a:pPr>
            <a:r>
              <a:rPr lang="ru-RU" sz="3600" dirty="0"/>
              <a:t>Зеленоград, Москва 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3600" dirty="0"/>
              <a:t>Красноармейск, Московская область (см. п.3.3)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3600" dirty="0" smtClean="0"/>
              <a:t>Менделеево, </a:t>
            </a:r>
            <a:r>
              <a:rPr lang="ru-RU" sz="3600" dirty="0"/>
              <a:t>Московская область </a:t>
            </a:r>
            <a:endParaRPr lang="ru-RU" sz="3600" dirty="0" smtClean="0"/>
          </a:p>
          <a:p>
            <a:pPr marL="1524000" indent="0">
              <a:spcBef>
                <a:spcPts val="0"/>
              </a:spcBef>
              <a:buNone/>
            </a:pPr>
            <a:r>
              <a:rPr lang="ru-RU" sz="3600" dirty="0" err="1" smtClean="0"/>
              <a:t>Оболенск</a:t>
            </a:r>
            <a:r>
              <a:rPr lang="ru-RU" sz="3600" dirty="0"/>
              <a:t>, Московская область</a:t>
            </a:r>
          </a:p>
          <a:p>
            <a:pPr marL="1524000" indent="0">
              <a:spcBef>
                <a:spcPts val="0"/>
              </a:spcBef>
              <a:buNone/>
            </a:pPr>
            <a:r>
              <a:rPr lang="ru-RU" sz="3600" dirty="0" err="1"/>
              <a:t>Томилино</a:t>
            </a:r>
            <a:r>
              <a:rPr lang="ru-RU" sz="3600" dirty="0"/>
              <a:t>, Московская область (см. </a:t>
            </a:r>
            <a:r>
              <a:rPr lang="ru-RU" sz="3600" dirty="0" smtClean="0"/>
              <a:t>п.3.3)            и др.</a:t>
            </a:r>
            <a:endParaRPr lang="ru-RU" sz="3600" dirty="0"/>
          </a:p>
          <a:p>
            <a:pPr marL="700088" indent="-342900">
              <a:spcBef>
                <a:spcPts val="0"/>
              </a:spcBef>
              <a:buNone/>
              <a:defRPr/>
            </a:pPr>
            <a:endParaRPr lang="ru-RU" sz="4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42900">
              <a:spcBef>
                <a:spcPts val="0"/>
              </a:spcBef>
              <a:buNone/>
              <a:defRPr/>
            </a:pPr>
            <a:r>
              <a:rPr lang="ru-RU" sz="4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Необособленные территории науки и </a:t>
            </a:r>
            <a:r>
              <a:rPr lang="ru-RU" sz="4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</a:p>
          <a:p>
            <a:pPr marL="361950" indent="-342900">
              <a:spcBef>
                <a:spcPts val="0"/>
              </a:spcBef>
              <a:buNone/>
              <a:defRPr/>
            </a:pPr>
            <a:endParaRPr lang="ru-RU" sz="4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5350" indent="-342900">
              <a:spcBef>
                <a:spcPts val="0"/>
              </a:spcBef>
              <a:buNone/>
              <a:defRPr/>
            </a:pPr>
            <a:r>
              <a:rPr lang="ru-RU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4.1   </a:t>
            </a:r>
            <a:r>
              <a:rPr lang="ru-RU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Особые экономические зоны технико-внедренческого </a:t>
            </a:r>
            <a:r>
              <a:rPr lang="ru-RU" sz="36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типа</a:t>
            </a:r>
          </a:p>
          <a:p>
            <a:pPr marL="895350" indent="-342900">
              <a:spcBef>
                <a:spcPts val="0"/>
              </a:spcBef>
              <a:buNone/>
              <a:defRPr/>
            </a:pPr>
            <a:r>
              <a:rPr lang="ru-RU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  <a:r>
              <a:rPr lang="ru-RU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(ОЭЗ  ТВТ</a:t>
            </a:r>
            <a:r>
              <a:rPr lang="ru-RU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6</a:t>
            </a:r>
          </a:p>
          <a:p>
            <a:pPr marL="895350" indent="-342900">
              <a:spcBef>
                <a:spcPts val="0"/>
              </a:spcBef>
              <a:buNone/>
              <a:defRPr/>
            </a:pPr>
            <a:endParaRPr lang="ru-RU" sz="36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5350" indent="-342900">
              <a:spcBef>
                <a:spcPts val="0"/>
              </a:spcBef>
              <a:buNone/>
              <a:defRPr/>
            </a:pPr>
            <a:r>
              <a:rPr lang="ru-RU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   Инновационные научно-технологические центры (</a:t>
            </a:r>
            <a:r>
              <a:rPr lang="ru-RU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ИНТЦ</a:t>
            </a:r>
            <a:r>
              <a:rPr lang="ru-RU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- </a:t>
            </a:r>
            <a:r>
              <a:rPr lang="ru-RU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7-12  </a:t>
            </a:r>
          </a:p>
          <a:p>
            <a:pPr marL="700088" indent="-342900">
              <a:spcBef>
                <a:spcPts val="0"/>
              </a:spcBef>
              <a:buNone/>
              <a:defRPr/>
            </a:pPr>
            <a:endParaRPr lang="ru-RU" sz="4000" dirty="0">
              <a:solidFill>
                <a:srgbClr val="005E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1226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Что минимально необходимо сделать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49" y="1825625"/>
            <a:ext cx="8395607" cy="4351338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Увеличить объем финансирования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наукоградов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имеющих статус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наукограда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РФ (как и предлагалось Правительством РФ в докладе Президенту РФ)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Присвоить статус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наукограда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РФ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наукоградам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удовлетворяющим критериям, установленных 70-ФЗ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Присвоить статус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наукограда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РФ ЗАТО,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удовлетворяющим критериям, установленных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70-ФЗ (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наукоградам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-ЗАТО)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(возможно с коррекцией нормативных документов)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(нормативно) возможность финансирования 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наукоградов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немуниципальных образований путем предоставления для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развития 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федерального бюджета бюджетам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РФ для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предоставления их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местным бюджетам муниципальных образований, в которые входят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наукограды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намуниципальные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образования 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sz="2000" b="1" dirty="0" smtClean="0">
              <a:solidFill>
                <a:srgbClr val="3054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endParaRPr lang="ru-RU" sz="2000" dirty="0">
              <a:solidFill>
                <a:srgbClr val="3054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820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FA22DAC2-9A9D-4A45-8777-9FA2B9FB103D}" type="slidenum">
              <a:rPr lang="en-US" altLang="ru-RU" sz="1000" smtClean="0">
                <a:solidFill>
                  <a:srgbClr val="003366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14</a:t>
            </a:fld>
            <a:endParaRPr lang="en-US" altLang="ru-RU" sz="1000" smtClean="0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534400" cy="1142999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Кое-что из того, что </a:t>
            </a:r>
            <a:r>
              <a:rPr lang="ru-RU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оценивать для принятия решений о формах и объеме господдержки</a:t>
            </a:r>
            <a:b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территорий научно-технологического развития  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9296400" cy="63246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1300" b="1" dirty="0" smtClean="0">
                <a:solidFill>
                  <a:schemeClr val="tx2"/>
                </a:solidFill>
              </a:rPr>
              <a:t>   </a:t>
            </a:r>
            <a:endParaRPr lang="ru-RU" sz="1300" b="1" dirty="0" smtClean="0">
              <a:solidFill>
                <a:srgbClr val="005EBC"/>
              </a:solidFill>
            </a:endParaRPr>
          </a:p>
          <a:p>
            <a:pPr marL="700088" indent="-342900" eaLnBrk="1" hangingPunct="1">
              <a:lnSpc>
                <a:spcPct val="80000"/>
              </a:lnSpc>
              <a:spcBef>
                <a:spcPts val="0"/>
              </a:spcBef>
              <a:buFontTx/>
              <a:buChar char="-"/>
              <a:defRPr/>
            </a:pPr>
            <a:endParaRPr lang="ru-RU" sz="2000" b="1" dirty="0" smtClean="0">
              <a:solidFill>
                <a:srgbClr val="006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0088" indent="-342900" eaLnBrk="1" hangingPunct="1">
              <a:lnSpc>
                <a:spcPct val="80000"/>
              </a:lnSpc>
              <a:spcBef>
                <a:spcPts val="0"/>
              </a:spcBef>
              <a:buFontTx/>
              <a:buChar char="-"/>
              <a:defRPr/>
            </a:pPr>
            <a:endParaRPr lang="ru-RU" sz="2000" b="1" dirty="0" smtClean="0">
              <a:solidFill>
                <a:srgbClr val="005E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0088" indent="-342900" eaLnBrk="1" hangingPunct="1">
              <a:lnSpc>
                <a:spcPct val="8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sz="2000" b="1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потенциал, уровень</a:t>
            </a:r>
            <a:r>
              <a:rPr lang="ru-RU" sz="2000" b="1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актуальность и перспективность </a:t>
            </a: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разработок</a:t>
            </a:r>
          </a:p>
          <a:p>
            <a:pPr marL="357188" indent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научно-инженерно-образовательных </a:t>
            </a:r>
            <a:r>
              <a:rPr lang="ru-RU" sz="2000" b="1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комплексов</a:t>
            </a: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700088" indent="-342900" eaLnBrk="1" hangingPunct="1">
              <a:lnSpc>
                <a:spcPct val="80000"/>
              </a:lnSpc>
              <a:spcBef>
                <a:spcPts val="0"/>
              </a:spcBef>
              <a:buFontTx/>
              <a:buChar char="-"/>
              <a:defRPr/>
            </a:pPr>
            <a:endParaRPr lang="ru-RU" sz="800" dirty="0">
              <a:solidFill>
                <a:srgbClr val="005E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0088" indent="-342900" eaLnBrk="1" hangingPunct="1">
              <a:lnSpc>
                <a:spcPct val="8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sz="2000" b="1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уровень обеспечения НТР, его потенциал, а также </a:t>
            </a:r>
            <a:r>
              <a:rPr lang="ru-RU" sz="2000" b="1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 </a:t>
            </a:r>
            <a:endParaRPr lang="ru-RU" sz="2000" b="1" dirty="0" smtClean="0">
              <a:solidFill>
                <a:srgbClr val="005E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образования (</a:t>
            </a: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 </a:t>
            </a: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дополнительного), </a:t>
            </a:r>
            <a:r>
              <a:rPr lang="ru-RU" sz="2000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</a:t>
            </a:r>
            <a:endParaRPr lang="ru-RU" sz="2000" dirty="0" smtClean="0">
              <a:solidFill>
                <a:srgbClr val="005E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000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и </a:t>
            </a:r>
            <a:r>
              <a:rPr lang="ru-RU" sz="2000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привлечения специалистов</a:t>
            </a: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700088" indent="-342900" eaLnBrk="1" hangingPunct="1">
              <a:lnSpc>
                <a:spcPct val="80000"/>
              </a:lnSpc>
              <a:spcBef>
                <a:spcPts val="0"/>
              </a:spcBef>
              <a:buFontTx/>
              <a:buChar char="-"/>
              <a:defRPr/>
            </a:pPr>
            <a:endParaRPr lang="ru-RU" sz="800" dirty="0">
              <a:solidFill>
                <a:srgbClr val="005E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0088" indent="-342900" eaLnBrk="1" hangingPunct="1">
              <a:lnSpc>
                <a:spcPct val="8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sz="2000" b="1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ровень, </a:t>
            </a:r>
            <a:r>
              <a:rPr lang="ru-RU" sz="2000" b="1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динамику </a:t>
            </a:r>
            <a:r>
              <a:rPr lang="ru-RU" sz="2000" b="1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возможности развития </a:t>
            </a:r>
            <a:r>
              <a:rPr lang="ru-RU" sz="2000" b="1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инновационного </a:t>
            </a:r>
            <a:r>
              <a:rPr lang="ru-RU" sz="2000" b="1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бизнеса</a:t>
            </a:r>
          </a:p>
          <a:p>
            <a:pPr marL="357188" indent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коммерциализации разработок; </a:t>
            </a:r>
            <a:endParaRPr lang="ru-RU" sz="2000" dirty="0" smtClean="0">
              <a:solidFill>
                <a:srgbClr val="005E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0088" indent="-342900" eaLnBrk="1" hangingPunct="1">
              <a:lnSpc>
                <a:spcPct val="80000"/>
              </a:lnSpc>
              <a:spcBef>
                <a:spcPts val="0"/>
              </a:spcBef>
              <a:buFontTx/>
              <a:buChar char="-"/>
              <a:defRPr/>
            </a:pPr>
            <a:endParaRPr lang="ru-RU" sz="800" dirty="0">
              <a:solidFill>
                <a:srgbClr val="005E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0088" indent="-342900" eaLnBrk="1" hangingPunct="1">
              <a:lnSpc>
                <a:spcPct val="8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sz="2000" b="1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2000" b="1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«команды развития»</a:t>
            </a:r>
            <a:r>
              <a:rPr lang="ru-RU" sz="2000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местных органов власти</a:t>
            </a:r>
          </a:p>
          <a:p>
            <a:pPr marL="357188" indent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000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 </a:t>
            </a:r>
            <a:r>
              <a:rPr lang="ru-RU" sz="2000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инновационном </a:t>
            </a: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развитии;</a:t>
            </a:r>
          </a:p>
          <a:p>
            <a:pPr marL="700088" indent="-342900" eaLnBrk="1" hangingPunct="1">
              <a:lnSpc>
                <a:spcPct val="80000"/>
              </a:lnSpc>
              <a:spcBef>
                <a:spcPts val="0"/>
              </a:spcBef>
              <a:buFontTx/>
              <a:buChar char="-"/>
              <a:defRPr/>
            </a:pPr>
            <a:endParaRPr lang="ru-RU" sz="800" dirty="0">
              <a:solidFill>
                <a:srgbClr val="005E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0088" indent="-342900" eaLnBrk="1" hangingPunct="1">
              <a:lnSpc>
                <a:spcPct val="8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sz="2000" b="1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ru-RU" sz="2000" b="1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программ развития</a:t>
            </a:r>
            <a:r>
              <a:rPr lang="ru-RU" sz="2000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000" dirty="0" smtClean="0">
              <a:solidFill>
                <a:srgbClr val="005E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0088" indent="-342900" eaLnBrk="1" hangingPunct="1">
              <a:lnSpc>
                <a:spcPct val="80000"/>
              </a:lnSpc>
              <a:spcBef>
                <a:spcPts val="0"/>
              </a:spcBef>
              <a:buFontTx/>
              <a:buChar char="-"/>
              <a:defRPr/>
            </a:pPr>
            <a:endParaRPr lang="ru-RU" sz="800" dirty="0">
              <a:solidFill>
                <a:srgbClr val="005E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0088" indent="-342900" eaLnBrk="1" hangingPunct="1">
              <a:lnSpc>
                <a:spcPct val="8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sz="2000" b="1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000" b="1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реализации проектов и программ </a:t>
            </a:r>
            <a:r>
              <a:rPr lang="ru-RU" sz="2000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федеральных министерств</a:t>
            </a: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57188" indent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000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000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 и </a:t>
            </a:r>
            <a:r>
              <a:rPr lang="ru-RU" sz="2000" dirty="0" err="1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госкорпораций</a:t>
            </a: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b="1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</a:t>
            </a: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инновационного </a:t>
            </a: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</a:p>
          <a:p>
            <a:pPr marL="357188" indent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000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территории  </a:t>
            </a:r>
            <a:r>
              <a:rPr lang="ru-RU" sz="2000" b="1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стороны региональных </a:t>
            </a:r>
            <a:r>
              <a:rPr lang="ru-RU" sz="2000" b="1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властей</a:t>
            </a: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700088" indent="-342900" eaLnBrk="1" hangingPunct="1">
              <a:lnSpc>
                <a:spcPct val="80000"/>
              </a:lnSpc>
              <a:spcBef>
                <a:spcPts val="0"/>
              </a:spcBef>
              <a:buFontTx/>
              <a:buChar char="-"/>
              <a:defRPr/>
            </a:pPr>
            <a:endParaRPr lang="ru-RU" sz="800" dirty="0">
              <a:solidFill>
                <a:srgbClr val="005E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0088" indent="-342900" eaLnBrk="1" hangingPunct="1">
              <a:lnSpc>
                <a:spcPct val="8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sz="2000" b="1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</a:t>
            </a: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признаков формирующегося (развивающегося) </a:t>
            </a:r>
            <a:endParaRPr lang="ru-RU" sz="2000" dirty="0" smtClean="0">
              <a:solidFill>
                <a:srgbClr val="005E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инновационного </a:t>
            </a:r>
            <a:r>
              <a:rPr lang="ru-RU" sz="2000" b="1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территориального  кластера</a:t>
            </a:r>
            <a:r>
              <a:rPr lang="ru-RU" sz="2000" b="1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00088" indent="-342900" eaLnBrk="1" hangingPunct="1">
              <a:lnSpc>
                <a:spcPct val="80000"/>
              </a:lnSpc>
              <a:spcBef>
                <a:spcPts val="0"/>
              </a:spcBef>
              <a:buFontTx/>
              <a:buChar char="-"/>
              <a:defRPr/>
            </a:pPr>
            <a:endParaRPr lang="ru-RU" sz="800" dirty="0">
              <a:solidFill>
                <a:srgbClr val="005E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0088" indent="-342900" eaLnBrk="1" hangingPunct="1">
              <a:lnSpc>
                <a:spcPct val="8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и </a:t>
            </a:r>
            <a:r>
              <a:rPr lang="ru-RU" sz="2000" b="1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на </a:t>
            </a:r>
            <a:r>
              <a:rPr lang="ru-RU" sz="2000" b="1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b="1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едеральном уровне </a:t>
            </a: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участвовать в развитии территории</a:t>
            </a:r>
            <a:endParaRPr lang="ru-RU" sz="2000" dirty="0">
              <a:solidFill>
                <a:srgbClr val="005E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0" eaLnBrk="1" hangingPunct="1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endParaRPr lang="ru-RU" sz="2000" dirty="0" smtClean="0">
              <a:solidFill>
                <a:srgbClr val="005E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0" eaLnBrk="1" hangingPunct="1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Ключевой метод </a:t>
            </a:r>
            <a:r>
              <a:rPr lang="ru-RU" sz="2000" b="1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нормативных требований– экспертные оценки, </a:t>
            </a:r>
            <a:r>
              <a:rPr lang="ru-RU" sz="2000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</a:t>
            </a:r>
            <a:r>
              <a:rPr lang="ru-RU" sz="2000" b="1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участием представителей </a:t>
            </a:r>
            <a:r>
              <a:rPr lang="ru-RU" sz="2000" b="1" dirty="0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 развивающихся </a:t>
            </a:r>
            <a:r>
              <a:rPr lang="ru-RU" sz="2000" b="1" dirty="0" err="1">
                <a:solidFill>
                  <a:srgbClr val="005E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наукоградов</a:t>
            </a:r>
            <a:r>
              <a:rPr lang="ru-RU" sz="2000" b="1" dirty="0">
                <a:solidFill>
                  <a:srgbClr val="005EBC"/>
                </a:solidFill>
              </a:rPr>
              <a:t>.</a:t>
            </a:r>
            <a:endParaRPr lang="ru-RU" sz="2000" b="1" dirty="0" smtClean="0">
              <a:solidFill>
                <a:srgbClr val="005E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89677"/>
      </p:ext>
    </p:extLst>
  </p:cSld>
  <p:clrMapOvr>
    <a:masterClrMapping/>
  </p:clrMapOvr>
  <p:transition advTm="14000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450" y="867908"/>
            <a:ext cx="4311650" cy="2342807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повышения </a:t>
            </a:r>
            <a:r>
              <a:rPr lang="ru-RU" sz="2400" b="1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</a:t>
            </a:r>
            <a:r>
              <a:rPr lang="ru-RU" sz="2400" b="1" dirty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потенциала </a:t>
            </a:r>
            <a:r>
              <a:rPr lang="ru-RU" sz="2400" b="1" dirty="0" err="1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наукоградов</a:t>
            </a:r>
            <a:r>
              <a:rPr lang="ru-RU" sz="2400" b="1" dirty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</a:t>
            </a:r>
            <a:r>
              <a:rPr lang="ru-RU" sz="2400" b="1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обособленных </a:t>
            </a:r>
            <a:r>
              <a:rPr lang="ru-RU" sz="2400" b="1" dirty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 научно-технологического развития</a:t>
            </a:r>
            <a:br>
              <a:rPr lang="ru-RU" sz="2400" b="1" dirty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b="1" dirty="0" smtClean="0">
              <a:solidFill>
                <a:srgbClr val="006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006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571500" y="3937000"/>
            <a:ext cx="83439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4800" dirty="0">
                <a:solidFill>
                  <a:srgbClr val="0000CC"/>
                </a:solidFill>
                <a:latin typeface="Mistral" pitchFamily="66" charset="0"/>
              </a:rPr>
              <a:t>Спасибо за внимание и терпение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b="1" dirty="0">
              <a:solidFill>
                <a:srgbClr val="000099"/>
              </a:solidFill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b="1" dirty="0" smtClean="0">
              <a:solidFill>
                <a:srgbClr val="000099"/>
              </a:solidFill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b="1" dirty="0">
              <a:solidFill>
                <a:srgbClr val="000099"/>
              </a:solidFill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b="1" dirty="0">
              <a:solidFill>
                <a:srgbClr val="000099"/>
              </a:solidFill>
              <a:ea typeface="Calibri" pitchFamily="34" charset="0"/>
              <a:cs typeface="Calibri" pitchFamily="34" charset="0"/>
            </a:endParaRPr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М.И</a:t>
            </a:r>
            <a:r>
              <a:rPr lang="ru-RU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 Кузнецов</a:t>
            </a:r>
            <a:br>
              <a:rPr lang="ru-RU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Союз </a:t>
            </a:r>
            <a:r>
              <a:rPr lang="ru-RU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развития </a:t>
            </a:r>
            <a:r>
              <a:rPr lang="ru-RU" altLang="ru-RU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наукоградов</a:t>
            </a:r>
            <a:r>
              <a:rPr lang="ru-RU" alt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</a:t>
            </a:r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kmikmi@mail.ru</a:t>
            </a:r>
            <a:endParaRPr lang="ru-RU" altLang="ru-RU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C:\Users\МК\Desktop\Презентации\Презентации НТ музеи и тп\Karta наукограды  2009_2012 плюс Моск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1" y="728209"/>
            <a:ext cx="3975100" cy="234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28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177174-92AC-7D4D-4706-71BC265E6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4075"/>
            <a:ext cx="7886700" cy="147409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Откуда  у  нас  территории  с высоким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научно-технологическим  потенциалом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D26E8EC-8C50-0AB3-75FC-E67361A09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1397" y="4576979"/>
            <a:ext cx="7142190" cy="21613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b="1" dirty="0" smtClean="0">
                <a:solidFill>
                  <a:srgbClr val="333399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Мы </a:t>
            </a:r>
            <a:r>
              <a:rPr lang="ru-RU" altLang="ru-RU" b="1" dirty="0">
                <a:solidFill>
                  <a:srgbClr val="333399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обращаемся к прошлому,</a:t>
            </a:r>
            <a:br>
              <a:rPr lang="ru-RU" altLang="ru-RU" b="1" dirty="0">
                <a:solidFill>
                  <a:srgbClr val="333399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</a:br>
            <a:r>
              <a:rPr lang="ru-RU" altLang="ru-RU" b="1" dirty="0">
                <a:solidFill>
                  <a:srgbClr val="333399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чтобы оно объяснило нам настоящее</a:t>
            </a:r>
            <a:br>
              <a:rPr lang="ru-RU" altLang="ru-RU" b="1" dirty="0">
                <a:solidFill>
                  <a:srgbClr val="333399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</a:br>
            <a:r>
              <a:rPr lang="ru-RU" altLang="ru-RU" b="1" dirty="0">
                <a:solidFill>
                  <a:srgbClr val="333399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и намекнуло на будущее</a:t>
            </a:r>
            <a:br>
              <a:rPr lang="ru-RU" altLang="ru-RU" b="1" dirty="0">
                <a:solidFill>
                  <a:srgbClr val="333399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</a:br>
            <a:r>
              <a:rPr lang="ru-RU" altLang="ru-RU" b="1" dirty="0" smtClean="0">
                <a:solidFill>
                  <a:srgbClr val="333399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                                            </a:t>
            </a:r>
            <a:r>
              <a:rPr lang="ru-RU" altLang="ru-RU" b="1" dirty="0">
                <a:solidFill>
                  <a:srgbClr val="333399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В.Г. Белинский</a:t>
            </a:r>
            <a:endParaRPr lang="ru-RU" b="1" dirty="0"/>
          </a:p>
        </p:txBody>
      </p:sp>
      <p:sp>
        <p:nvSpPr>
          <p:cNvPr id="4" name="Объект 2">
            <a:extLst>
              <a:ext uri="{FF2B5EF4-FFF2-40B4-BE49-F238E27FC236}">
                <a16:creationId xmlns="" xmlns:a16="http://schemas.microsoft.com/office/drawing/2014/main" id="{DD26E8EC-8C50-0AB3-75FC-E67361A09384}"/>
              </a:ext>
            </a:extLst>
          </p:cNvPr>
          <p:cNvSpPr txBox="1">
            <a:spLocks/>
          </p:cNvSpPr>
          <p:nvPr/>
        </p:nvSpPr>
        <p:spPr>
          <a:xfrm>
            <a:off x="2114596" y="1911927"/>
            <a:ext cx="6251121" cy="1845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07742" y="1978429"/>
            <a:ext cx="7464828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может, прежде губ уже родился шепот</a:t>
            </a:r>
            <a:br>
              <a:rPr 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</a:t>
            </a:r>
            <a:r>
              <a:rPr lang="ru-RU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бездревесности</a:t>
            </a:r>
            <a:r>
              <a:rPr 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кружилися</a:t>
            </a:r>
            <a:r>
              <a:rPr 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листы,</a:t>
            </a:r>
            <a:br>
              <a:rPr 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те, кому мы посвящаем опыт,</a:t>
            </a:r>
            <a:br>
              <a:rPr 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опыта приобрели черты.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О.Э</a:t>
            </a:r>
            <a:r>
              <a:rPr 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Мандельштам</a:t>
            </a:r>
            <a:endParaRPr lang="ru-RU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79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177174-92AC-7D4D-4706-71BC265E6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4075"/>
            <a:ext cx="9144000" cy="719509"/>
          </a:xfrm>
        </p:spPr>
        <p:txBody>
          <a:bodyPr>
            <a:noAutofit/>
          </a:bodyPr>
          <a:lstStyle/>
          <a:p>
            <a:r>
              <a:rPr lang="ru-RU" sz="2800" b="1" dirty="0" err="1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Наукообусловленная</a:t>
            </a:r>
            <a:r>
              <a:rPr lang="ru-RU" sz="2800" b="1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наукоемкая индустриализация</a:t>
            </a:r>
            <a:br>
              <a:rPr lang="ru-RU" sz="2800" b="1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(второй этап индустриализации)</a:t>
            </a:r>
            <a:endParaRPr lang="ru-RU" sz="2800" b="1" dirty="0">
              <a:solidFill>
                <a:srgbClr val="006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D26E8EC-8C50-0AB3-75FC-E67361A09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261" y="1141460"/>
            <a:ext cx="7581207" cy="1825875"/>
          </a:xfrm>
        </p:spPr>
        <p:txBody>
          <a:bodyPr/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Прорывные «глобальные» проекты с обособленными территориальными научно-промышленными образованиями в качестве  инструментария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AD177174-92AC-7D4D-4706-71BC265E6D47}"/>
              </a:ext>
            </a:extLst>
          </p:cNvPr>
          <p:cNvSpPr txBox="1">
            <a:spLocks/>
          </p:cNvSpPr>
          <p:nvPr/>
        </p:nvSpPr>
        <p:spPr>
          <a:xfrm>
            <a:off x="1410046" y="3881675"/>
            <a:ext cx="7886700" cy="719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40480" y="2751797"/>
            <a:ext cx="51206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Обеспечивающие отраслевые </a:t>
            </a:r>
            <a:r>
              <a:rPr lang="ru-RU" sz="2400" dirty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обособленные территориальные промышленные и сырьевые </a:t>
            </a:r>
            <a:endParaRPr lang="ru-RU" sz="2400" dirty="0" smtClean="0">
              <a:solidFill>
                <a:srgbClr val="006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</a:t>
            </a:r>
            <a:endParaRPr lang="ru-RU" sz="2400" dirty="0">
              <a:solidFill>
                <a:srgbClr val="006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2726575" y="4446512"/>
            <a:ext cx="5004261" cy="14389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49382" y="4048298"/>
            <a:ext cx="3591098" cy="168588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На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524596" y="4446511"/>
            <a:ext cx="33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лилиния 11"/>
          <p:cNvSpPr/>
          <p:nvPr/>
        </p:nvSpPr>
        <p:spPr>
          <a:xfrm>
            <a:off x="2709949" y="4455622"/>
            <a:ext cx="847898" cy="1213658"/>
          </a:xfrm>
          <a:custGeom>
            <a:avLst/>
            <a:gdLst>
              <a:gd name="connsiteX0" fmla="*/ 847898 w 847898"/>
              <a:gd name="connsiteY0" fmla="*/ 0 h 1213658"/>
              <a:gd name="connsiteX1" fmla="*/ 0 w 847898"/>
              <a:gd name="connsiteY1" fmla="*/ 1213658 h 1213658"/>
              <a:gd name="connsiteX2" fmla="*/ 847898 w 847898"/>
              <a:gd name="connsiteY2" fmla="*/ 0 h 121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7898" h="1213658">
                <a:moveTo>
                  <a:pt x="847898" y="0"/>
                </a:moveTo>
                <a:lnTo>
                  <a:pt x="0" y="1213658"/>
                </a:lnTo>
                <a:cubicBezTo>
                  <a:pt x="2771" y="1208116"/>
                  <a:pt x="847898" y="0"/>
                  <a:pt x="847898" y="0"/>
                </a:cubicBezTo>
                <a:close/>
              </a:path>
            </a:pathLst>
          </a:cu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AD177174-92AC-7D4D-4706-71BC265E6D47}"/>
              </a:ext>
            </a:extLst>
          </p:cNvPr>
          <p:cNvSpPr txBox="1">
            <a:spLocks/>
          </p:cNvSpPr>
          <p:nvPr/>
        </p:nvSpPr>
        <p:spPr>
          <a:xfrm>
            <a:off x="794905" y="4965902"/>
            <a:ext cx="3045575" cy="719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err="1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Наукограды</a:t>
            </a:r>
            <a:endParaRPr lang="ru-RU" sz="3600" b="1" dirty="0">
              <a:solidFill>
                <a:srgbClr val="006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AD177174-92AC-7D4D-4706-71BC265E6D47}"/>
              </a:ext>
            </a:extLst>
          </p:cNvPr>
          <p:cNvSpPr txBox="1">
            <a:spLocks/>
          </p:cNvSpPr>
          <p:nvPr/>
        </p:nvSpPr>
        <p:spPr>
          <a:xfrm>
            <a:off x="3258588" y="4531487"/>
            <a:ext cx="3807229" cy="719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Моногорода</a:t>
            </a:r>
            <a:endParaRPr lang="ru-RU" sz="4000" dirty="0">
              <a:solidFill>
                <a:srgbClr val="006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49382" y="1056561"/>
            <a:ext cx="7365076" cy="147960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бъект 2">
            <a:extLst>
              <a:ext uri="{FF2B5EF4-FFF2-40B4-BE49-F238E27FC236}">
                <a16:creationId xmlns="" xmlns:a16="http://schemas.microsoft.com/office/drawing/2014/main" id="{DD26E8EC-8C50-0AB3-75FC-E67361A09384}"/>
              </a:ext>
            </a:extLst>
          </p:cNvPr>
          <p:cNvSpPr txBox="1">
            <a:spLocks/>
          </p:cNvSpPr>
          <p:nvPr/>
        </p:nvSpPr>
        <p:spPr>
          <a:xfrm>
            <a:off x="432262" y="1149464"/>
            <a:ext cx="7581207" cy="1825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Прорывные «глобальные» проекты 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обособленными территориальными научно-промышленными образованиями 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 инструментария</a:t>
            </a:r>
            <a:endParaRPr lang="ru-RU" sz="2400" dirty="0">
              <a:solidFill>
                <a:srgbClr val="006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24596" y="2751797"/>
            <a:ext cx="5436524" cy="14711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/>
          <p:cNvCxnSpPr>
            <a:endCxn id="7" idx="0"/>
          </p:cNvCxnSpPr>
          <p:nvPr/>
        </p:nvCxnSpPr>
        <p:spPr>
          <a:xfrm>
            <a:off x="2044931" y="2536166"/>
            <a:ext cx="0" cy="15121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4382219" y="4222969"/>
            <a:ext cx="34506" cy="23265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385430" y="4222969"/>
            <a:ext cx="17252" cy="2235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13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3"/>
          <p:cNvSpPr>
            <a:spLocks noChangeArrowheads="1"/>
          </p:cNvSpPr>
          <p:nvPr/>
        </p:nvSpPr>
        <p:spPr bwMode="auto">
          <a:xfrm>
            <a:off x="1219200" y="5153025"/>
            <a:ext cx="5257800" cy="145891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ru-RU" altLang="ru-RU" sz="18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-19050" y="-152399"/>
            <a:ext cx="8799513" cy="1482436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Сфрмированные</a:t>
            </a:r>
            <a:r>
              <a:rPr lang="ru-RU" alt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результате реализации глобальных «отраслевых» проектов кластеры наукоемких территориальных комплексов</a:t>
            </a:r>
            <a:endParaRPr lang="ru-RU" altLang="ru-RU" sz="2800" b="1" dirty="0" smtClean="0">
              <a:solidFill>
                <a:srgbClr val="0033CC"/>
              </a:solidFill>
            </a:endParaRPr>
          </a:p>
        </p:txBody>
      </p:sp>
      <p:sp>
        <p:nvSpPr>
          <p:cNvPr id="4100" name="Rectangle 3"/>
          <p:cNvSpPr txBox="1">
            <a:spLocks noChangeArrowheads="1"/>
          </p:cNvSpPr>
          <p:nvPr/>
        </p:nvSpPr>
        <p:spPr bwMode="gray">
          <a:xfrm>
            <a:off x="5772150" y="1763713"/>
            <a:ext cx="360997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358775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2000" b="1">
                <a:solidFill>
                  <a:srgbClr val="003366"/>
                </a:solidFill>
                <a:latin typeface="Segoe Script" pitchFamily="34" charset="0"/>
              </a:rPr>
              <a:t>«Академический» </a:t>
            </a:r>
          </a:p>
          <a:p>
            <a:pPr eaLnBrk="1" hangingPunct="1"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2000" b="1">
                <a:solidFill>
                  <a:srgbClr val="003366"/>
                </a:solidFill>
                <a:latin typeface="Segoe Script" pitchFamily="34" charset="0"/>
              </a:rPr>
              <a:t>      кластер</a:t>
            </a:r>
          </a:p>
        </p:txBody>
      </p:sp>
      <p:sp>
        <p:nvSpPr>
          <p:cNvPr id="4101" name="AutoShape 13"/>
          <p:cNvSpPr>
            <a:spLocks noChangeArrowheads="1"/>
          </p:cNvSpPr>
          <p:nvPr/>
        </p:nvSpPr>
        <p:spPr bwMode="auto">
          <a:xfrm>
            <a:off x="238125" y="990600"/>
            <a:ext cx="3075781" cy="4953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ru-RU" altLang="ru-RU" sz="18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590800" y="5959475"/>
            <a:ext cx="18637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zh-CN" sz="2400" b="1">
                <a:solidFill>
                  <a:srgbClr val="000000"/>
                </a:solidFill>
              </a:rPr>
              <a:t>Ядерный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zh-CN" sz="2400" b="1">
                <a:solidFill>
                  <a:srgbClr val="000000"/>
                </a:solidFill>
              </a:rPr>
              <a:t> кластер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zh-CN" sz="1400">
                <a:solidFill>
                  <a:srgbClr val="0070C0"/>
                </a:solidFill>
              </a:rPr>
              <a:t>     </a:t>
            </a:r>
            <a:endParaRPr lang="ru-RU" altLang="ru-RU" sz="1400">
              <a:solidFill>
                <a:srgbClr val="0070C0"/>
              </a:solidFill>
            </a:endParaRPr>
          </a:p>
        </p:txBody>
      </p:sp>
      <p:sp>
        <p:nvSpPr>
          <p:cNvPr id="10247" name="Rectangle 3"/>
          <p:cNvSpPr txBox="1">
            <a:spLocks noChangeArrowheads="1"/>
          </p:cNvSpPr>
          <p:nvPr/>
        </p:nvSpPr>
        <p:spPr bwMode="gray">
          <a:xfrm>
            <a:off x="0" y="2619375"/>
            <a:ext cx="27511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358775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3366"/>
              </a:buClr>
              <a:buFont typeface="Wingdings" pitchFamily="2" charset="2"/>
              <a:buNone/>
              <a:defRPr/>
            </a:pPr>
            <a:endParaRPr lang="ru-RU" altLang="ru-RU" sz="2400" b="1" dirty="0" smtClean="0">
              <a:solidFill>
                <a:srgbClr val="0033CC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  <a:defRPr/>
            </a:pPr>
            <a:r>
              <a:rPr lang="ru-RU" altLang="ru-RU" sz="2400" b="1" dirty="0" smtClean="0">
                <a:solidFill>
                  <a:srgbClr val="0070C0"/>
                </a:solidFill>
              </a:rPr>
              <a:t>Авиационный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  <a:defRPr/>
            </a:pPr>
            <a:r>
              <a:rPr lang="ru-RU" altLang="ru-RU" sz="2400" b="1" dirty="0" smtClean="0">
                <a:solidFill>
                  <a:srgbClr val="0070C0"/>
                </a:solidFill>
              </a:rPr>
              <a:t>       кластер</a:t>
            </a:r>
          </a:p>
        </p:txBody>
      </p:sp>
      <p:sp>
        <p:nvSpPr>
          <p:cNvPr id="4104" name="AutoShape 13"/>
          <p:cNvSpPr>
            <a:spLocks noChangeArrowheads="1"/>
          </p:cNvSpPr>
          <p:nvPr/>
        </p:nvSpPr>
        <p:spPr bwMode="auto">
          <a:xfrm>
            <a:off x="6010275" y="1687513"/>
            <a:ext cx="2905125" cy="433228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ru-RU" altLang="ru-RU" sz="18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105" name="Text Box 6"/>
          <p:cNvSpPr txBox="1">
            <a:spLocks noChangeArrowheads="1"/>
          </p:cNvSpPr>
          <p:nvPr/>
        </p:nvSpPr>
        <p:spPr bwMode="auto">
          <a:xfrm>
            <a:off x="3465513" y="1204913"/>
            <a:ext cx="2306637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zh-CN" sz="2400" b="1" dirty="0">
                <a:solidFill>
                  <a:srgbClr val="000099"/>
                </a:solidFill>
              </a:rPr>
              <a:t>Ракетно-космический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zh-CN" sz="2400" b="1" dirty="0">
                <a:solidFill>
                  <a:srgbClr val="000099"/>
                </a:solidFill>
              </a:rPr>
              <a:t>кластер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zh-CN" sz="400" b="1" dirty="0">
              <a:solidFill>
                <a:srgbClr val="0070C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zh-CN" sz="1200" b="1" dirty="0">
                <a:solidFill>
                  <a:srgbClr val="0070C0"/>
                </a:solidFill>
                <a:latin typeface="Arial" charset="0"/>
              </a:rPr>
              <a:t>  </a:t>
            </a:r>
            <a:endParaRPr lang="ru-RU" altLang="zh-CN" sz="1200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4106" name="AutoShape 13"/>
          <p:cNvSpPr>
            <a:spLocks noChangeArrowheads="1"/>
          </p:cNvSpPr>
          <p:nvPr/>
        </p:nvSpPr>
        <p:spPr bwMode="auto">
          <a:xfrm>
            <a:off x="2590800" y="1112838"/>
            <a:ext cx="5570538" cy="46164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ru-RU" altLang="ru-RU" sz="180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4107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1855788"/>
            <a:ext cx="1244600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21" descr="C:\Users\МК\Desktop\KMI\Все___\Все АвиаРакетноКосмическое\eab976f811b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198563"/>
            <a:ext cx="27463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2519363"/>
            <a:ext cx="1906587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Объект 6" descr="http://www.tsagi.ru/upload/iblock/a19/a193c0bdb5125f08e8f226b1ec67484b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729038"/>
            <a:ext cx="2794000" cy="1344612"/>
          </a:xfrm>
        </p:spPr>
      </p:pic>
      <p:pic>
        <p:nvPicPr>
          <p:cNvPr id="4111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177" y="2335212"/>
            <a:ext cx="1416050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Рисунок 17" descr="http://agnc.ru/sites/default/files/uploads/izotopy_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49" y="5305347"/>
            <a:ext cx="12192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3" name="AutoShape 13"/>
          <p:cNvSpPr>
            <a:spLocks noChangeArrowheads="1"/>
          </p:cNvSpPr>
          <p:nvPr/>
        </p:nvSpPr>
        <p:spPr bwMode="auto">
          <a:xfrm>
            <a:off x="6156176" y="4968100"/>
            <a:ext cx="2911624" cy="177083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ru-RU" altLang="ru-RU" sz="18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114" name="Text Box 6"/>
          <p:cNvSpPr txBox="1">
            <a:spLocks noChangeArrowheads="1"/>
          </p:cNvSpPr>
          <p:nvPr/>
        </p:nvSpPr>
        <p:spPr bwMode="auto">
          <a:xfrm>
            <a:off x="6634163" y="4968101"/>
            <a:ext cx="26341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zh-CN" sz="2000" b="1" dirty="0" err="1" smtClean="0">
                <a:solidFill>
                  <a:srgbClr val="064E02"/>
                </a:solidFill>
              </a:rPr>
              <a:t>БиоФармкластер</a:t>
            </a:r>
            <a:endParaRPr lang="ru-RU" altLang="zh-CN" sz="2000" b="1" dirty="0">
              <a:solidFill>
                <a:srgbClr val="064E0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zh-CN" sz="1400" dirty="0">
                <a:solidFill>
                  <a:srgbClr val="0070C0"/>
                </a:solidFill>
              </a:rPr>
              <a:t>     </a:t>
            </a:r>
            <a:endParaRPr lang="ru-RU" altLang="ru-RU" sz="1400" dirty="0">
              <a:solidFill>
                <a:srgbClr val="0070C0"/>
              </a:solidFill>
            </a:endParaRPr>
          </a:p>
        </p:txBody>
      </p:sp>
      <p:pic>
        <p:nvPicPr>
          <p:cNvPr id="4115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0" y="5245100"/>
            <a:ext cx="1819275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486400"/>
            <a:ext cx="2286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3313906" y="4221163"/>
            <a:ext cx="32734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zh-CN" sz="24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zh-CN" sz="2000" b="1" i="1" dirty="0">
                <a:solidFill>
                  <a:srgbClr val="000000"/>
                </a:solidFill>
              </a:rPr>
              <a:t>Радиоэлектронный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zh-CN" sz="2000" b="1" i="1" dirty="0">
                <a:solidFill>
                  <a:srgbClr val="000000"/>
                </a:solidFill>
              </a:rPr>
              <a:t>        кластер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zh-CN" sz="1400" dirty="0">
                <a:solidFill>
                  <a:srgbClr val="0070C0"/>
                </a:solidFill>
              </a:rPr>
              <a:t>     </a:t>
            </a:r>
            <a:endParaRPr lang="ru-RU" altLang="ru-RU" sz="1400" dirty="0">
              <a:solidFill>
                <a:srgbClr val="0070C0"/>
              </a:solidFill>
            </a:endParaRPr>
          </a:p>
        </p:txBody>
      </p:sp>
      <p:pic>
        <p:nvPicPr>
          <p:cNvPr id="22" name="Picture 17" descr="j021196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4479925"/>
            <a:ext cx="11525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980720"/>
      </p:ext>
    </p:extLst>
  </p:cSld>
  <p:clrMapOvr>
    <a:masterClrMapping/>
  </p:clrMapOvr>
  <p:transition advTm="14000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-1" y="76200"/>
            <a:ext cx="8919713" cy="487363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altLang="ru-RU" sz="2400" dirty="0" smtClean="0">
                <a:latin typeface="+mn-lt"/>
              </a:rPr>
              <a:t/>
            </a:r>
            <a:br>
              <a:rPr lang="ru-RU" altLang="ru-RU" sz="2400" dirty="0" smtClean="0">
                <a:latin typeface="+mn-lt"/>
              </a:rPr>
            </a:br>
            <a:r>
              <a:rPr lang="ru-RU" alt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концентрация науки и технологий на обособленных  территориях</a:t>
            </a:r>
          </a:p>
        </p:txBody>
      </p:sp>
      <p:pic>
        <p:nvPicPr>
          <p:cNvPr id="5124" name="Picture 7" descr="C:\Users\МК\Desktop\Презентации\Презентации НТ музеи и тп\Karta наукограды  2009_2012 плюс Моск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1" y="728209"/>
            <a:ext cx="7924800" cy="467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gray">
          <a:xfrm>
            <a:off x="185057" y="5866494"/>
            <a:ext cx="8991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ru-RU" altLang="ru-RU" sz="2400" kern="0" dirty="0" smtClean="0">
                <a:latin typeface="+mn-lt"/>
              </a:rPr>
              <a:t>- </a:t>
            </a:r>
            <a:r>
              <a:rPr lang="ru-RU" altLang="ru-RU" sz="2000" b="0" kern="0" dirty="0" smtClean="0">
                <a:solidFill>
                  <a:srgbClr val="0033CC"/>
                </a:solidFill>
                <a:latin typeface="+mn-lt"/>
              </a:rPr>
              <a:t>Наши экспертные  оценки </a:t>
            </a:r>
            <a:r>
              <a:rPr lang="ru-RU" altLang="ru-RU" sz="2000" kern="0" dirty="0" smtClean="0">
                <a:solidFill>
                  <a:srgbClr val="0033CC"/>
                </a:solidFill>
                <a:latin typeface="+mn-lt"/>
              </a:rPr>
              <a:t>1997-2000 </a:t>
            </a:r>
            <a:r>
              <a:rPr lang="ru-RU" altLang="ru-RU" sz="2000" kern="0" dirty="0">
                <a:solidFill>
                  <a:srgbClr val="0033CC"/>
                </a:solidFill>
                <a:latin typeface="+mn-lt"/>
              </a:rPr>
              <a:t>≈  </a:t>
            </a:r>
            <a:r>
              <a:rPr lang="ru-RU" altLang="ru-RU" sz="2000" kern="0" dirty="0" smtClean="0">
                <a:solidFill>
                  <a:srgbClr val="0033CC"/>
                </a:solidFill>
                <a:latin typeface="+mn-lt"/>
              </a:rPr>
              <a:t> 75  </a:t>
            </a:r>
            <a:r>
              <a:rPr lang="ru-RU" altLang="ru-RU" sz="2000" kern="0" dirty="0" err="1" smtClean="0">
                <a:solidFill>
                  <a:srgbClr val="0033CC"/>
                </a:solidFill>
                <a:latin typeface="+mn-lt"/>
              </a:rPr>
              <a:t>наукоградов</a:t>
            </a:r>
            <a:r>
              <a:rPr lang="ru-RU" altLang="ru-RU" sz="2000" kern="0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ru-RU" altLang="ru-RU" sz="2000" kern="0" dirty="0">
                <a:solidFill>
                  <a:srgbClr val="0033CC"/>
                </a:solidFill>
                <a:latin typeface="+mn-lt"/>
              </a:rPr>
              <a:t>(в том числе </a:t>
            </a:r>
            <a:r>
              <a:rPr lang="ru-RU" altLang="ru-RU" sz="2000" kern="0" dirty="0" smtClean="0">
                <a:solidFill>
                  <a:srgbClr val="0033CC"/>
                </a:solidFill>
                <a:latin typeface="+mn-lt"/>
              </a:rPr>
              <a:t>ЗАТО)</a:t>
            </a:r>
          </a:p>
          <a:p>
            <a:pPr algn="l">
              <a:lnSpc>
                <a:spcPct val="80000"/>
              </a:lnSpc>
              <a:defRPr/>
            </a:pPr>
            <a:r>
              <a:rPr lang="ru-RU" altLang="ru-RU" sz="2000" b="0" kern="0" dirty="0" smtClean="0">
                <a:solidFill>
                  <a:srgbClr val="0033CC"/>
                </a:solidFill>
                <a:latin typeface="+mn-lt"/>
              </a:rPr>
              <a:t>- Первый зам. министра Науки и технической политики РФ (1993) </a:t>
            </a:r>
            <a:r>
              <a:rPr lang="ru-RU" altLang="ru-RU" sz="2000" kern="0" dirty="0" smtClean="0">
                <a:solidFill>
                  <a:srgbClr val="0033CC"/>
                </a:solidFill>
                <a:latin typeface="+mn-lt"/>
              </a:rPr>
              <a:t>– 57 </a:t>
            </a:r>
          </a:p>
          <a:p>
            <a:pPr algn="l">
              <a:lnSpc>
                <a:spcPct val="80000"/>
              </a:lnSpc>
              <a:defRPr/>
            </a:pPr>
            <a:r>
              <a:rPr lang="ru-RU" altLang="ru-RU" sz="2000" b="0" kern="0" dirty="0" smtClean="0">
                <a:solidFill>
                  <a:srgbClr val="0033CC"/>
                </a:solidFill>
                <a:latin typeface="+mn-lt"/>
              </a:rPr>
              <a:t>- Иванов В.В. </a:t>
            </a:r>
            <a:r>
              <a:rPr lang="ru-RU" altLang="ru-RU" sz="2000" b="0" kern="0" dirty="0">
                <a:solidFill>
                  <a:srgbClr val="0033CC"/>
                </a:solidFill>
                <a:latin typeface="+mn-lt"/>
              </a:rPr>
              <a:t>(</a:t>
            </a:r>
            <a:r>
              <a:rPr lang="ru-RU" altLang="ru-RU" sz="2000" b="0" kern="0" dirty="0" err="1">
                <a:solidFill>
                  <a:srgbClr val="0033CC"/>
                </a:solidFill>
                <a:latin typeface="+mn-lt"/>
              </a:rPr>
              <a:t>Иннвационная</a:t>
            </a:r>
            <a:r>
              <a:rPr lang="ru-RU" altLang="ru-RU" sz="2000" b="0" kern="0" dirty="0">
                <a:solidFill>
                  <a:srgbClr val="0033CC"/>
                </a:solidFill>
                <a:latin typeface="+mn-lt"/>
              </a:rPr>
              <a:t> парадигма ХХ</a:t>
            </a:r>
            <a:r>
              <a:rPr lang="en-US" altLang="ru-RU" sz="2000" b="0" kern="0" dirty="0">
                <a:solidFill>
                  <a:srgbClr val="0033CC"/>
                </a:solidFill>
                <a:latin typeface="+mn-lt"/>
              </a:rPr>
              <a:t>I</a:t>
            </a:r>
            <a:r>
              <a:rPr lang="en-US" altLang="ru-RU" sz="2000" b="0" kern="0" dirty="0" smtClean="0">
                <a:solidFill>
                  <a:srgbClr val="0033CC"/>
                </a:solidFill>
                <a:latin typeface="+mn-lt"/>
              </a:rPr>
              <a:t>)</a:t>
            </a:r>
            <a:r>
              <a:rPr lang="ru-RU" altLang="ru-RU" sz="2000" b="0" kern="0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ru-RU" altLang="ru-RU" sz="2000" kern="0" dirty="0" smtClean="0">
                <a:solidFill>
                  <a:srgbClr val="0033CC"/>
                </a:solidFill>
                <a:latin typeface="+mn-lt"/>
              </a:rPr>
              <a:t>-  68  </a:t>
            </a:r>
          </a:p>
          <a:p>
            <a:pPr algn="l">
              <a:lnSpc>
                <a:spcPct val="80000"/>
              </a:lnSpc>
              <a:defRPr/>
            </a:pPr>
            <a:endParaRPr lang="ru-RU" altLang="ru-RU" sz="2000" kern="0" dirty="0" smtClean="0">
              <a:solidFill>
                <a:srgbClr val="00B050"/>
              </a:solidFill>
              <a:latin typeface="+mn-lt"/>
            </a:endParaRPr>
          </a:p>
          <a:p>
            <a:pPr algn="l">
              <a:lnSpc>
                <a:spcPct val="80000"/>
              </a:lnSpc>
              <a:defRPr/>
            </a:pPr>
            <a:r>
              <a:rPr lang="ru-RU" altLang="ru-RU" sz="2000" kern="0" dirty="0" smtClean="0">
                <a:solidFill>
                  <a:srgbClr val="00B050"/>
                </a:solidFill>
                <a:latin typeface="+mn-lt"/>
              </a:rPr>
              <a:t>Примечание.   </a:t>
            </a:r>
            <a:r>
              <a:rPr lang="ru-RU" altLang="ru-RU" sz="2000" kern="0" dirty="0">
                <a:solidFill>
                  <a:srgbClr val="00B050"/>
                </a:solidFill>
                <a:latin typeface="+mn-lt"/>
              </a:rPr>
              <a:t>Потенциал ≠≠ Ресурс  Поэтому 75 </a:t>
            </a:r>
            <a:r>
              <a:rPr lang="ru-RU" altLang="ru-RU" sz="2000" kern="0" dirty="0" err="1">
                <a:solidFill>
                  <a:srgbClr val="00B050"/>
                </a:solidFill>
                <a:latin typeface="+mn-lt"/>
              </a:rPr>
              <a:t>наукоградов</a:t>
            </a:r>
            <a:r>
              <a:rPr lang="ru-RU" altLang="ru-RU" sz="2000" kern="0" dirty="0">
                <a:solidFill>
                  <a:srgbClr val="00B050"/>
                </a:solidFill>
                <a:latin typeface="+mn-lt"/>
              </a:rPr>
              <a:t> уже  ≠≠  75</a:t>
            </a:r>
            <a:endParaRPr lang="ru-RU" altLang="ru-RU" sz="2000" kern="0" dirty="0" smtClean="0">
              <a:solidFill>
                <a:srgbClr val="00B050"/>
              </a:solidFill>
              <a:latin typeface="+mn-lt"/>
            </a:endParaRPr>
          </a:p>
          <a:p>
            <a:pPr algn="ctr">
              <a:lnSpc>
                <a:spcPct val="80000"/>
              </a:lnSpc>
              <a:defRPr/>
            </a:pPr>
            <a:endParaRPr lang="ru-RU" altLang="ru-RU" sz="2000" kern="0" dirty="0" smtClean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306957" y="1853242"/>
            <a:ext cx="8919713" cy="487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defRPr/>
            </a:pPr>
            <a:r>
              <a:rPr lang="ru-RU" altLang="ru-RU" sz="2400" dirty="0" smtClean="0">
                <a:latin typeface="+mn-lt"/>
              </a:rPr>
              <a:t/>
            </a:r>
            <a:br>
              <a:rPr lang="ru-RU" altLang="ru-RU" sz="2400" dirty="0" smtClean="0">
                <a:latin typeface="+mn-lt"/>
              </a:rPr>
            </a:br>
            <a:endParaRPr lang="ru-RU" altLang="ru-RU" sz="31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7500" y="429173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0" y="3803717"/>
            <a:ext cx="1504359" cy="99284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1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112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6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Сколково</a:t>
            </a:r>
            <a:r>
              <a:rPr lang="ru-RU" sz="6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Иннополис</a:t>
            </a:r>
            <a:r>
              <a:rPr lang="ru-RU" sz="6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Циолковский Сириус</a:t>
            </a:r>
          </a:p>
          <a:p>
            <a:pPr algn="just">
              <a:lnSpc>
                <a:spcPct val="150000"/>
              </a:lnSpc>
            </a:pPr>
            <a:endParaRPr lang="ru-RU" altLang="ru-RU" dirty="0" smtClean="0">
              <a:cs typeface="Times New Roman" pitchFamily="18" charset="0"/>
            </a:endParaRPr>
          </a:p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977389056"/>
      </p:ext>
    </p:extLst>
  </p:cSld>
  <p:clrMapOvr>
    <a:masterClrMapping/>
  </p:clrMapOvr>
  <p:transition advTm="14000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14" y="0"/>
            <a:ext cx="4582886" cy="671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690197"/>
              </p:ext>
            </p:extLst>
          </p:nvPr>
        </p:nvGraphicFramePr>
        <p:xfrm>
          <a:off x="803049" y="115434"/>
          <a:ext cx="3095852" cy="468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Документ" r:id="rId4" imgW="5926392" imgH="8978142" progId="Word.Document.12">
                  <p:embed/>
                </p:oleObj>
              </mc:Choice>
              <mc:Fallback>
                <p:oleObj name="Документ" r:id="rId4" imgW="5926392" imgH="897814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3049" y="115434"/>
                        <a:ext cx="3095852" cy="4689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5001836"/>
            <a:ext cx="4673600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В ходе этой работы был уточнен список городов и поселков Российской Федерации, претендующих на статус </a:t>
            </a:r>
            <a:r>
              <a:rPr lang="ru-RU" sz="1600" dirty="0" err="1"/>
              <a:t>наукограда</a:t>
            </a:r>
            <a:r>
              <a:rPr lang="ru-RU" sz="1600" dirty="0"/>
              <a:t> </a:t>
            </a:r>
            <a:r>
              <a:rPr lang="ru-RU" sz="1600" b="1" dirty="0"/>
              <a:t>(прилага­ется), </a:t>
            </a:r>
            <a:r>
              <a:rPr lang="ru-RU" sz="1600" dirty="0"/>
              <a:t>проведен анализ применительно к </a:t>
            </a:r>
            <a:r>
              <a:rPr lang="ru-RU" sz="1600" dirty="0" err="1"/>
              <a:t>наукоградам</a:t>
            </a:r>
            <a:r>
              <a:rPr lang="ru-RU" sz="1600" dirty="0"/>
              <a:t> действующего законодательства, а также представленных за последнее время в Пра­вительство предложений по вопросам научной и инновационной дея­тельности. </a:t>
            </a:r>
          </a:p>
        </p:txBody>
      </p:sp>
    </p:spTree>
    <p:extLst>
      <p:ext uri="{BB962C8B-B14F-4D97-AF65-F5344CB8AC3E}">
        <p14:creationId xmlns:p14="http://schemas.microsoft.com/office/powerpoint/2010/main" val="383436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Наукограды</a:t>
            </a:r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которым присвоен  </a:t>
            </a:r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</a:t>
            </a:r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</a:t>
            </a:r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Российской </a:t>
            </a:r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Федерации»  (начиная с  какого </a:t>
            </a:r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39800"/>
            <a:ext cx="8229600" cy="58039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Обнинск                Калужская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(2000) 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                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 (2001) 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Дубна                     Московская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(2001) 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Кольцово        Новосибирская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(2003) 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Мичуринск            Тамбовская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(2003) 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Реутов                     Московская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(2003) 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Фрязино                  Московская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(2003) </a:t>
            </a:r>
          </a:p>
          <a:p>
            <a:pPr marL="1073150" indent="-514350">
              <a:buFont typeface="+mj-lt"/>
              <a:buAutoNum type="arabicPeriod"/>
            </a:pP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Пущино                  Московская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(2005) </a:t>
            </a:r>
          </a:p>
          <a:p>
            <a:pPr marL="1073150" indent="-514350">
              <a:buFont typeface="+mj-lt"/>
              <a:buAutoNum type="arabicPeriod"/>
            </a:pP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Бийск                    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Алтайский край (2005) </a:t>
            </a:r>
          </a:p>
          <a:p>
            <a:pPr marL="1073150" indent="-514350">
              <a:buFont typeface="+mj-lt"/>
              <a:buAutoNum type="arabicPeriod"/>
            </a:pP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Троицк                   Московская область, затем Москва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(2007) </a:t>
            </a:r>
          </a:p>
          <a:p>
            <a:pPr marL="1073150" indent="-514350">
              <a:buFont typeface="+mj-lt"/>
              <a:buAutoNum type="arabicPeriod"/>
            </a:pP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Жуковский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Московская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(2007) </a:t>
            </a:r>
          </a:p>
          <a:p>
            <a:pPr marL="1073150" indent="-514350">
              <a:buFont typeface="+mj-lt"/>
              <a:buAutoNum type="arabicPeriod"/>
            </a:pP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Черноголовка      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 (2008)</a:t>
            </a:r>
          </a:p>
          <a:p>
            <a:pPr marL="1073150" indent="-514350">
              <a:buFont typeface="+mj-lt"/>
              <a:buAutoNum type="arabicPeriod"/>
            </a:pP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Протвино              Московская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(2008)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</a:t>
            </a: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имевший статус НРФ,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«не </a:t>
            </a: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сохранивший»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endParaRPr lang="ru-RU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533400">
              <a:buNone/>
            </a:pP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14.     Петергоф             Санкт-Петербург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(2005 – 2010)</a:t>
            </a:r>
          </a:p>
        </p:txBody>
      </p:sp>
    </p:spTree>
    <p:extLst>
      <p:ext uri="{BB962C8B-B14F-4D97-AF65-F5344CB8AC3E}">
        <p14:creationId xmlns:p14="http://schemas.microsoft.com/office/powerpoint/2010/main" val="3047481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24936" cy="782960"/>
          </a:xfrm>
        </p:spPr>
        <p:txBody>
          <a:bodyPr>
            <a:noAutofit/>
          </a:bodyPr>
          <a:lstStyle/>
          <a:p>
            <a:r>
              <a:rPr lang="ru-RU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Наукограды</a:t>
            </a:r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готовившие  документы  к  </a:t>
            </a:r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присвоению </a:t>
            </a:r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статуса НРФ </a:t>
            </a:r>
            <a:endParaRPr lang="ru-RU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762000"/>
            <a:ext cx="8229600" cy="6090320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Апатиты, </a:t>
            </a:r>
            <a:r>
              <a:rPr lang="ru-RU" sz="33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Мурманская 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Балашиха, </a:t>
            </a:r>
            <a:r>
              <a:rPr lang="ru-RU" sz="33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Московская 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Дзержинский, </a:t>
            </a:r>
            <a:r>
              <a:rPr lang="ru-RU" sz="33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Московская 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3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Димировград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3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Ульяновская 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Долгопрудный, </a:t>
            </a:r>
            <a:r>
              <a:rPr lang="ru-RU" sz="33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Московская 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Заречный, </a:t>
            </a:r>
            <a:r>
              <a:rPr lang="ru-RU" sz="33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Свердловской 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Комсомольск-на-Амуре, </a:t>
            </a:r>
            <a:r>
              <a:rPr lang="ru-RU" sz="33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Хабаровский 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Красноармейск, </a:t>
            </a:r>
            <a:r>
              <a:rPr lang="ru-RU" sz="33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Московская 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Краснознаменск, </a:t>
            </a:r>
            <a:r>
              <a:rPr lang="ru-RU" sz="33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Московская область    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(ЗАТО)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Ковров, </a:t>
            </a:r>
            <a:r>
              <a:rPr lang="ru-RU" sz="33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Владимирская 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Лыткарино, </a:t>
            </a:r>
            <a:r>
              <a:rPr lang="ru-RU" sz="33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Московская 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3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Пересвет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3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Московская 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Северодвинск, </a:t>
            </a:r>
            <a:r>
              <a:rPr lang="ru-RU" sz="33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Архангельская 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Северск, </a:t>
            </a:r>
            <a:r>
              <a:rPr lang="ru-RU" sz="33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Томская 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  <a:r>
              <a:rPr lang="ru-RU" sz="33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(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ЗАТО)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Сосновый Бор, </a:t>
            </a:r>
            <a:r>
              <a:rPr lang="ru-RU" sz="33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Ленинградская 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33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Томилино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3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Московская 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Химки, </a:t>
            </a:r>
            <a:r>
              <a:rPr lang="ru-RU" sz="33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Московская 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Юбилейный, </a:t>
            </a:r>
            <a:r>
              <a:rPr lang="ru-RU" sz="33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Московская 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(«получил» статус </a:t>
            </a:r>
            <a:r>
              <a:rPr lang="ru-RU" sz="33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наукограда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РФ, будучи интегрирован в состав </a:t>
            </a:r>
            <a:r>
              <a:rPr lang="ru-RU" sz="33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Наукограда</a:t>
            </a:r>
            <a:r>
              <a:rPr lang="ru-RU" sz="33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 Королева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1786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848600" cy="1066800"/>
          </a:xfrm>
        </p:spPr>
        <p:txBody>
          <a:bodyPr/>
          <a:lstStyle/>
          <a:p>
            <a:pPr algn="ctr"/>
            <a:r>
              <a:rPr lang="ru-RU" altLang="ru-RU" sz="16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/>
            </a:r>
            <a:br>
              <a:rPr lang="ru-RU" altLang="ru-RU" sz="16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</a:br>
            <a:endParaRPr lang="ru-RU" altLang="ru-RU" sz="2400" smtClean="0">
              <a:solidFill>
                <a:srgbClr val="000099"/>
              </a:solidFill>
            </a:endParaRP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4762" y="1409768"/>
            <a:ext cx="9139238" cy="5704710"/>
          </a:xfrm>
        </p:spPr>
        <p:txBody>
          <a:bodyPr>
            <a:normAutofit/>
          </a:bodyPr>
          <a:lstStyle/>
          <a:p>
            <a:pPr indent="0">
              <a:lnSpc>
                <a:spcPct val="80000"/>
              </a:lnSpc>
              <a:spcBef>
                <a:spcPct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2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2.1   2000-2008 </a:t>
            </a:r>
            <a:r>
              <a:rPr lang="ru-RU" altLang="ru-RU" sz="2400" b="1" dirty="0" err="1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гг</a:t>
            </a:r>
            <a:endParaRPr lang="ru-RU" altLang="ru-RU" sz="2400" b="1" dirty="0" smtClean="0">
              <a:solidFill>
                <a:srgbClr val="0062C4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80000"/>
              </a:lnSpc>
              <a:spcBef>
                <a:spcPct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2400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Присвоен статус </a:t>
            </a:r>
            <a:r>
              <a:rPr lang="ru-RU" altLang="ru-RU" sz="2400" dirty="0" err="1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наукограда</a:t>
            </a:r>
            <a:r>
              <a:rPr lang="ru-RU" altLang="ru-RU" sz="2400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РФ </a:t>
            </a:r>
            <a:r>
              <a:rPr lang="ru-RU" altLang="ru-RU" sz="2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14 городам (</a:t>
            </a:r>
            <a:r>
              <a:rPr lang="ru-RU" altLang="ru-RU" sz="2400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из них  сохранен </a:t>
            </a:r>
            <a:r>
              <a:rPr lang="ru-RU" altLang="ru-RU" sz="2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13) </a:t>
            </a:r>
          </a:p>
          <a:p>
            <a:pPr indent="0">
              <a:lnSpc>
                <a:spcPct val="80000"/>
              </a:lnSpc>
              <a:spcBef>
                <a:spcPct val="0"/>
              </a:spcBef>
              <a:buClr>
                <a:srgbClr val="003366"/>
              </a:buClr>
              <a:buFont typeface="Wingdings" pitchFamily="2" charset="2"/>
              <a:buNone/>
            </a:pPr>
            <a:endParaRPr lang="ru-RU" altLang="ru-RU" sz="2400" b="1" dirty="0" smtClean="0">
              <a:solidFill>
                <a:srgbClr val="0062C4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80000"/>
              </a:lnSpc>
              <a:spcBef>
                <a:spcPct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2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2.2 </a:t>
            </a:r>
            <a:r>
              <a:rPr lang="ru-RU" altLang="ru-RU" sz="2400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Введение понятия </a:t>
            </a:r>
            <a:r>
              <a:rPr lang="ru-RU" altLang="ru-RU" sz="2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«Территория научно-технического развития (ТНТР)»</a:t>
            </a:r>
          </a:p>
          <a:p>
            <a:pPr marL="896938" indent="0">
              <a:lnSpc>
                <a:spcPct val="80000"/>
              </a:lnSpc>
              <a:spcBef>
                <a:spcPct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2000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раздел</a:t>
            </a:r>
            <a:r>
              <a:rPr lang="ru-RU" altLang="ru-RU" sz="20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«Территории научно-технического развития» в законе </a:t>
            </a:r>
          </a:p>
          <a:p>
            <a:pPr marL="896938" indent="0">
              <a:lnSpc>
                <a:spcPct val="80000"/>
              </a:lnSpc>
              <a:spcBef>
                <a:spcPct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20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«О научной деятельности и научно-технической политике Московской области»</a:t>
            </a:r>
          </a:p>
          <a:p>
            <a:pPr indent="0">
              <a:lnSpc>
                <a:spcPct val="80000"/>
              </a:lnSpc>
              <a:spcBef>
                <a:spcPct val="0"/>
              </a:spcBef>
              <a:buClr>
                <a:srgbClr val="003366"/>
              </a:buClr>
              <a:buFont typeface="Wingdings" pitchFamily="2" charset="2"/>
              <a:buNone/>
            </a:pPr>
            <a:endParaRPr lang="ru-RU" altLang="ru-RU" sz="2400" b="1" dirty="0" smtClean="0">
              <a:solidFill>
                <a:srgbClr val="0062C4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80000"/>
              </a:lnSpc>
              <a:spcBef>
                <a:spcPct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2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2.3 </a:t>
            </a:r>
            <a:r>
              <a:rPr lang="ru-RU" altLang="ru-RU" sz="2400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Особые экономические зоны технико-внедренческого типа </a:t>
            </a:r>
            <a:r>
              <a:rPr lang="ru-RU" altLang="ru-RU" sz="2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–  ОЭЗ ТВТ  </a:t>
            </a:r>
            <a:r>
              <a:rPr lang="ru-RU" altLang="ru-RU" sz="2000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(Федеральный закон </a:t>
            </a:r>
            <a:r>
              <a:rPr lang="ru-RU" altLang="ru-RU" sz="20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«Об особых экономических зонах в РФ» 22 июля 2005 года № 116-ФЗ)</a:t>
            </a:r>
          </a:p>
          <a:p>
            <a:pPr indent="0">
              <a:lnSpc>
                <a:spcPct val="80000"/>
              </a:lnSpc>
              <a:spcBef>
                <a:spcPct val="0"/>
              </a:spcBef>
              <a:buClr>
                <a:srgbClr val="003366"/>
              </a:buClr>
              <a:buFont typeface="Wingdings" pitchFamily="2" charset="2"/>
              <a:buNone/>
            </a:pPr>
            <a:endParaRPr lang="ru-RU" altLang="ru-RU" sz="2400" b="1" dirty="0" smtClean="0">
              <a:solidFill>
                <a:srgbClr val="0062C4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80000"/>
              </a:lnSpc>
              <a:spcBef>
                <a:spcPct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2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2.4</a:t>
            </a:r>
            <a:r>
              <a:rPr lang="ru-RU" altLang="ru-RU" sz="2400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ИНТЦ, </a:t>
            </a:r>
            <a:r>
              <a:rPr lang="ru-RU" altLang="ru-RU" sz="2400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так называемые Технологические долины   </a:t>
            </a:r>
            <a:r>
              <a:rPr lang="ru-RU" altLang="ru-RU" sz="20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</a:t>
            </a:r>
            <a:r>
              <a:rPr lang="ru-RU" altLang="ru-RU" sz="2000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Федеральный закон </a:t>
            </a:r>
            <a:r>
              <a:rPr lang="ru-RU" altLang="ru-RU" sz="20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"Об инновационных научно-технологических центрах …" </a:t>
            </a:r>
            <a:r>
              <a:rPr lang="ru-RU" altLang="ru-RU" sz="2000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от 29.07.2017 № 216-ФЗ</a:t>
            </a:r>
            <a:r>
              <a:rPr lang="ru-RU" altLang="ru-RU" sz="2000" b="1" dirty="0" smtClean="0">
                <a:solidFill>
                  <a:srgbClr val="0062C4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)</a:t>
            </a:r>
          </a:p>
          <a:p>
            <a:pPr indent="0">
              <a:lnSpc>
                <a:spcPct val="80000"/>
              </a:lnSpc>
              <a:spcBef>
                <a:spcPct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ru-RU" altLang="ru-RU" sz="2400" b="1" dirty="0" smtClean="0">
                <a:solidFill>
                  <a:srgbClr val="0062C4"/>
                </a:solidFill>
                <a:ea typeface="Calibri" pitchFamily="34" charset="0"/>
                <a:cs typeface="Calibri" pitchFamily="34" charset="0"/>
              </a:rPr>
              <a:t>                                                               </a:t>
            </a:r>
            <a:r>
              <a:rPr lang="ru-RU" altLang="ru-RU" sz="2000" b="1" dirty="0" smtClean="0">
                <a:solidFill>
                  <a:srgbClr val="0062C4"/>
                </a:solidFill>
                <a:ea typeface="Calibri" pitchFamily="34" charset="0"/>
                <a:cs typeface="Calibri" pitchFamily="34" charset="0"/>
              </a:rPr>
              <a:t>         </a:t>
            </a:r>
            <a:endParaRPr lang="en-US" altLang="ru-RU" sz="2000" b="1" dirty="0" smtClean="0">
              <a:solidFill>
                <a:srgbClr val="0062C4"/>
              </a:solidFill>
              <a:ea typeface="Calibri" pitchFamily="34" charset="0"/>
              <a:cs typeface="Calibri" pitchFamily="34" charset="0"/>
            </a:endParaRPr>
          </a:p>
          <a:p>
            <a:pPr indent="0" algn="r">
              <a:lnSpc>
                <a:spcPct val="80000"/>
              </a:lnSpc>
              <a:spcBef>
                <a:spcPct val="0"/>
              </a:spcBef>
              <a:buClr>
                <a:srgbClr val="003366"/>
              </a:buClr>
              <a:buFont typeface="Wingdings" pitchFamily="2" charset="2"/>
              <a:buNone/>
            </a:pPr>
            <a:endParaRPr lang="ru-RU" altLang="ru-RU" b="1" dirty="0" smtClean="0">
              <a:solidFill>
                <a:srgbClr val="000099"/>
              </a:solidFill>
              <a:ea typeface="Calibri" pitchFamily="34" charset="0"/>
              <a:cs typeface="Calibri" pitchFamily="34" charset="0"/>
            </a:endParaRPr>
          </a:p>
          <a:p>
            <a:pPr indent="0" algn="ctr">
              <a:buFont typeface="Wingdings" pitchFamily="2" charset="2"/>
              <a:buNone/>
            </a:pPr>
            <a:endParaRPr lang="ru-RU" altLang="ru-RU" b="1" dirty="0" smtClean="0">
              <a:solidFill>
                <a:srgbClr val="000099"/>
              </a:solidFill>
              <a:ea typeface="Calibri" pitchFamily="34" charset="0"/>
              <a:cs typeface="Calibri" pitchFamily="34" charset="0"/>
            </a:endParaRPr>
          </a:p>
          <a:p>
            <a:pPr indent="0" algn="ctr">
              <a:buFont typeface="Wingdings" pitchFamily="2" charset="2"/>
              <a:buNone/>
            </a:pPr>
            <a:endParaRPr lang="ru-RU" altLang="ru-RU" b="1" dirty="0" smtClean="0">
              <a:solidFill>
                <a:srgbClr val="000099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EB94DCF3-1082-48B4-A219-C46ADF8B571D}" type="slidenum">
              <a:rPr lang="en-US" altLang="ru-RU" sz="1000" smtClean="0">
                <a:solidFill>
                  <a:schemeClr val="tx2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9</a:t>
            </a:fld>
            <a:endParaRPr lang="en-US" altLang="ru-RU" sz="1000" smtClean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gray">
          <a:xfrm>
            <a:off x="147638" y="0"/>
            <a:ext cx="8153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altLang="ru-RU" sz="1600" kern="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/>
            </a:r>
            <a:br>
              <a:rPr lang="ru-RU" altLang="ru-RU" sz="1600" kern="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</a:br>
            <a:endParaRPr lang="ru-RU" sz="18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gray">
          <a:xfrm>
            <a:off x="152399" y="301083"/>
            <a:ext cx="8577943" cy="95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ru-RU" altLang="ru-RU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2400" kern="0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науки и технологий</a:t>
            </a:r>
          </a:p>
          <a:p>
            <a:pPr algn="l">
              <a:lnSpc>
                <a:spcPct val="80000"/>
              </a:lnSpc>
              <a:defRPr/>
            </a:pPr>
            <a:r>
              <a:rPr lang="ru-RU" altLang="ru-RU" sz="2400" kern="0" dirty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kern="0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(научно-технологического развития). </a:t>
            </a:r>
          </a:p>
          <a:p>
            <a:pPr algn="l">
              <a:defRPr/>
            </a:pPr>
            <a:r>
              <a:rPr lang="ru-RU" altLang="ru-RU" sz="2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2200" kern="0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</a:t>
            </a:r>
            <a:r>
              <a:rPr lang="ru-RU" altLang="ru-RU" sz="2200" kern="0" dirty="0" err="1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наукограда</a:t>
            </a:r>
            <a:r>
              <a:rPr lang="ru-RU" altLang="ru-RU" sz="2200" kern="0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РФ и новые разновидности </a:t>
            </a:r>
            <a:r>
              <a:rPr lang="ru-RU" altLang="ru-RU" sz="2200" b="0" kern="0" dirty="0" smtClean="0">
                <a:solidFill>
                  <a:srgbClr val="006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(после 2000 г.).</a:t>
            </a:r>
            <a:endParaRPr lang="ru-RU" altLang="ru-RU" sz="2200" kern="0" dirty="0" smtClean="0">
              <a:solidFill>
                <a:srgbClr val="006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endParaRPr lang="ru-RU" altLang="ru-RU" sz="2400" kern="0" dirty="0" smtClean="0">
              <a:solidFill>
                <a:srgbClr val="006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029317"/>
      </p:ext>
    </p:extLst>
  </p:cSld>
  <p:clrMapOvr>
    <a:masterClrMapping/>
  </p:clrMapOvr>
  <p:transition advTm="14000">
    <p:zoom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3461</TotalTime>
  <Words>1156</Words>
  <Application>Microsoft Office PowerPoint</Application>
  <PresentationFormat>Экран (4:3)</PresentationFormat>
  <Paragraphs>238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Документ</vt:lpstr>
      <vt:lpstr>Технопром-2022 IX Международный форум технологического развития  Круглый стол Территории с высоким научно-технологичесĸим потенциалом: подходы к определению критериев отбора </vt:lpstr>
      <vt:lpstr>Откуда  у  нас  территории  с высоким  научно-технологическим  потенциалом</vt:lpstr>
      <vt:lpstr>Наукообусловленная и наукоемкая индустриализация  (второй этап индустриализации)</vt:lpstr>
      <vt:lpstr>Сфрмированные в результате реализации глобальных «отраслевых» проектов кластеры наукоемких территориальных комплексов</vt:lpstr>
      <vt:lpstr> Высокая концентрация науки и технологий на обособленных  территориях</vt:lpstr>
      <vt:lpstr>Презентация PowerPoint</vt:lpstr>
      <vt:lpstr>Наукограды, которым присвоен  статус  «Наукоград Российской Федерации»  (начиная с  какого года)</vt:lpstr>
      <vt:lpstr>Наукограды,  готовившие  документы  к  присвоению  статуса НРФ </vt:lpstr>
      <vt:lpstr> </vt:lpstr>
      <vt:lpstr> </vt:lpstr>
      <vt:lpstr>3. Обособленные территории науки и технологий. </vt:lpstr>
      <vt:lpstr>3. Обособленные территории науки и технологий       (продолжение)  </vt:lpstr>
      <vt:lpstr>5. Что минимально необходимо сделать</vt:lpstr>
      <vt:lpstr>6. Кое-что из того, что необходимо оценивать для принятия решений о формах и объеме господдержки  территорий научно-технологического развития  </vt:lpstr>
      <vt:lpstr>Пути повышения  эффективности использования потенциала наукоградов  и других обособленных территорий научно-технологического развития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 Буланкин</dc:creator>
  <cp:lastModifiedBy>МК</cp:lastModifiedBy>
  <cp:revision>51</cp:revision>
  <dcterms:created xsi:type="dcterms:W3CDTF">2022-08-03T15:53:18Z</dcterms:created>
  <dcterms:modified xsi:type="dcterms:W3CDTF">2022-08-21T23:07:45Z</dcterms:modified>
</cp:coreProperties>
</file>