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999200" cy="10680700"/>
  <p:notesSz cx="189992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69" y="501626"/>
            <a:ext cx="17285161" cy="86927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1252" y="7579736"/>
            <a:ext cx="17043044" cy="153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1252" y="7579736"/>
            <a:ext cx="17043044" cy="153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3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3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50277" y="2456561"/>
            <a:ext cx="8267414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787858" y="2456561"/>
            <a:ext cx="8267414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3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584" y="2138883"/>
            <a:ext cx="7160259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003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1950" y="4003190"/>
            <a:ext cx="15880080" cy="3157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461887" y="9933051"/>
            <a:ext cx="6081776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50277" y="9933051"/>
            <a:ext cx="4371276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683997" y="9933051"/>
            <a:ext cx="4371276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mailto:aobninsk@adm.kaluga.ru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1252" y="7579736"/>
            <a:ext cx="6148705" cy="153860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6000" spc="455" b="1">
                <a:solidFill>
                  <a:srgbClr val="040312"/>
                </a:solidFill>
                <a:latin typeface="Tahoma"/>
                <a:cs typeface="Tahoma"/>
              </a:rPr>
              <a:t>ФАРМОСТРОВ</a:t>
            </a:r>
            <a:endParaRPr sz="6000">
              <a:latin typeface="Tahoma"/>
              <a:cs typeface="Tahoma"/>
            </a:endParaRPr>
          </a:p>
          <a:p>
            <a:pPr marL="67945">
              <a:lnSpc>
                <a:spcPct val="100000"/>
              </a:lnSpc>
              <a:spcBef>
                <a:spcPts val="430"/>
              </a:spcBef>
            </a:pPr>
            <a:r>
              <a:rPr dirty="0" sz="2800" spc="-60">
                <a:solidFill>
                  <a:srgbClr val="3621C1"/>
                </a:solidFill>
                <a:latin typeface="Microsoft Sans Serif"/>
                <a:cs typeface="Microsoft Sans Serif"/>
              </a:rPr>
              <a:t>Калужская</a:t>
            </a:r>
            <a:r>
              <a:rPr dirty="0" sz="2800" spc="20">
                <a:solidFill>
                  <a:srgbClr val="3621C1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3621C1"/>
                </a:solidFill>
                <a:latin typeface="Microsoft Sans Serif"/>
                <a:cs typeface="Microsoft Sans Serif"/>
              </a:rPr>
              <a:t>область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8435"/>
            <a:ext cx="18999707" cy="89530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451" y="249428"/>
            <a:ext cx="25387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215"/>
              <a:t>Команда</a:t>
            </a:r>
            <a:endParaRPr sz="40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82191" y="3683567"/>
          <a:ext cx="15973425" cy="519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9850"/>
                <a:gridCol w="2556510"/>
                <a:gridCol w="3124835"/>
                <a:gridCol w="2716529"/>
                <a:gridCol w="2926715"/>
                <a:gridCol w="2042159"/>
              </a:tblGrid>
              <a:tr h="289199">
                <a:tc>
                  <a:txBody>
                    <a:bodyPr/>
                    <a:lstStyle/>
                    <a:p>
                      <a:pPr algn="ctr" marR="3028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60" b="1">
                          <a:latin typeface="Tahoma"/>
                          <a:cs typeface="Tahoma"/>
                        </a:rPr>
                        <a:t>Шапша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60" b="1">
                          <a:latin typeface="Tahoma"/>
                          <a:cs typeface="Tahoma"/>
                        </a:rPr>
                        <a:t>Попов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95" b="1">
                          <a:latin typeface="Tahoma"/>
                          <a:cs typeface="Tahoma"/>
                        </a:rPr>
                        <a:t>Пахоменко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R="2362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75" b="1">
                          <a:latin typeface="Tahoma"/>
                          <a:cs typeface="Tahoma"/>
                        </a:rPr>
                        <a:t>Артемьев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1581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70" b="1">
                          <a:latin typeface="Tahoma"/>
                          <a:cs typeface="Tahoma"/>
                        </a:rPr>
                        <a:t>Леонова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3600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65" b="1">
                          <a:latin typeface="Tahoma"/>
                          <a:cs typeface="Tahoma"/>
                        </a:rPr>
                        <a:t>Кононов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9685"/>
                </a:tc>
              </a:tr>
              <a:tr h="229817">
                <a:tc>
                  <a:txBody>
                    <a:bodyPr/>
                    <a:lstStyle/>
                    <a:p>
                      <a:pPr algn="ctr" marR="300355">
                        <a:lnSpc>
                          <a:spcPts val="1710"/>
                        </a:lnSpc>
                      </a:pPr>
                      <a:r>
                        <a:rPr dirty="0" sz="1600">
                          <a:latin typeface="Microsoft Sans Serif"/>
                          <a:cs typeface="Microsoft Sans Serif"/>
                        </a:rPr>
                        <a:t>Владислав</a:t>
                      </a:r>
                      <a:r>
                        <a:rPr dirty="0" sz="1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Валерьевич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ts val="1710"/>
                        </a:lnSpc>
                      </a:pP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Владимир</a:t>
                      </a:r>
                      <a:r>
                        <a:rPr dirty="0" sz="1600" spc="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Игоревич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1710"/>
                        </a:lnSpc>
                      </a:pP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Константин</a:t>
                      </a:r>
                      <a:r>
                        <a:rPr dirty="0" sz="1600" spc="1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Валентинович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28600">
                        <a:lnSpc>
                          <a:spcPts val="1710"/>
                        </a:lnSpc>
                      </a:pP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Геннадий</a:t>
                      </a:r>
                      <a:r>
                        <a:rPr dirty="0" sz="1600" spc="7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Юрьевич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63195">
                        <a:lnSpc>
                          <a:spcPts val="1710"/>
                        </a:lnSpc>
                      </a:pP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Татьяна</a:t>
                      </a:r>
                      <a:r>
                        <a:rPr dirty="0" sz="1600" spc="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Николаевна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64490">
                        <a:lnSpc>
                          <a:spcPts val="1710"/>
                        </a:lnSpc>
                      </a:pP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Олег</a:t>
                      </a:r>
                      <a:r>
                        <a:rPr dirty="0" sz="1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Евгеньевич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60475" y="6216142"/>
            <a:ext cx="2347595" cy="523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75" b="1">
                <a:latin typeface="Tahoma"/>
                <a:cs typeface="Tahoma"/>
              </a:rPr>
              <a:t>Андреев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1600" spc="-20">
                <a:latin typeface="Microsoft Sans Serif"/>
                <a:cs typeface="Microsoft Sans Serif"/>
              </a:rPr>
              <a:t>Николай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Александрович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4773" y="6249670"/>
            <a:ext cx="1542415" cy="523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1600" spc="75" b="1">
                <a:latin typeface="Tahoma"/>
                <a:cs typeface="Tahoma"/>
              </a:rPr>
              <a:t>Гранков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1600" spc="-5">
                <a:latin typeface="Microsoft Sans Serif"/>
                <a:cs typeface="Microsoft Sans Serif"/>
              </a:rPr>
              <a:t>Павел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Юрьевич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6020" y="6249670"/>
            <a:ext cx="1895475" cy="523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85" b="1">
                <a:latin typeface="Tahoma"/>
                <a:cs typeface="Tahoma"/>
              </a:rPr>
              <a:t>Осипова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1600" spc="-10">
                <a:latin typeface="Microsoft Sans Serif"/>
                <a:cs typeface="Microsoft Sans Serif"/>
              </a:rPr>
              <a:t>Татьяна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Андреевна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51821" y="6265291"/>
            <a:ext cx="2120900" cy="523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65" b="1">
                <a:latin typeface="Tahoma"/>
                <a:cs typeface="Tahoma"/>
              </a:rPr>
              <a:t>Авдеев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1600">
                <a:latin typeface="Microsoft Sans Serif"/>
                <a:cs typeface="Microsoft Sans Serif"/>
              </a:rPr>
              <a:t>Виталий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Анатольевич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81533" y="6258890"/>
            <a:ext cx="1834514" cy="52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100" b="1">
                <a:latin typeface="Tahoma"/>
                <a:cs typeface="Tahoma"/>
              </a:rPr>
              <a:t>Синеглазова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600" spc="-20">
                <a:latin typeface="Microsoft Sans Serif"/>
                <a:cs typeface="Microsoft Sans Serif"/>
              </a:rPr>
              <a:t>Виктория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Юрьевна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29687" y="6265291"/>
            <a:ext cx="1974214" cy="523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70" b="1">
                <a:latin typeface="Tahoma"/>
                <a:cs typeface="Tahoma"/>
              </a:rPr>
              <a:t>Лобанова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1600" spc="-20">
                <a:latin typeface="Microsoft Sans Serif"/>
                <a:cs typeface="Microsoft Sans Serif"/>
              </a:rPr>
              <a:t>Екатерина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Игоревна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71154" y="7086092"/>
            <a:ext cx="17437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65" b="1">
                <a:solidFill>
                  <a:srgbClr val="000034"/>
                </a:solidFill>
                <a:latin typeface="Tahoma"/>
                <a:cs typeface="Tahoma"/>
              </a:rPr>
              <a:t>П</a:t>
            </a:r>
            <a:r>
              <a:rPr dirty="0" sz="2400" spc="90" b="1">
                <a:solidFill>
                  <a:srgbClr val="000034"/>
                </a:solidFill>
                <a:latin typeface="Tahoma"/>
                <a:cs typeface="Tahoma"/>
              </a:rPr>
              <a:t>арт</a:t>
            </a:r>
            <a:r>
              <a:rPr dirty="0" sz="2400" spc="105" b="1">
                <a:solidFill>
                  <a:srgbClr val="000034"/>
                </a:solidFill>
                <a:latin typeface="Tahoma"/>
                <a:cs typeface="Tahoma"/>
              </a:rPr>
              <a:t>н</a:t>
            </a:r>
            <a:r>
              <a:rPr dirty="0" sz="2400" spc="135" b="1">
                <a:solidFill>
                  <a:srgbClr val="000034"/>
                </a:solidFill>
                <a:latin typeface="Tahoma"/>
                <a:cs typeface="Tahoma"/>
              </a:rPr>
              <a:t>еры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391030" y="9308016"/>
          <a:ext cx="17317085" cy="110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6480"/>
                <a:gridCol w="2950210"/>
                <a:gridCol w="2734309"/>
                <a:gridCol w="2940050"/>
                <a:gridCol w="2771140"/>
                <a:gridCol w="2875915"/>
                <a:gridCol w="727075"/>
              </a:tblGrid>
              <a:tr h="290723">
                <a:tc>
                  <a:txBody>
                    <a:bodyPr/>
                    <a:lstStyle/>
                    <a:p>
                      <a:pPr algn="ctr" marR="3365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600" spc="70" b="1">
                          <a:latin typeface="Tahoma"/>
                          <a:cs typeface="Tahoma"/>
                        </a:rPr>
                        <a:t>Каприн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600" spc="90" b="1">
                          <a:latin typeface="Tahoma"/>
                          <a:cs typeface="Tahoma"/>
                        </a:rPr>
                        <a:t>Лебезов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70" b="1">
                          <a:latin typeface="Tahoma"/>
                          <a:cs typeface="Tahoma"/>
                        </a:rPr>
                        <a:t>Шевченко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600" spc="65" b="1">
                          <a:latin typeface="Tahoma"/>
                          <a:cs typeface="Tahoma"/>
                        </a:rPr>
                        <a:t>Иванов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600" spc="120" b="1">
                          <a:latin typeface="Tahoma"/>
                          <a:cs typeface="Tahoma"/>
                        </a:rPr>
                        <a:t>Селезнев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70" b="1">
                          <a:latin typeface="Tahoma"/>
                          <a:cs typeface="Tahoma"/>
                        </a:rPr>
                        <a:t>Пожарнов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815030">
                <a:tc>
                  <a:txBody>
                    <a:bodyPr/>
                    <a:lstStyle/>
                    <a:p>
                      <a:pPr algn="ctr" marR="331470">
                        <a:lnSpc>
                          <a:spcPts val="1789"/>
                        </a:lnSpc>
                      </a:pP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Андрей</a:t>
                      </a:r>
                      <a:r>
                        <a:rPr dirty="0" sz="16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30">
                          <a:latin typeface="Microsoft Sans Serif"/>
                          <a:cs typeface="Microsoft Sans Serif"/>
                        </a:rPr>
                        <a:t>Дмитриевич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789"/>
                        </a:lnSpc>
                      </a:pP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Андрей</a:t>
                      </a:r>
                      <a:r>
                        <a:rPr dirty="0" sz="16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Александрович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93980">
                        <a:lnSpc>
                          <a:spcPts val="1789"/>
                        </a:lnSpc>
                      </a:pP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Владимир</a:t>
                      </a:r>
                      <a:r>
                        <a:rPr dirty="0" sz="1600" spc="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Игоревич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0800">
                        <a:lnSpc>
                          <a:spcPts val="1789"/>
                        </a:lnSpc>
                      </a:pP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Сергей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 Анатольевич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789"/>
                        </a:lnSpc>
                      </a:pP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Юрий</a:t>
                      </a:r>
                      <a:r>
                        <a:rPr dirty="0" sz="1600" spc="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Николаевич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1789"/>
                        </a:lnSpc>
                      </a:pP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Игорь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Анатольевич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algn="r" marR="24130">
                        <a:lnSpc>
                          <a:spcPts val="2810"/>
                        </a:lnSpc>
                      </a:pPr>
                      <a:r>
                        <a:rPr dirty="0" sz="2400">
                          <a:solidFill>
                            <a:srgbClr val="8795B5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8435"/>
            <a:ext cx="18999707" cy="103817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036" y="241554"/>
            <a:ext cx="44659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75"/>
              <a:t>Здоровье</a:t>
            </a:r>
            <a:r>
              <a:rPr dirty="0" sz="4000" spc="-140"/>
              <a:t> </a:t>
            </a:r>
            <a:r>
              <a:rPr dirty="0" sz="4000" spc="135"/>
              <a:t>нации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6668114" y="2213229"/>
            <a:ext cx="3498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26381" y="2213229"/>
            <a:ext cx="4362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62EA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0062EA"/>
                </a:solidFill>
                <a:latin typeface="Arial"/>
                <a:cs typeface="Arial"/>
              </a:rPr>
              <a:t>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1844" y="2229714"/>
            <a:ext cx="4143375" cy="1678939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3200" spc="-25">
                <a:solidFill>
                  <a:srgbClr val="FFFFFF"/>
                </a:solidFill>
                <a:latin typeface="Microsoft Sans Serif"/>
                <a:cs typeface="Microsoft Sans Serif"/>
              </a:rPr>
              <a:t>Базовая</a:t>
            </a:r>
            <a:r>
              <a:rPr dirty="0" sz="32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Microsoft Sans Serif"/>
                <a:cs typeface="Microsoft Sans Serif"/>
              </a:rPr>
              <a:t>потребность</a:t>
            </a:r>
            <a:endParaRPr sz="3200">
              <a:latin typeface="Microsoft Sans Serif"/>
              <a:cs typeface="Microsoft Sans Serif"/>
            </a:endParaRPr>
          </a:p>
          <a:p>
            <a:pPr marL="12700" marR="5080">
              <a:lnSpc>
                <a:spcPts val="3800"/>
              </a:lnSpc>
              <a:spcBef>
                <a:spcPts val="915"/>
              </a:spcBef>
            </a:pPr>
            <a:r>
              <a:rPr dirty="0" sz="3200" spc="-15">
                <a:latin typeface="Microsoft Sans Serif"/>
                <a:cs typeface="Microsoft Sans Serif"/>
              </a:rPr>
              <a:t>обеспечение </a:t>
            </a:r>
            <a:r>
              <a:rPr dirty="0" sz="3200" spc="-30">
                <a:latin typeface="Microsoft Sans Serif"/>
                <a:cs typeface="Microsoft Sans Serif"/>
              </a:rPr>
              <a:t>граждан </a:t>
            </a:r>
            <a:r>
              <a:rPr dirty="0" sz="3200" spc="-840">
                <a:latin typeface="Microsoft Sans Serif"/>
                <a:cs typeface="Microsoft Sans Serif"/>
              </a:rPr>
              <a:t> </a:t>
            </a:r>
            <a:r>
              <a:rPr dirty="0" sz="3200" spc="-30">
                <a:latin typeface="Microsoft Sans Serif"/>
                <a:cs typeface="Microsoft Sans Serif"/>
              </a:rPr>
              <a:t>медицинской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1844" y="3887216"/>
            <a:ext cx="18319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latin typeface="Microsoft Sans Serif"/>
                <a:cs typeface="Microsoft Sans Serif"/>
              </a:rPr>
              <a:t>п</a:t>
            </a:r>
            <a:r>
              <a:rPr dirty="0" sz="3200" spc="-20">
                <a:latin typeface="Microsoft Sans Serif"/>
                <a:cs typeface="Microsoft Sans Serif"/>
              </a:rPr>
              <a:t>о</a:t>
            </a:r>
            <a:r>
              <a:rPr dirty="0" sz="3200" spc="-45">
                <a:latin typeface="Microsoft Sans Serif"/>
                <a:cs typeface="Microsoft Sans Serif"/>
              </a:rPr>
              <a:t>м</a:t>
            </a:r>
            <a:r>
              <a:rPr dirty="0" sz="3200" spc="-30">
                <a:latin typeface="Microsoft Sans Serif"/>
                <a:cs typeface="Microsoft Sans Serif"/>
              </a:rPr>
              <a:t>о</a:t>
            </a:r>
            <a:r>
              <a:rPr dirty="0" sz="3200" spc="5">
                <a:latin typeface="Microsoft Sans Serif"/>
                <a:cs typeface="Microsoft Sans Serif"/>
              </a:rPr>
              <a:t>щ</a:t>
            </a:r>
            <a:r>
              <a:rPr dirty="0" sz="3200" spc="-10">
                <a:latin typeface="Microsoft Sans Serif"/>
                <a:cs typeface="Microsoft Sans Serif"/>
              </a:rPr>
              <a:t>ь</a:t>
            </a:r>
            <a:r>
              <a:rPr dirty="0" sz="3200" spc="20">
                <a:latin typeface="Microsoft Sans Serif"/>
                <a:cs typeface="Microsoft Sans Serif"/>
              </a:rPr>
              <a:t>ю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1890" y="3711471"/>
            <a:ext cx="565150" cy="1395730"/>
          </a:xfrm>
          <a:prstGeom prst="rect">
            <a:avLst/>
          </a:prstGeom>
        </p:spPr>
        <p:txBody>
          <a:bodyPr wrap="square" lIns="0" tIns="347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40"/>
              </a:spcBef>
            </a:pPr>
            <a:r>
              <a:rPr dirty="0" sz="4000" spc="-105">
                <a:solidFill>
                  <a:srgbClr val="000034"/>
                </a:solidFill>
                <a:latin typeface="Microsoft Sans Serif"/>
                <a:cs typeface="Microsoft Sans Serif"/>
              </a:rPr>
              <a:t>39</a:t>
            </a:r>
            <a:endParaRPr sz="4000">
              <a:latin typeface="Microsoft Sans Serif"/>
              <a:cs typeface="Microsoft Sans Serif"/>
            </a:endParaRPr>
          </a:p>
          <a:p>
            <a:pPr marL="445770">
              <a:lnSpc>
                <a:spcPts val="1310"/>
              </a:lnSpc>
              <a:spcBef>
                <a:spcPts val="730"/>
              </a:spcBef>
            </a:pPr>
            <a:r>
              <a:rPr dirty="0" sz="1100">
                <a:latin typeface="Microsoft Sans Serif"/>
                <a:cs typeface="Microsoft Sans Serif"/>
              </a:rPr>
              <a:t>Б</a:t>
            </a:r>
            <a:endParaRPr sz="1100">
              <a:latin typeface="Microsoft Sans Serif"/>
              <a:cs typeface="Microsoft Sans Serif"/>
            </a:endParaRPr>
          </a:p>
          <a:p>
            <a:pPr marL="445770">
              <a:lnSpc>
                <a:spcPts val="1310"/>
              </a:lnSpc>
            </a:pPr>
            <a:r>
              <a:rPr dirty="0" sz="1100" spc="-70">
                <a:latin typeface="Microsoft Sans Serif"/>
                <a:cs typeface="Microsoft Sans Serif"/>
              </a:rPr>
              <a:t>к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91863" y="4810505"/>
            <a:ext cx="10579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4365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5" b="1">
                <a:solidFill>
                  <a:srgbClr val="000061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000061"/>
                </a:solidFill>
                <a:latin typeface="Arial"/>
                <a:cs typeface="Arial"/>
              </a:rPr>
              <a:t>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68855" y="5436489"/>
            <a:ext cx="760730" cy="358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dirty="0" sz="1100" spc="-5">
                <a:solidFill>
                  <a:srgbClr val="FFFFFF"/>
                </a:solidFill>
                <a:latin typeface="Microsoft Sans Serif"/>
                <a:cs typeface="Microsoft Sans Serif"/>
              </a:rPr>
              <a:t>Цифровые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ts val="1310"/>
              </a:lnSpc>
            </a:pPr>
            <a:r>
              <a:rPr dirty="0" sz="1100" spc="-5">
                <a:solidFill>
                  <a:srgbClr val="FFFFFF"/>
                </a:solidFill>
                <a:latin typeface="Microsoft Sans Serif"/>
                <a:cs typeface="Microsoft Sans Serif"/>
              </a:rPr>
              <a:t>технологии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7033" y="4842817"/>
            <a:ext cx="1216660" cy="1102360"/>
          </a:xfrm>
          <a:prstGeom prst="rect">
            <a:avLst/>
          </a:prstGeom>
        </p:spPr>
        <p:txBody>
          <a:bodyPr wrap="square" lIns="0" tIns="239395" rIns="0" bIns="0" rtlCol="0" vert="horz">
            <a:spAutoFit/>
          </a:bodyPr>
          <a:lstStyle/>
          <a:p>
            <a:pPr marL="242570">
              <a:lnSpc>
                <a:spcPct val="100000"/>
              </a:lnSpc>
              <a:spcBef>
                <a:spcPts val="1885"/>
              </a:spcBef>
            </a:pPr>
            <a:r>
              <a:rPr dirty="0" sz="2800" spc="-95">
                <a:solidFill>
                  <a:srgbClr val="000034"/>
                </a:solidFill>
                <a:latin typeface="Microsoft Sans Serif"/>
                <a:cs typeface="Microsoft Sans Serif"/>
              </a:rPr>
              <a:t>28</a:t>
            </a:r>
            <a:r>
              <a:rPr dirty="0" sz="2800" spc="-100">
                <a:solidFill>
                  <a:srgbClr val="000034"/>
                </a:solidFill>
                <a:latin typeface="Microsoft Sans Serif"/>
                <a:cs typeface="Microsoft Sans Serif"/>
              </a:rPr>
              <a:t>,</a:t>
            </a:r>
            <a:r>
              <a:rPr dirty="0" sz="2800" spc="-95">
                <a:solidFill>
                  <a:srgbClr val="000034"/>
                </a:solidFill>
                <a:latin typeface="Microsoft Sans Serif"/>
                <a:cs typeface="Microsoft Sans Serif"/>
              </a:rPr>
              <a:t>8</a:t>
            </a:r>
            <a:r>
              <a:rPr dirty="0" sz="2800" spc="-5">
                <a:solidFill>
                  <a:srgbClr val="000034"/>
                </a:solidFill>
                <a:latin typeface="Microsoft Sans Serif"/>
                <a:cs typeface="Microsoft Sans Serif"/>
              </a:rPr>
              <a:t>%</a:t>
            </a:r>
            <a:endParaRPr sz="2800">
              <a:latin typeface="Microsoft Sans Serif"/>
              <a:cs typeface="Microsoft Sans Serif"/>
            </a:endParaRPr>
          </a:p>
          <a:p>
            <a:pPr marL="184785" marR="462915" indent="-172720">
              <a:lnSpc>
                <a:spcPts val="1300"/>
              </a:lnSpc>
              <a:spcBef>
                <a:spcPts val="775"/>
              </a:spcBef>
            </a:pPr>
            <a:r>
              <a:rPr dirty="0" sz="1100">
                <a:latin typeface="Microsoft Sans Serif"/>
                <a:cs typeface="Microsoft Sans Serif"/>
              </a:rPr>
              <a:t>Ост</a:t>
            </a:r>
            <a:r>
              <a:rPr dirty="0" sz="1100" spc="-5">
                <a:latin typeface="Microsoft Sans Serif"/>
                <a:cs typeface="Microsoft Sans Serif"/>
              </a:rPr>
              <a:t>а</a:t>
            </a:r>
            <a:r>
              <a:rPr dirty="0" sz="1100" spc="5">
                <a:latin typeface="Microsoft Sans Serif"/>
                <a:cs typeface="Microsoft Sans Serif"/>
              </a:rPr>
              <a:t>ль</a:t>
            </a:r>
            <a:r>
              <a:rPr dirty="0" sz="1100" spc="-5">
                <a:latin typeface="Microsoft Sans Serif"/>
                <a:cs typeface="Microsoft Sans Serif"/>
              </a:rPr>
              <a:t>ные  </a:t>
            </a:r>
            <a:r>
              <a:rPr dirty="0" sz="1100" spc="-5">
                <a:latin typeface="Microsoft Sans Serif"/>
                <a:cs typeface="Microsoft Sans Serif"/>
              </a:rPr>
              <a:t>пр</a:t>
            </a:r>
            <a:r>
              <a:rPr dirty="0" sz="1100" spc="-10">
                <a:latin typeface="Microsoft Sans Serif"/>
                <a:cs typeface="Microsoft Sans Serif"/>
              </a:rPr>
              <a:t>и</a:t>
            </a:r>
            <a:r>
              <a:rPr dirty="0" sz="1100" spc="-5">
                <a:latin typeface="Microsoft Sans Serif"/>
                <a:cs typeface="Microsoft Sans Serif"/>
              </a:rPr>
              <a:t>ч</a:t>
            </a:r>
            <a:r>
              <a:rPr dirty="0" sz="1100" spc="-10">
                <a:latin typeface="Microsoft Sans Serif"/>
                <a:cs typeface="Microsoft Sans Serif"/>
              </a:rPr>
              <a:t>и</a:t>
            </a:r>
            <a:r>
              <a:rPr dirty="0" sz="1100" spc="-5">
                <a:latin typeface="Microsoft Sans Serif"/>
                <a:cs typeface="Microsoft Sans Serif"/>
              </a:rPr>
              <a:t>ны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187" y="6430518"/>
            <a:ext cx="1120775" cy="69215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L="12700" marR="5080" indent="379095">
              <a:lnSpc>
                <a:spcPct val="99100"/>
              </a:lnSpc>
              <a:spcBef>
                <a:spcPts val="114"/>
              </a:spcBef>
            </a:pPr>
            <a:r>
              <a:rPr dirty="0" sz="1100" spc="-10">
                <a:latin typeface="Microsoft Sans Serif"/>
                <a:cs typeface="Microsoft Sans Serif"/>
              </a:rPr>
              <a:t>Н</a:t>
            </a:r>
            <a:r>
              <a:rPr dirty="0" sz="1100" spc="-40">
                <a:latin typeface="Microsoft Sans Serif"/>
                <a:cs typeface="Microsoft Sans Serif"/>
              </a:rPr>
              <a:t>е</a:t>
            </a:r>
            <a:r>
              <a:rPr dirty="0" sz="1100" spc="-45">
                <a:latin typeface="Microsoft Sans Serif"/>
                <a:cs typeface="Microsoft Sans Serif"/>
              </a:rPr>
              <a:t>к</a:t>
            </a:r>
            <a:r>
              <a:rPr dirty="0" sz="1100" spc="-5">
                <a:latin typeface="Microsoft Sans Serif"/>
                <a:cs typeface="Microsoft Sans Serif"/>
              </a:rPr>
              <a:t>отор</a:t>
            </a:r>
            <a:r>
              <a:rPr dirty="0" sz="1100">
                <a:latin typeface="Microsoft Sans Serif"/>
                <a:cs typeface="Microsoft Sans Serif"/>
              </a:rPr>
              <a:t>ые  </a:t>
            </a:r>
            <a:r>
              <a:rPr dirty="0" sz="1100" spc="-10">
                <a:latin typeface="Microsoft Sans Serif"/>
                <a:cs typeface="Microsoft Sans Serif"/>
              </a:rPr>
              <a:t>и</a:t>
            </a:r>
            <a:r>
              <a:rPr dirty="0" sz="1100" spc="-10">
                <a:latin typeface="Microsoft Sans Serif"/>
                <a:cs typeface="Microsoft Sans Serif"/>
              </a:rPr>
              <a:t>н</a:t>
            </a:r>
            <a:r>
              <a:rPr dirty="0" sz="1100" spc="-5">
                <a:latin typeface="Microsoft Sans Serif"/>
                <a:cs typeface="Microsoft Sans Serif"/>
              </a:rPr>
              <a:t>ф</a:t>
            </a:r>
            <a:r>
              <a:rPr dirty="0" sz="1100" spc="-40">
                <a:latin typeface="Microsoft Sans Serif"/>
                <a:cs typeface="Microsoft Sans Serif"/>
              </a:rPr>
              <a:t>е</a:t>
            </a:r>
            <a:r>
              <a:rPr dirty="0" sz="1100" spc="-45">
                <a:latin typeface="Microsoft Sans Serif"/>
                <a:cs typeface="Microsoft Sans Serif"/>
              </a:rPr>
              <a:t>к</a:t>
            </a:r>
            <a:r>
              <a:rPr dirty="0" sz="1100">
                <a:latin typeface="Microsoft Sans Serif"/>
                <a:cs typeface="Microsoft Sans Serif"/>
              </a:rPr>
              <a:t>ц</a:t>
            </a:r>
            <a:r>
              <a:rPr dirty="0" sz="1100" spc="-10">
                <a:latin typeface="Microsoft Sans Serif"/>
                <a:cs typeface="Microsoft Sans Serif"/>
              </a:rPr>
              <a:t>и</a:t>
            </a:r>
            <a:r>
              <a:rPr dirty="0" sz="1100" spc="-10">
                <a:latin typeface="Microsoft Sans Serif"/>
                <a:cs typeface="Microsoft Sans Serif"/>
              </a:rPr>
              <a:t>он</a:t>
            </a:r>
            <a:r>
              <a:rPr dirty="0" sz="1100" spc="-5">
                <a:latin typeface="Microsoft Sans Serif"/>
                <a:cs typeface="Microsoft Sans Serif"/>
              </a:rPr>
              <a:t>н</a:t>
            </a:r>
            <a:r>
              <a:rPr dirty="0" sz="1100">
                <a:latin typeface="Microsoft Sans Serif"/>
                <a:cs typeface="Microsoft Sans Serif"/>
              </a:rPr>
              <a:t>ые</a:t>
            </a:r>
            <a:r>
              <a:rPr dirty="0" sz="1100" spc="-2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и  </a:t>
            </a:r>
            <a:r>
              <a:rPr dirty="0" sz="1100" spc="-10">
                <a:latin typeface="Microsoft Sans Serif"/>
                <a:cs typeface="Microsoft Sans Serif"/>
              </a:rPr>
              <a:t>паразитарные</a:t>
            </a:r>
            <a:endParaRPr sz="1100">
              <a:latin typeface="Microsoft Sans Serif"/>
              <a:cs typeface="Microsoft Sans Serif"/>
            </a:endParaRPr>
          </a:p>
          <a:p>
            <a:pPr algn="r" marR="5080">
              <a:lnSpc>
                <a:spcPts val="1310"/>
              </a:lnSpc>
            </a:pPr>
            <a:r>
              <a:rPr dirty="0" sz="1100" spc="-10">
                <a:latin typeface="Microsoft Sans Serif"/>
                <a:cs typeface="Microsoft Sans Serif"/>
              </a:rPr>
              <a:t>болезни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3940" y="6705727"/>
            <a:ext cx="13303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15" b="1">
                <a:solidFill>
                  <a:srgbClr val="000034"/>
                </a:solidFill>
                <a:latin typeface="Tahoma"/>
                <a:cs typeface="Tahoma"/>
              </a:rPr>
              <a:t>2021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28439" y="7176261"/>
            <a:ext cx="12153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1210" algn="l"/>
              </a:tabLst>
            </a:pP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5" b="1">
                <a:solidFill>
                  <a:srgbClr val="8200EB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8200EB"/>
                </a:solidFill>
                <a:latin typeface="Arial"/>
                <a:cs typeface="Arial"/>
              </a:rPr>
              <a:t>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43836" y="7545400"/>
            <a:ext cx="1244600" cy="359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dirty="0" sz="1100" spc="-10">
                <a:solidFill>
                  <a:srgbClr val="FFFFFF"/>
                </a:solidFill>
                <a:latin typeface="Microsoft Sans Serif"/>
                <a:cs typeface="Microsoft Sans Serif"/>
              </a:rPr>
              <a:t>Фундаментальные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ts val="1310"/>
              </a:lnSpc>
            </a:pPr>
            <a:r>
              <a:rPr dirty="0" sz="1100" spc="-5">
                <a:solidFill>
                  <a:srgbClr val="FFFFFF"/>
                </a:solidFill>
                <a:latin typeface="Microsoft Sans Serif"/>
                <a:cs typeface="Microsoft Sans Serif"/>
              </a:rPr>
              <a:t>технологии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7361" y="7254621"/>
            <a:ext cx="1032510" cy="58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5305"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solidFill>
                  <a:srgbClr val="000034"/>
                </a:solidFill>
                <a:latin typeface="Microsoft Sans Serif"/>
                <a:cs typeface="Microsoft Sans Serif"/>
              </a:rPr>
              <a:t>0</a:t>
            </a:r>
            <a:r>
              <a:rPr dirty="0" sz="1800" spc="-95">
                <a:solidFill>
                  <a:srgbClr val="000034"/>
                </a:solidFill>
                <a:latin typeface="Microsoft Sans Serif"/>
                <a:cs typeface="Microsoft Sans Serif"/>
              </a:rPr>
              <a:t>,</a:t>
            </a:r>
            <a:r>
              <a:rPr dirty="0" sz="1800" spc="-105">
                <a:solidFill>
                  <a:srgbClr val="000034"/>
                </a:solidFill>
                <a:latin typeface="Microsoft Sans Serif"/>
                <a:cs typeface="Microsoft Sans Serif"/>
              </a:rPr>
              <a:t>7</a:t>
            </a:r>
            <a:r>
              <a:rPr dirty="0" sz="1800">
                <a:solidFill>
                  <a:srgbClr val="000034"/>
                </a:solidFill>
                <a:latin typeface="Microsoft Sans Serif"/>
                <a:cs typeface="Microsoft Sans Serif"/>
              </a:rPr>
              <a:t>%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100" spc="-10">
                <a:latin typeface="Microsoft Sans Serif"/>
                <a:cs typeface="Microsoft Sans Serif"/>
              </a:rPr>
              <a:t>Болезни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5169" y="7808417"/>
            <a:ext cx="588645" cy="3606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7785">
              <a:lnSpc>
                <a:spcPts val="1315"/>
              </a:lnSpc>
              <a:spcBef>
                <a:spcPts val="105"/>
              </a:spcBef>
            </a:pPr>
            <a:r>
              <a:rPr dirty="0" sz="1100" spc="-5">
                <a:latin typeface="Microsoft Sans Serif"/>
                <a:cs typeface="Microsoft Sans Serif"/>
              </a:rPr>
              <a:t>органов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ts val="1315"/>
              </a:lnSpc>
            </a:pPr>
            <a:r>
              <a:rPr dirty="0" sz="1100">
                <a:latin typeface="Microsoft Sans Serif"/>
                <a:cs typeface="Microsoft Sans Serif"/>
              </a:rPr>
              <a:t>дыхания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79244" y="7760970"/>
            <a:ext cx="509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solidFill>
                  <a:srgbClr val="000034"/>
                </a:solidFill>
                <a:latin typeface="Microsoft Sans Serif"/>
                <a:cs typeface="Microsoft Sans Serif"/>
              </a:rPr>
              <a:t>4</a:t>
            </a:r>
            <a:r>
              <a:rPr dirty="0" sz="1800" spc="-95">
                <a:solidFill>
                  <a:srgbClr val="000034"/>
                </a:solidFill>
                <a:latin typeface="Microsoft Sans Serif"/>
                <a:cs typeface="Microsoft Sans Serif"/>
              </a:rPr>
              <a:t>,</a:t>
            </a:r>
            <a:r>
              <a:rPr dirty="0" sz="1800" spc="-105">
                <a:solidFill>
                  <a:srgbClr val="000034"/>
                </a:solidFill>
                <a:latin typeface="Microsoft Sans Serif"/>
                <a:cs typeface="Microsoft Sans Serif"/>
              </a:rPr>
              <a:t>2</a:t>
            </a:r>
            <a:r>
              <a:rPr dirty="0" sz="1800">
                <a:solidFill>
                  <a:srgbClr val="000034"/>
                </a:solidFill>
                <a:latin typeface="Microsoft Sans Serif"/>
                <a:cs typeface="Microsoft Sans Serif"/>
              </a:rPr>
              <a:t>%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37157" y="8187563"/>
            <a:ext cx="1493520" cy="88201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2400" spc="-75">
                <a:solidFill>
                  <a:srgbClr val="000034"/>
                </a:solidFill>
                <a:latin typeface="Microsoft Sans Serif"/>
                <a:cs typeface="Microsoft Sans Serif"/>
              </a:rPr>
              <a:t>6,2%</a:t>
            </a:r>
            <a:endParaRPr sz="2400">
              <a:latin typeface="Microsoft Sans Serif"/>
              <a:cs typeface="Microsoft Sans Serif"/>
            </a:endParaRPr>
          </a:p>
          <a:p>
            <a:pPr marL="43815">
              <a:lnSpc>
                <a:spcPts val="1310"/>
              </a:lnSpc>
              <a:spcBef>
                <a:spcPts val="395"/>
              </a:spcBef>
            </a:pPr>
            <a:r>
              <a:rPr dirty="0" sz="1100" spc="-10">
                <a:latin typeface="Microsoft Sans Serif"/>
                <a:cs typeface="Microsoft Sans Serif"/>
              </a:rPr>
              <a:t>Болезни</a:t>
            </a:r>
            <a:endParaRPr sz="1100">
              <a:latin typeface="Microsoft Sans Serif"/>
              <a:cs typeface="Microsoft Sans Serif"/>
            </a:endParaRPr>
          </a:p>
          <a:p>
            <a:pPr marL="43815">
              <a:lnSpc>
                <a:spcPts val="1310"/>
              </a:lnSpc>
            </a:pPr>
            <a:r>
              <a:rPr dirty="0" sz="1100" spc="-5">
                <a:latin typeface="Microsoft Sans Serif"/>
                <a:cs typeface="Microsoft Sans Serif"/>
              </a:rPr>
              <a:t>органов</a:t>
            </a:r>
            <a:r>
              <a:rPr dirty="0" sz="1100" spc="-6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пищеварения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9319" y="9157182"/>
            <a:ext cx="1239520" cy="82486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400" spc="-75">
                <a:solidFill>
                  <a:srgbClr val="000034"/>
                </a:solidFill>
                <a:latin typeface="Microsoft Sans Serif"/>
                <a:cs typeface="Microsoft Sans Serif"/>
              </a:rPr>
              <a:t>7,7%</a:t>
            </a:r>
            <a:endParaRPr sz="2400">
              <a:latin typeface="Microsoft Sans Serif"/>
              <a:cs typeface="Microsoft Sans Serif"/>
            </a:endParaRPr>
          </a:p>
          <a:p>
            <a:pPr marL="32384" marR="5080">
              <a:lnSpc>
                <a:spcPts val="1300"/>
              </a:lnSpc>
              <a:spcBef>
                <a:spcPts val="315"/>
              </a:spcBef>
            </a:pPr>
            <a:r>
              <a:rPr dirty="0" sz="1100" spc="-5">
                <a:latin typeface="Microsoft Sans Serif"/>
                <a:cs typeface="Microsoft Sans Serif"/>
              </a:rPr>
              <a:t>Внешние </a:t>
            </a:r>
            <a:r>
              <a:rPr dirty="0" sz="1100" spc="-10">
                <a:latin typeface="Microsoft Sans Serif"/>
                <a:cs typeface="Microsoft Sans Serif"/>
              </a:rPr>
              <a:t>причины </a:t>
            </a:r>
            <a:r>
              <a:rPr dirty="0" sz="1100" spc="-285">
                <a:latin typeface="Microsoft Sans Serif"/>
                <a:cs typeface="Microsoft Sans Serif"/>
              </a:rPr>
              <a:t> </a:t>
            </a:r>
            <a:r>
              <a:rPr dirty="0" sz="1100" spc="-10">
                <a:latin typeface="Microsoft Sans Serif"/>
                <a:cs typeface="Microsoft Sans Serif"/>
              </a:rPr>
              <a:t>смерти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79875" y="9120993"/>
            <a:ext cx="1264285" cy="69659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800" spc="-80">
                <a:solidFill>
                  <a:srgbClr val="000034"/>
                </a:solidFill>
                <a:latin typeface="Microsoft Sans Serif"/>
                <a:cs typeface="Microsoft Sans Serif"/>
              </a:rPr>
              <a:t>12,9%</a:t>
            </a:r>
            <a:endParaRPr sz="2800">
              <a:latin typeface="Microsoft Sans Serif"/>
              <a:cs typeface="Microsoft Sans Serif"/>
            </a:endParaRPr>
          </a:p>
          <a:p>
            <a:pPr marL="80645">
              <a:lnSpc>
                <a:spcPct val="100000"/>
              </a:lnSpc>
              <a:spcBef>
                <a:spcPts val="175"/>
              </a:spcBef>
            </a:pPr>
            <a:r>
              <a:rPr dirty="0" sz="1100" spc="-10">
                <a:latin typeface="Microsoft Sans Serif"/>
                <a:cs typeface="Microsoft Sans Serif"/>
              </a:rPr>
              <a:t>Новообразования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29705" y="9796068"/>
            <a:ext cx="787844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00965" marR="5080" indent="-88900">
              <a:lnSpc>
                <a:spcPts val="1390"/>
              </a:lnSpc>
              <a:spcBef>
                <a:spcPts val="185"/>
              </a:spcBef>
            </a:pPr>
            <a:r>
              <a:rPr dirty="0" sz="1200">
                <a:latin typeface="Microsoft Sans Serif"/>
                <a:cs typeface="Microsoft Sans Serif"/>
              </a:rPr>
              <a:t>*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Пирамида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технологического</a:t>
            </a:r>
            <a:r>
              <a:rPr dirty="0" sz="1200" spc="-3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суверенитета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 spc="-40">
                <a:latin typeface="Microsoft Sans Serif"/>
                <a:cs typeface="Microsoft Sans Serif"/>
              </a:rPr>
              <a:t>РФ,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предложенная</a:t>
            </a:r>
            <a:r>
              <a:rPr dirty="0" sz="1200" spc="-3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специальным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представителем</a:t>
            </a:r>
            <a:r>
              <a:rPr dirty="0" sz="1200" spc="-10">
                <a:latin typeface="Microsoft Sans Serif"/>
                <a:cs typeface="Microsoft Sans Serif"/>
              </a:rPr>
              <a:t> Президента</a:t>
            </a:r>
            <a:r>
              <a:rPr dirty="0" sz="1200" spc="-30">
                <a:latin typeface="Microsoft Sans Serif"/>
                <a:cs typeface="Microsoft Sans Serif"/>
              </a:rPr>
              <a:t> </a:t>
            </a:r>
            <a:r>
              <a:rPr dirty="0" sz="1200" spc="-55">
                <a:latin typeface="Microsoft Sans Serif"/>
                <a:cs typeface="Microsoft Sans Serif"/>
              </a:rPr>
              <a:t>РФ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вопросам</a:t>
            </a:r>
            <a:r>
              <a:rPr dirty="0" sz="1200" spc="-4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цифрового и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технологического развития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Песковым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Д.Н.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48223" y="1003167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795B5"/>
                </a:solidFill>
                <a:latin typeface="Microsoft Sans Serif"/>
                <a:cs typeface="Microsoft Sans Serif"/>
              </a:rPr>
              <a:t>3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8435"/>
            <a:ext cx="18999707" cy="103817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676" y="202819"/>
            <a:ext cx="839343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220"/>
              <a:t>Стратегическая</a:t>
            </a:r>
            <a:r>
              <a:rPr dirty="0" sz="4400" spc="140"/>
              <a:t> </a:t>
            </a:r>
            <a:r>
              <a:rPr dirty="0" sz="4400" spc="240"/>
              <a:t>цель</a:t>
            </a:r>
            <a:r>
              <a:rPr dirty="0" sz="4400" spc="135"/>
              <a:t> 2030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110488" y="2163318"/>
            <a:ext cx="103314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7E7E7E"/>
                </a:solidFill>
                <a:latin typeface="Microsoft Sans Serif"/>
                <a:cs typeface="Microsoft Sans Serif"/>
              </a:rPr>
              <a:t>Санкции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87576" y="2163318"/>
            <a:ext cx="3604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7E7E7E"/>
                </a:solidFill>
                <a:latin typeface="Microsoft Sans Serif"/>
                <a:cs typeface="Microsoft Sans Serif"/>
              </a:rPr>
              <a:t>ьные</a:t>
            </a:r>
            <a:r>
              <a:rPr dirty="0" sz="2000" spc="-45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7E7E7E"/>
                </a:solidFill>
                <a:latin typeface="Microsoft Sans Serif"/>
                <a:cs typeface="Microsoft Sans Serif"/>
              </a:rPr>
              <a:t>технологические</a:t>
            </a:r>
            <a:r>
              <a:rPr dirty="0" sz="2000" spc="-85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7E7E7E"/>
                </a:solidFill>
                <a:latin typeface="Microsoft Sans Serif"/>
                <a:cs typeface="Microsoft Sans Serif"/>
              </a:rPr>
              <a:t>тренды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2929" y="2962138"/>
            <a:ext cx="1551305" cy="119824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2800" spc="-5" b="1">
                <a:solidFill>
                  <a:srgbClr val="1393BD"/>
                </a:solidFill>
                <a:latin typeface="Arial"/>
                <a:cs typeface="Arial"/>
              </a:rPr>
              <a:t>66</a:t>
            </a:r>
            <a:r>
              <a:rPr dirty="0" sz="2800" spc="-25" b="1">
                <a:solidFill>
                  <a:srgbClr val="1393BD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393BD"/>
                </a:solidFill>
                <a:latin typeface="Arial"/>
                <a:cs typeface="Arial"/>
              </a:rPr>
              <a:t>/</a:t>
            </a:r>
            <a:r>
              <a:rPr dirty="0" sz="2800" spc="-30" b="1">
                <a:solidFill>
                  <a:srgbClr val="1393BD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1393BD"/>
                </a:solidFill>
                <a:latin typeface="Arial"/>
                <a:cs typeface="Arial"/>
              </a:rPr>
              <a:t>72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2000" spc="-15">
                <a:latin typeface="Microsoft Sans Serif"/>
                <a:cs typeface="Microsoft Sans Serif"/>
              </a:rPr>
              <a:t>количество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-35">
                <a:latin typeface="Microsoft Sans Serif"/>
                <a:cs typeface="Microsoft Sans Serif"/>
              </a:rPr>
              <a:t>п</a:t>
            </a:r>
            <a:r>
              <a:rPr dirty="0" sz="2000" spc="-10">
                <a:latin typeface="Microsoft Sans Serif"/>
                <a:cs typeface="Microsoft Sans Serif"/>
              </a:rPr>
              <a:t>ред</a:t>
            </a:r>
            <a:r>
              <a:rPr dirty="0" sz="2000" spc="-15">
                <a:latin typeface="Microsoft Sans Serif"/>
                <a:cs typeface="Microsoft Sans Serif"/>
              </a:rPr>
              <a:t>п</a:t>
            </a:r>
            <a:r>
              <a:rPr dirty="0" sz="2000" spc="-5">
                <a:latin typeface="Microsoft Sans Serif"/>
                <a:cs typeface="Microsoft Sans Serif"/>
              </a:rPr>
              <a:t>ри</a:t>
            </a:r>
            <a:r>
              <a:rPr dirty="0" sz="2000" spc="-10">
                <a:latin typeface="Microsoft Sans Serif"/>
                <a:cs typeface="Microsoft Sans Serif"/>
              </a:rPr>
              <a:t>я</a:t>
            </a:r>
            <a:r>
              <a:rPr dirty="0" sz="2000">
                <a:latin typeface="Microsoft Sans Serif"/>
                <a:cs typeface="Microsoft Sans Serif"/>
              </a:rPr>
              <a:t>т</a:t>
            </a:r>
            <a:r>
              <a:rPr dirty="0" sz="2000" spc="-10">
                <a:latin typeface="Microsoft Sans Serif"/>
                <a:cs typeface="Microsoft Sans Serif"/>
              </a:rPr>
              <a:t>и</a:t>
            </a:r>
            <a:r>
              <a:rPr dirty="0" sz="2000">
                <a:latin typeface="Microsoft Sans Serif"/>
                <a:cs typeface="Microsoft Sans Serif"/>
              </a:rPr>
              <a:t>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2929" y="4674235"/>
            <a:ext cx="2240280" cy="1369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1393BD"/>
                </a:solidFill>
                <a:latin typeface="Arial"/>
                <a:cs typeface="Arial"/>
              </a:rPr>
              <a:t>10</a:t>
            </a:r>
            <a:r>
              <a:rPr dirty="0" sz="2800" spc="-20" b="1">
                <a:solidFill>
                  <a:srgbClr val="1393BD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393BD"/>
                </a:solidFill>
                <a:latin typeface="Arial"/>
                <a:cs typeface="Arial"/>
              </a:rPr>
              <a:t>/</a:t>
            </a:r>
            <a:r>
              <a:rPr dirty="0" sz="2800" spc="-20" b="1">
                <a:solidFill>
                  <a:srgbClr val="1393BD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393BD"/>
                </a:solidFill>
                <a:latin typeface="Arial"/>
                <a:cs typeface="Arial"/>
              </a:rPr>
              <a:t>11</a:t>
            </a:r>
            <a:r>
              <a:rPr dirty="0" sz="2800" spc="-20" b="1">
                <a:solidFill>
                  <a:srgbClr val="1393BD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393BD"/>
                </a:solidFill>
                <a:latin typeface="Arial"/>
                <a:cs typeface="Arial"/>
              </a:rPr>
              <a:t>GMP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20"/>
              </a:spcBef>
            </a:pPr>
            <a:r>
              <a:rPr dirty="0" sz="2000" spc="-15">
                <a:latin typeface="Microsoft Sans Serif"/>
                <a:cs typeface="Microsoft Sans Serif"/>
              </a:rPr>
              <a:t>производственных </a:t>
            </a:r>
            <a:r>
              <a:rPr dirty="0" sz="2000" spc="-520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площадок </a:t>
            </a:r>
            <a:r>
              <a:rPr dirty="0" sz="2000" spc="-15">
                <a:latin typeface="Microsoft Sans Serif"/>
                <a:cs typeface="Microsoft Sans Serif"/>
              </a:rPr>
              <a:t>полного </a:t>
            </a:r>
            <a:r>
              <a:rPr dirty="0" sz="2000" spc="-52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цикла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97227" y="3047238"/>
            <a:ext cx="2479040" cy="3724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1393BD"/>
                </a:solidFill>
                <a:latin typeface="Arial"/>
                <a:cs typeface="Arial"/>
              </a:rPr>
              <a:t>&gt;10</a:t>
            </a:r>
            <a:r>
              <a:rPr dirty="0" sz="2800" spc="-75" b="1">
                <a:solidFill>
                  <a:srgbClr val="1393BD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1393BD"/>
                </a:solidFill>
                <a:latin typeface="Arial"/>
                <a:cs typeface="Arial"/>
              </a:rPr>
              <a:t>тыс./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1393BD"/>
                </a:solidFill>
                <a:latin typeface="Arial"/>
                <a:cs typeface="Arial"/>
              </a:rPr>
              <a:t>12.4</a:t>
            </a:r>
            <a:r>
              <a:rPr dirty="0" sz="2800" spc="-80" b="1">
                <a:solidFill>
                  <a:srgbClr val="1393BD"/>
                </a:solidFill>
                <a:latin typeface="Arial"/>
                <a:cs typeface="Arial"/>
              </a:rPr>
              <a:t> </a:t>
            </a:r>
            <a:r>
              <a:rPr dirty="0" sz="2800" spc="-30" b="1">
                <a:solidFill>
                  <a:srgbClr val="1393BD"/>
                </a:solidFill>
                <a:latin typeface="Arial"/>
                <a:cs typeface="Arial"/>
              </a:rPr>
              <a:t>тыс.</a:t>
            </a:r>
            <a:endParaRPr sz="2800">
              <a:latin typeface="Arial"/>
              <a:cs typeface="Arial"/>
            </a:endParaRPr>
          </a:p>
          <a:p>
            <a:pPr marL="12700" marR="461009">
              <a:lnSpc>
                <a:spcPct val="100000"/>
              </a:lnSpc>
              <a:spcBef>
                <a:spcPts val="20"/>
              </a:spcBef>
            </a:pPr>
            <a:r>
              <a:rPr dirty="0" sz="2000" spc="-20">
                <a:latin typeface="Microsoft Sans Serif"/>
                <a:cs typeface="Microsoft Sans Serif"/>
              </a:rPr>
              <a:t>человек </a:t>
            </a:r>
            <a:r>
              <a:rPr dirty="0" sz="2000" spc="-15">
                <a:latin typeface="Microsoft Sans Serif"/>
                <a:cs typeface="Microsoft Sans Serif"/>
              </a:rPr>
              <a:t>занято 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на</a:t>
            </a:r>
            <a:r>
              <a:rPr dirty="0" sz="2000" spc="-80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предприятиях </a:t>
            </a:r>
            <a:r>
              <a:rPr dirty="0" sz="2000" spc="-515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кластера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2800" spc="-5" b="1">
                <a:solidFill>
                  <a:srgbClr val="051281"/>
                </a:solidFill>
                <a:latin typeface="Arial"/>
                <a:cs typeface="Arial"/>
              </a:rPr>
              <a:t>68</a:t>
            </a:r>
            <a:r>
              <a:rPr dirty="0" sz="2800" spc="-20" b="1">
                <a:solidFill>
                  <a:srgbClr val="051281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51281"/>
                </a:solidFill>
                <a:latin typeface="Arial"/>
                <a:cs typeface="Arial"/>
              </a:rPr>
              <a:t>млрд</a:t>
            </a:r>
            <a:r>
              <a:rPr dirty="0" sz="2800" spc="-25" b="1">
                <a:solidFill>
                  <a:srgbClr val="051281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051281"/>
                </a:solidFill>
                <a:latin typeface="Arial"/>
                <a:cs typeface="Arial"/>
              </a:rPr>
              <a:t>руб./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800" spc="-5" b="1">
                <a:solidFill>
                  <a:srgbClr val="051281"/>
                </a:solidFill>
                <a:latin typeface="Arial"/>
                <a:cs typeface="Arial"/>
              </a:rPr>
              <a:t>178</a:t>
            </a:r>
            <a:r>
              <a:rPr dirty="0" sz="2800" spc="-40" b="1">
                <a:solidFill>
                  <a:srgbClr val="051281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51281"/>
                </a:solidFill>
                <a:latin typeface="Arial"/>
                <a:cs typeface="Arial"/>
              </a:rPr>
              <a:t>млрд</a:t>
            </a:r>
            <a:r>
              <a:rPr dirty="0" sz="2800" spc="-15" b="1">
                <a:solidFill>
                  <a:srgbClr val="051281"/>
                </a:solidFill>
                <a:latin typeface="Arial"/>
                <a:cs typeface="Arial"/>
              </a:rPr>
              <a:t> руб.</a:t>
            </a:r>
            <a:endParaRPr sz="2800">
              <a:latin typeface="Arial"/>
              <a:cs typeface="Arial"/>
            </a:endParaRPr>
          </a:p>
          <a:p>
            <a:pPr marL="12700" marR="647065">
              <a:lnSpc>
                <a:spcPct val="99000"/>
              </a:lnSpc>
              <a:spcBef>
                <a:spcPts val="45"/>
              </a:spcBef>
            </a:pPr>
            <a:r>
              <a:rPr dirty="0" sz="2000" spc="-15">
                <a:latin typeface="Microsoft Sans Serif"/>
                <a:cs typeface="Microsoft Sans Serif"/>
              </a:rPr>
              <a:t>объём 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-40">
                <a:latin typeface="Microsoft Sans Serif"/>
                <a:cs typeface="Microsoft Sans Serif"/>
              </a:rPr>
              <a:t>п</a:t>
            </a:r>
            <a:r>
              <a:rPr dirty="0" sz="2000" spc="-15">
                <a:latin typeface="Microsoft Sans Serif"/>
                <a:cs typeface="Microsoft Sans Serif"/>
              </a:rPr>
              <a:t>роизве</a:t>
            </a:r>
            <a:r>
              <a:rPr dirty="0" sz="2000" spc="-20">
                <a:latin typeface="Microsoft Sans Serif"/>
                <a:cs typeface="Microsoft Sans Serif"/>
              </a:rPr>
              <a:t>д</a:t>
            </a:r>
            <a:r>
              <a:rPr dirty="0" sz="2000" spc="-10">
                <a:latin typeface="Microsoft Sans Serif"/>
                <a:cs typeface="Microsoft Sans Serif"/>
              </a:rPr>
              <a:t>ён</a:t>
            </a:r>
            <a:r>
              <a:rPr dirty="0" sz="2000" spc="-15">
                <a:latin typeface="Microsoft Sans Serif"/>
                <a:cs typeface="Microsoft Sans Serif"/>
              </a:rPr>
              <a:t>н</a:t>
            </a:r>
            <a:r>
              <a:rPr dirty="0" sz="2000" spc="-5">
                <a:latin typeface="Microsoft Sans Serif"/>
                <a:cs typeface="Microsoft Sans Serif"/>
              </a:rPr>
              <a:t>ой  </a:t>
            </a:r>
            <a:r>
              <a:rPr dirty="0" sz="2000" spc="-25">
                <a:latin typeface="Microsoft Sans Serif"/>
                <a:cs typeface="Microsoft Sans Serif"/>
              </a:rPr>
              <a:t>продукции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2929" y="6617589"/>
            <a:ext cx="2577465" cy="758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51281"/>
                </a:solidFill>
                <a:latin typeface="Arial"/>
                <a:cs typeface="Arial"/>
              </a:rPr>
              <a:t>79,7</a:t>
            </a:r>
            <a:r>
              <a:rPr dirty="0" sz="2800" spc="-30" b="1">
                <a:solidFill>
                  <a:srgbClr val="051281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51281"/>
                </a:solidFill>
                <a:latin typeface="Arial"/>
                <a:cs typeface="Arial"/>
              </a:rPr>
              <a:t>млрд</a:t>
            </a:r>
            <a:r>
              <a:rPr dirty="0" sz="2800" spc="-20" b="1">
                <a:solidFill>
                  <a:srgbClr val="051281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051281"/>
                </a:solidFill>
                <a:latin typeface="Arial"/>
                <a:cs typeface="Arial"/>
              </a:rPr>
              <a:t>руб.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000" spc="-5">
                <a:latin typeface="Microsoft Sans Serif"/>
                <a:cs typeface="Microsoft Sans Serif"/>
              </a:rPr>
              <a:t>частных</a:t>
            </a:r>
            <a:r>
              <a:rPr dirty="0" sz="2000" spc="-75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инвестиций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2929" y="8029448"/>
            <a:ext cx="2338070" cy="758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51281"/>
                </a:solidFill>
                <a:latin typeface="Arial"/>
                <a:cs typeface="Arial"/>
              </a:rPr>
              <a:t>&gt;160</a:t>
            </a:r>
            <a:r>
              <a:rPr dirty="0" sz="2800" spc="5" b="1">
                <a:solidFill>
                  <a:srgbClr val="051281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51281"/>
                </a:solidFill>
                <a:latin typeface="Arial"/>
                <a:cs typeface="Arial"/>
              </a:rPr>
              <a:t>/</a:t>
            </a:r>
            <a:r>
              <a:rPr dirty="0" sz="2800" spc="-20" b="1">
                <a:solidFill>
                  <a:srgbClr val="051281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51281"/>
                </a:solidFill>
                <a:latin typeface="Arial"/>
                <a:cs typeface="Arial"/>
              </a:rPr>
              <a:t>&gt;250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000" spc="-5">
                <a:latin typeface="Microsoft Sans Serif"/>
                <a:cs typeface="Microsoft Sans Serif"/>
              </a:rPr>
              <a:t>Н</a:t>
            </a:r>
            <a:r>
              <a:rPr dirty="0" sz="2000">
                <a:latin typeface="Microsoft Sans Serif"/>
                <a:cs typeface="Microsoft Sans Serif"/>
              </a:rPr>
              <a:t>а</a:t>
            </a:r>
            <a:r>
              <a:rPr dirty="0" sz="2000" spc="-5">
                <a:latin typeface="Microsoft Sans Serif"/>
                <a:cs typeface="Microsoft Sans Serif"/>
              </a:rPr>
              <a:t>именований</a:t>
            </a:r>
            <a:r>
              <a:rPr dirty="0" sz="2000" spc="-100">
                <a:latin typeface="Microsoft Sans Serif"/>
                <a:cs typeface="Microsoft Sans Serif"/>
              </a:rPr>
              <a:t> </a:t>
            </a:r>
            <a:r>
              <a:rPr dirty="0" sz="2000" spc="-55">
                <a:latin typeface="Microsoft Sans Serif"/>
                <a:cs typeface="Microsoft Sans Serif"/>
              </a:rPr>
              <a:t>Г</a:t>
            </a:r>
            <a:r>
              <a:rPr dirty="0" sz="2000" spc="-55">
                <a:latin typeface="Microsoft Sans Serif"/>
                <a:cs typeface="Microsoft Sans Serif"/>
              </a:rPr>
              <a:t>ЛС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97227" y="7290308"/>
            <a:ext cx="2731135" cy="1490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59485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51281"/>
                </a:solidFill>
                <a:latin typeface="Arial"/>
                <a:cs typeface="Arial"/>
              </a:rPr>
              <a:t>Доля </a:t>
            </a:r>
            <a:r>
              <a:rPr dirty="0" sz="2800" spc="-5" b="1">
                <a:solidFill>
                  <a:srgbClr val="051281"/>
                </a:solidFill>
                <a:latin typeface="Arial"/>
                <a:cs typeface="Arial"/>
              </a:rPr>
              <a:t> рынка</a:t>
            </a:r>
            <a:r>
              <a:rPr dirty="0" sz="2800" spc="-75" b="1">
                <a:solidFill>
                  <a:srgbClr val="051281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51281"/>
                </a:solidFill>
                <a:latin typeface="Arial"/>
                <a:cs typeface="Arial"/>
              </a:rPr>
              <a:t>РФ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dirty="0" sz="2000" spc="-45">
                <a:latin typeface="Microsoft Sans Serif"/>
                <a:cs typeface="Microsoft Sans Serif"/>
              </a:rPr>
              <a:t>Фарма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4%/10% 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Радиофарма</a:t>
            </a:r>
            <a:r>
              <a:rPr dirty="0" sz="2000" spc="-40">
                <a:latin typeface="Microsoft Sans Serif"/>
                <a:cs typeface="Microsoft Sans Serif"/>
              </a:rPr>
              <a:t> </a:t>
            </a:r>
            <a:r>
              <a:rPr dirty="0" sz="2000" spc="-5" b="1">
                <a:solidFill>
                  <a:srgbClr val="1393BD"/>
                </a:solidFill>
                <a:latin typeface="Arial"/>
                <a:cs typeface="Arial"/>
              </a:rPr>
              <a:t>53%/80%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0488" y="9438538"/>
            <a:ext cx="351409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7E7E7E"/>
                </a:solidFill>
                <a:latin typeface="Microsoft Sans Serif"/>
                <a:cs typeface="Microsoft Sans Serif"/>
              </a:rPr>
              <a:t>Инструменты </a:t>
            </a:r>
            <a:r>
              <a:rPr dirty="0" sz="2000">
                <a:solidFill>
                  <a:srgbClr val="7E7E7E"/>
                </a:solidFill>
                <a:latin typeface="Microsoft Sans Serif"/>
                <a:cs typeface="Microsoft Sans Serif"/>
              </a:rPr>
              <a:t>и </a:t>
            </a:r>
            <a:r>
              <a:rPr dirty="0" sz="2000" spc="-15">
                <a:solidFill>
                  <a:srgbClr val="7E7E7E"/>
                </a:solidFill>
                <a:latin typeface="Microsoft Sans Serif"/>
                <a:cs typeface="Microsoft Sans Serif"/>
              </a:rPr>
              <a:t>стратегическ </a:t>
            </a:r>
            <a:r>
              <a:rPr dirty="0" sz="2000" spc="-1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Microsoft Sans Serif"/>
                <a:cs typeface="Microsoft Sans Serif"/>
              </a:rPr>
              <a:t>территориального</a:t>
            </a:r>
            <a:r>
              <a:rPr dirty="0" sz="2000" spc="-13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Microsoft Sans Serif"/>
                <a:cs typeface="Microsoft Sans Serif"/>
              </a:rPr>
              <a:t>планирова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78178" y="9438538"/>
            <a:ext cx="366712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4130">
              <a:lnSpc>
                <a:spcPct val="100000"/>
              </a:lnSpc>
              <a:spcBef>
                <a:spcPts val="100"/>
              </a:spcBef>
            </a:pPr>
            <a:r>
              <a:rPr dirty="0" sz="2000" spc="5">
                <a:solidFill>
                  <a:srgbClr val="7E7E7E"/>
                </a:solidFill>
                <a:latin typeface="Microsoft Sans Serif"/>
                <a:cs typeface="Microsoft Sans Serif"/>
              </a:rPr>
              <a:t>ы</a:t>
            </a:r>
            <a:r>
              <a:rPr dirty="0" sz="2000" spc="-4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7E7E7E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-25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7E7E7E"/>
                </a:solidFill>
                <a:latin typeface="Microsoft Sans Serif"/>
                <a:cs typeface="Microsoft Sans Serif"/>
              </a:rPr>
              <a:t>стратегические</a:t>
            </a:r>
            <a:r>
              <a:rPr dirty="0" sz="2000" spc="-10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7E7E7E"/>
                </a:solidFill>
                <a:latin typeface="Microsoft Sans Serif"/>
                <a:cs typeface="Microsoft Sans Serif"/>
              </a:rPr>
              <a:t>документы </a:t>
            </a:r>
            <a:r>
              <a:rPr dirty="0" sz="2000" spc="-52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7E7E7E"/>
                </a:solidFill>
                <a:latin typeface="Microsoft Sans Serif"/>
                <a:cs typeface="Microsoft Sans Serif"/>
              </a:rPr>
              <a:t>чно-технологической </a:t>
            </a:r>
            <a:r>
              <a:rPr dirty="0" sz="2000" spc="-20">
                <a:solidFill>
                  <a:srgbClr val="7E7E7E"/>
                </a:solidFill>
                <a:latin typeface="Microsoft Sans Serif"/>
                <a:cs typeface="Microsoft Sans Serif"/>
              </a:rPr>
              <a:t>политики </a:t>
            </a:r>
            <a:r>
              <a:rPr dirty="0" sz="2000" spc="-52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7E7E7E"/>
                </a:solidFill>
                <a:latin typeface="Microsoft Sans Serif"/>
                <a:cs typeface="Microsoft Sans Serif"/>
              </a:rPr>
              <a:t>льные</a:t>
            </a:r>
            <a:r>
              <a:rPr dirty="0" sz="2000" spc="-55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7E7E7E"/>
                </a:solidFill>
                <a:latin typeface="Microsoft Sans Serif"/>
                <a:cs typeface="Microsoft Sans Serif"/>
              </a:rPr>
              <a:t>цели</a:t>
            </a:r>
            <a:r>
              <a:rPr dirty="0" sz="2000" spc="-2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7E7E7E"/>
                </a:solidFill>
                <a:latin typeface="Microsoft Sans Serif"/>
                <a:cs typeface="Microsoft Sans Serif"/>
              </a:rPr>
              <a:t>2030,</a:t>
            </a:r>
            <a:r>
              <a:rPr dirty="0" sz="2000" spc="-55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7E7E7E"/>
                </a:solidFill>
                <a:latin typeface="Microsoft Sans Serif"/>
                <a:cs typeface="Microsoft Sans Serif"/>
              </a:rPr>
              <a:t>нацпроекты)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493866" y="1003167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795B5"/>
                </a:solidFill>
                <a:latin typeface="Microsoft Sans Serif"/>
                <a:cs typeface="Microsoft Sans Serif"/>
              </a:rPr>
              <a:t>4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8435"/>
            <a:ext cx="18999707" cy="103817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208" y="81152"/>
            <a:ext cx="11198225" cy="1355090"/>
          </a:xfrm>
          <a:prstGeom prst="rect"/>
        </p:spPr>
        <p:txBody>
          <a:bodyPr wrap="square" lIns="0" tIns="39369" rIns="0" bIns="0" rtlCol="0" vert="horz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309"/>
              </a:spcBef>
            </a:pPr>
            <a:r>
              <a:rPr dirty="0" sz="4400" spc="200"/>
              <a:t>Научно-производственная</a:t>
            </a:r>
            <a:r>
              <a:rPr dirty="0" sz="4400" spc="50"/>
              <a:t> </a:t>
            </a:r>
            <a:r>
              <a:rPr dirty="0" sz="4400" spc="204"/>
              <a:t>цепочка </a:t>
            </a:r>
            <a:r>
              <a:rPr dirty="0" sz="4400" spc="-1270"/>
              <a:t> </a:t>
            </a:r>
            <a:r>
              <a:rPr dirty="0" sz="4400" spc="310"/>
              <a:t>создания</a:t>
            </a:r>
            <a:r>
              <a:rPr dirty="0" sz="4400" spc="130"/>
              <a:t> </a:t>
            </a:r>
            <a:r>
              <a:rPr dirty="0" sz="4400" spc="215"/>
              <a:t>фармпрепаратов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80389" y="2544013"/>
            <a:ext cx="88391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НИР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4936" y="2544013"/>
            <a:ext cx="86296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ОКР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0658" y="2605532"/>
            <a:ext cx="1680210" cy="51371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71755" marR="5080" indent="-59690">
              <a:lnSpc>
                <a:spcPts val="1800"/>
              </a:lnSpc>
              <a:spcBef>
                <a:spcPts val="360"/>
              </a:spcBef>
            </a:pPr>
            <a:r>
              <a:rPr dirty="0" sz="1700" spc="-5" b="1">
                <a:solidFill>
                  <a:srgbClr val="FFFFFF"/>
                </a:solidFill>
                <a:latin typeface="Arial"/>
                <a:cs typeface="Arial"/>
              </a:rPr>
              <a:t>Доклин</a:t>
            </a: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ич</a:t>
            </a:r>
            <a:r>
              <a:rPr dirty="0" sz="1700" spc="-5" b="1">
                <a:solidFill>
                  <a:srgbClr val="FFFFFF"/>
                </a:solidFill>
                <a:latin typeface="Arial"/>
                <a:cs typeface="Arial"/>
              </a:rPr>
              <a:t>еские  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исследования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8676" y="2605532"/>
            <a:ext cx="1569720" cy="51371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 indent="74295">
              <a:lnSpc>
                <a:spcPts val="1800"/>
              </a:lnSpc>
              <a:spcBef>
                <a:spcPts val="360"/>
              </a:spcBef>
            </a:pPr>
            <a:r>
              <a:rPr dirty="0" sz="1700" spc="-5" b="1">
                <a:solidFill>
                  <a:srgbClr val="FFFFFF"/>
                </a:solidFill>
                <a:latin typeface="Arial"/>
                <a:cs typeface="Arial"/>
              </a:rPr>
              <a:t>Клинические 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иссле</a:t>
            </a: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ования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62919" y="2605532"/>
            <a:ext cx="1898650" cy="51371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55575" marR="5080" indent="-143510">
              <a:lnSpc>
                <a:spcPts val="1800"/>
              </a:lnSpc>
              <a:spcBef>
                <a:spcPts val="360"/>
              </a:spcBef>
            </a:pP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Лицензир</a:t>
            </a:r>
            <a:r>
              <a:rPr dirty="0" sz="1700" spc="5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вание,  </a:t>
            </a:r>
            <a:r>
              <a:rPr dirty="0" sz="1700" spc="-5" b="1">
                <a:solidFill>
                  <a:srgbClr val="FFFFFF"/>
                </a:solidFill>
                <a:latin typeface="Arial"/>
                <a:cs typeface="Arial"/>
              </a:rPr>
              <a:t>Сертификация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17015" y="2605532"/>
            <a:ext cx="1554480" cy="51371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 indent="228600">
              <a:lnSpc>
                <a:spcPts val="1800"/>
              </a:lnSpc>
              <a:spcBef>
                <a:spcPts val="360"/>
              </a:spcBef>
            </a:pPr>
            <a:r>
              <a:rPr dirty="0" sz="1700" spc="-5" b="1">
                <a:solidFill>
                  <a:srgbClr val="FFFFFF"/>
                </a:solidFill>
                <a:latin typeface="Arial"/>
                <a:cs typeface="Arial"/>
              </a:rPr>
              <a:t>Серийное 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производс</a:t>
            </a:r>
            <a:r>
              <a:rPr dirty="0" sz="1700" spc="-2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во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20819" y="2719832"/>
            <a:ext cx="27940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Ре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890" y="4203014"/>
            <a:ext cx="2042160" cy="11156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3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Пре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прия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ия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Калужской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области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67570" y="4193794"/>
            <a:ext cx="2617470" cy="7588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Новые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инвес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иционные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67570" y="4930267"/>
            <a:ext cx="13106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проек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2964" y="4561744"/>
            <a:ext cx="2061210" cy="103441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434"/>
              </a:spcBef>
              <a:buSzPct val="150000"/>
              <a:buFont typeface="Microsoft Sans Serif"/>
              <a:buChar char="•"/>
              <a:tabLst>
                <a:tab pos="183515" algn="l"/>
              </a:tabLst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БИОН</a:t>
            </a:r>
            <a:endParaRPr sz="14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200"/>
              </a:spcBef>
              <a:buSzPct val="150000"/>
              <a:buFont typeface="Microsoft Sans Serif"/>
              <a:buChar char="•"/>
              <a:tabLst>
                <a:tab pos="183515" algn="l"/>
              </a:tabLst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НИАРМЕДИК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ФАРМА</a:t>
            </a:r>
            <a:endParaRPr sz="14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225"/>
              </a:spcBef>
              <a:buSzPct val="150000"/>
              <a:buFont typeface="Microsoft Sans Serif"/>
              <a:buChar char="•"/>
              <a:tabLst>
                <a:tab pos="183515" algn="l"/>
              </a:tabLst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др.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88090" y="5014722"/>
            <a:ext cx="695960" cy="4432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278765">
              <a:lnSpc>
                <a:spcPct val="102200"/>
              </a:lnSpc>
              <a:spcBef>
                <a:spcPts val="75"/>
              </a:spcBef>
            </a:pP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Об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ъем  и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вес</a:t>
            </a:r>
            <a:r>
              <a:rPr dirty="0" sz="900" spc="-35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ий  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млрд</a:t>
            </a: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руб.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7176" y="4648327"/>
            <a:ext cx="2229485" cy="10382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84785" marR="5080" indent="-172720">
              <a:lnSpc>
                <a:spcPct val="101099"/>
              </a:lnSpc>
              <a:spcBef>
                <a:spcPts val="85"/>
              </a:spcBef>
              <a:buSzPct val="150000"/>
              <a:buFont typeface="Microsoft Sans Serif"/>
              <a:buChar char="•"/>
              <a:tabLst>
                <a:tab pos="185420" algn="l"/>
              </a:tabLst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ОБНИНСКАЯ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ХИМИКО- </a:t>
            </a:r>
            <a:r>
              <a:rPr dirty="0" sz="1400" spc="-3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ЕВ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ЕС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АЯ 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КОМПАНИЯ</a:t>
            </a:r>
            <a:endParaRPr sz="14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spcBef>
                <a:spcPts val="1075"/>
              </a:spcBef>
              <a:buSzPct val="150000"/>
              <a:buFont typeface="Microsoft Sans Serif"/>
              <a:buChar char="•"/>
              <a:tabLst>
                <a:tab pos="182245" algn="l"/>
              </a:tabLst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БЕРАХИМ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67570" y="5547817"/>
            <a:ext cx="89471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 b="1">
                <a:solidFill>
                  <a:srgbClr val="FFFFFF"/>
                </a:solidFill>
                <a:latin typeface="Arial"/>
                <a:cs typeface="Arial"/>
              </a:rPr>
              <a:t>+6</a:t>
            </a:r>
            <a:endParaRPr sz="6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89030" y="5695950"/>
            <a:ext cx="794385" cy="4432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375920">
              <a:lnSpc>
                <a:spcPct val="102200"/>
              </a:lnSpc>
              <a:spcBef>
                <a:spcPts val="75"/>
              </a:spcBef>
            </a:pP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Кол-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во  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новых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 ра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900" spc="5" b="1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dirty="0" sz="9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ест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2417170" y="4402147"/>
          <a:ext cx="4610735" cy="1703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205"/>
                <a:gridCol w="1125220"/>
                <a:gridCol w="925194"/>
                <a:gridCol w="1112520"/>
                <a:gridCol w="570229"/>
              </a:tblGrid>
              <a:tr h="513924">
                <a:tc>
                  <a:txBody>
                    <a:bodyPr/>
                    <a:lstStyle/>
                    <a:p>
                      <a:pPr marL="31750">
                        <a:lnSpc>
                          <a:spcPts val="120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РУСАТОМ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310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ХЭЛСКЕА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120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ФАРМАТЕК-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3670">
                        <a:lnSpc>
                          <a:spcPts val="1310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КАЛУГА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20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МЕДТЕХ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28905">
                        <a:lnSpc>
                          <a:spcPts val="1310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ПРОТЕКТ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22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БИОФАРМ-К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05"/>
                        </a:lnSpc>
                      </a:pPr>
                      <a:r>
                        <a:rPr dirty="0" sz="11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АСТР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131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КАЛУ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688434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~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0815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10,9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0815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0815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0815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0,45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0815"/>
                </a:tc>
              </a:tr>
              <a:tr h="500947">
                <a:tc>
                  <a:txBody>
                    <a:bodyPr/>
                    <a:lstStyle/>
                    <a:p>
                      <a:pPr marL="41275">
                        <a:lnSpc>
                          <a:spcPts val="2080"/>
                        </a:lnSpc>
                        <a:spcBef>
                          <a:spcPts val="176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2352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2080"/>
                        </a:lnSpc>
                        <a:spcBef>
                          <a:spcPts val="176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2352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2120"/>
                        </a:lnSpc>
                        <a:spcBef>
                          <a:spcPts val="172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8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120"/>
                        </a:lnSpc>
                        <a:spcBef>
                          <a:spcPts val="172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8440"/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884021" y="7111441"/>
            <a:ext cx="2143760" cy="759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Предприятия-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партнеры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50171" y="7111441"/>
            <a:ext cx="1656714" cy="759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Институты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75203" y="7216521"/>
            <a:ext cx="1764030" cy="351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2880" indent="-170815">
              <a:lnSpc>
                <a:spcPts val="1280"/>
              </a:lnSpc>
              <a:spcBef>
                <a:spcPts val="105"/>
              </a:spcBef>
              <a:buSzPct val="150000"/>
              <a:buFont typeface="Microsoft Sans Serif"/>
              <a:buChar char="•"/>
              <a:tabLst>
                <a:tab pos="183515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ГК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РОСАТОМ</a:t>
            </a:r>
            <a:endParaRPr sz="1100">
              <a:latin typeface="Arial"/>
              <a:cs typeface="Arial"/>
            </a:endParaRPr>
          </a:p>
          <a:p>
            <a:pPr marL="184785">
              <a:lnSpc>
                <a:spcPts val="1280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И,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ИФ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И,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39510" y="7216521"/>
            <a:ext cx="2235200" cy="6826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84785" marR="5080" indent="-172720">
              <a:lnSpc>
                <a:spcPct val="96200"/>
              </a:lnSpc>
              <a:spcBef>
                <a:spcPts val="155"/>
              </a:spcBef>
              <a:buSzPct val="150000"/>
              <a:buFont typeface="Microsoft Sans Serif"/>
              <a:buChar char="•"/>
              <a:tabLst>
                <a:tab pos="183515" algn="l"/>
              </a:tabLst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ИНСТИТУТ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ТЕОРЕТИЧЕСКОЙ </a:t>
            </a:r>
            <a:r>
              <a:rPr dirty="0" sz="1100" spc="-2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ЭКСПЕРИМЕНТАЛЬНОЙ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ИКИ</a:t>
            </a:r>
            <a:r>
              <a:rPr dirty="0" sz="11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РАН</a:t>
            </a:r>
            <a:endParaRPr sz="1100">
              <a:latin typeface="Arial"/>
              <a:cs typeface="Arial"/>
            </a:endParaRPr>
          </a:p>
          <a:p>
            <a:pPr marL="184785">
              <a:lnSpc>
                <a:spcPts val="1310"/>
              </a:lnSpc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ПУЩИНО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431515" y="7463790"/>
            <a:ext cx="14605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FFFFFF"/>
                </a:solidFill>
                <a:latin typeface="Microsoft Sans Serif"/>
                <a:cs typeface="Microsoft Sans Serif"/>
              </a:rPr>
              <a:t>•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03728" y="7858506"/>
            <a:ext cx="509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АСИ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39510" y="7970011"/>
            <a:ext cx="9906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solidFill>
                  <a:srgbClr val="FFFFFF"/>
                </a:solidFill>
                <a:latin typeface="Microsoft Sans Serif"/>
                <a:cs typeface="Microsoft Sans Serif"/>
              </a:rPr>
              <a:t>•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11722" y="8030336"/>
            <a:ext cx="2379980" cy="3587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ИНСТИТУТ</a:t>
            </a:r>
            <a:r>
              <a:rPr dirty="0" sz="11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БИОЛОГИЧЕСКОГО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ПРИБОРОСТРОЕНИЯ,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ПУЩИНО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539853" y="7580757"/>
            <a:ext cx="1432560" cy="1021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SzPct val="150000"/>
              <a:buFont typeface="Microsoft Sans Serif"/>
              <a:buChar char="•"/>
              <a:tabLst>
                <a:tab pos="185420" algn="l"/>
              </a:tabLst>
            </a:pP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ФОНД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НТИ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Microsoft Sans Serif"/>
              <a:buChar char="•"/>
            </a:pPr>
            <a:endParaRPr sz="29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SzPct val="150000"/>
              <a:buFont typeface="Microsoft Sans Serif"/>
              <a:buChar char="•"/>
              <a:tabLst>
                <a:tab pos="18224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ФСИ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431515" y="8281796"/>
            <a:ext cx="834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SzPct val="150000"/>
              <a:buFont typeface="Microsoft Sans Serif"/>
              <a:buChar char="•"/>
              <a:tabLst>
                <a:tab pos="18542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ИНТЦ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1803" y="8308289"/>
            <a:ext cx="89471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 b="1">
                <a:solidFill>
                  <a:srgbClr val="FFFFFF"/>
                </a:solidFill>
                <a:latin typeface="Arial"/>
                <a:cs typeface="Arial"/>
              </a:rPr>
              <a:t>+5</a:t>
            </a:r>
            <a:endParaRPr sz="6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39510" y="8527796"/>
            <a:ext cx="2238375" cy="527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84785" marR="5080" indent="-172720">
              <a:lnSpc>
                <a:spcPct val="99500"/>
              </a:lnSpc>
              <a:spcBef>
                <a:spcPts val="110"/>
              </a:spcBef>
              <a:buSzPct val="150000"/>
              <a:buFont typeface="Microsoft Sans Serif"/>
              <a:buChar char="•"/>
              <a:tabLst>
                <a:tab pos="183515" algn="l"/>
              </a:tabLst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ОБЪЕДИНЁННЫЙ ИНСТИТУТ </a:t>
            </a:r>
            <a:r>
              <a:rPr dirty="0" sz="1100" spc="-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ЯДЕРНЫХ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ИССЛЕДОВАНИЙ, </a:t>
            </a:r>
            <a:r>
              <a:rPr dirty="0" sz="1100" spc="-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ДУБНА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75203" y="7648896"/>
            <a:ext cx="2339975" cy="104775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535"/>
              </a:spcBef>
              <a:buSzPct val="150000"/>
              <a:buFont typeface="Microsoft Sans Serif"/>
              <a:buChar char="•"/>
              <a:tabLst>
                <a:tab pos="183515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ИЗОТОП</a:t>
            </a:r>
            <a:endParaRPr sz="11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210"/>
              </a:spcBef>
              <a:buSzPct val="150000"/>
              <a:buFont typeface="Microsoft Sans Serif"/>
              <a:buChar char="•"/>
              <a:tabLst>
                <a:tab pos="183515" algn="l"/>
              </a:tabLst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МРНЦ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ts val="1240"/>
              </a:lnSpc>
              <a:spcBef>
                <a:spcPts val="1305"/>
              </a:spcBef>
              <a:buSzPct val="150000"/>
              <a:buFont typeface="Microsoft Sans Serif"/>
              <a:buChar char="•"/>
              <a:tabLst>
                <a:tab pos="183515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НС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11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ИЗИКИ</a:t>
            </a:r>
            <a:r>
              <a:rPr dirty="0" sz="11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КИХ 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ЭНЕРГИЙ,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ПРОТВИНО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75203" y="8832596"/>
            <a:ext cx="11791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SzPct val="150000"/>
              <a:buFont typeface="Microsoft Sans Serif"/>
              <a:buChar char="•"/>
              <a:tabLst>
                <a:tab pos="183515" algn="l"/>
              </a:tabLst>
            </a:pP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ТОК»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493866" y="1003167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795B5"/>
                </a:solidFill>
                <a:latin typeface="Microsoft Sans Serif"/>
                <a:cs typeface="Microsoft Sans Serif"/>
              </a:rPr>
              <a:t>5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8435"/>
            <a:ext cx="18999707" cy="103817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036" y="231775"/>
            <a:ext cx="519430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220"/>
              <a:t>Дорожная</a:t>
            </a:r>
            <a:r>
              <a:rPr dirty="0" sz="4400" spc="45"/>
              <a:t> </a:t>
            </a:r>
            <a:r>
              <a:rPr dirty="0" sz="4400" spc="170"/>
              <a:t>карта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584697" y="1959102"/>
            <a:ext cx="1807845" cy="173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10"/>
              </a:spcBef>
            </a:pPr>
            <a:r>
              <a:rPr dirty="0" sz="1600" spc="-35">
                <a:latin typeface="Microsoft Sans Serif"/>
                <a:cs typeface="Microsoft Sans Serif"/>
              </a:rPr>
              <a:t>Фарматек-Калуга 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Медтех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Проект 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Биофарм-К 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Астрафарм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Калуга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Б-фарм</a:t>
            </a:r>
            <a:endParaRPr sz="1600">
              <a:latin typeface="Microsoft Sans Serif"/>
              <a:cs typeface="Microsoft Sans Serif"/>
            </a:endParaRPr>
          </a:p>
          <a:p>
            <a:pPr marL="12700" marR="1056005">
              <a:lnSpc>
                <a:spcPts val="1910"/>
              </a:lnSpc>
              <a:spcBef>
                <a:spcPts val="145"/>
              </a:spcBef>
            </a:pPr>
            <a:r>
              <a:rPr dirty="0" sz="1600" spc="-10">
                <a:latin typeface="Microsoft Sans Serif"/>
                <a:cs typeface="Microsoft Sans Serif"/>
              </a:rPr>
              <a:t>Биотех 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Б</a:t>
            </a:r>
            <a:r>
              <a:rPr dirty="0" sz="1600" spc="-10">
                <a:latin typeface="Microsoft Sans Serif"/>
                <a:cs typeface="Microsoft Sans Serif"/>
              </a:rPr>
              <a:t>-</a:t>
            </a:r>
            <a:r>
              <a:rPr dirty="0" sz="1600" spc="-15">
                <a:latin typeface="Microsoft Sans Serif"/>
                <a:cs typeface="Microsoft Sans Serif"/>
              </a:rPr>
              <a:t>ф</a:t>
            </a:r>
            <a:r>
              <a:rPr dirty="0" sz="1600" spc="-25">
                <a:latin typeface="Microsoft Sans Serif"/>
                <a:cs typeface="Microsoft Sans Serif"/>
              </a:rPr>
              <a:t>арм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36494" y="2725039"/>
            <a:ext cx="1791970" cy="99314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781050">
              <a:lnSpc>
                <a:spcPts val="1900"/>
              </a:lnSpc>
              <a:spcBef>
                <a:spcPts val="175"/>
              </a:spcBef>
            </a:pPr>
            <a:r>
              <a:rPr dirty="0" sz="1600" spc="-75">
                <a:latin typeface="Microsoft Sans Serif"/>
                <a:cs typeface="Microsoft Sans Serif"/>
              </a:rPr>
              <a:t>ОХФК </a:t>
            </a:r>
            <a:r>
              <a:rPr dirty="0" sz="1600" spc="-7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БИОН 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БЕР</a:t>
            </a:r>
            <a:r>
              <a:rPr dirty="0" sz="1600">
                <a:latin typeface="Microsoft Sans Serif"/>
                <a:cs typeface="Microsoft Sans Serif"/>
              </a:rPr>
              <a:t>А</a:t>
            </a:r>
            <a:r>
              <a:rPr dirty="0" sz="1600" spc="-10">
                <a:latin typeface="Microsoft Sans Serif"/>
                <a:cs typeface="Microsoft Sans Serif"/>
              </a:rPr>
              <a:t>Х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-5">
                <a:latin typeface="Microsoft Sans Serif"/>
                <a:cs typeface="Microsoft Sans Serif"/>
              </a:rPr>
              <a:t>М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839"/>
              </a:lnSpc>
            </a:pPr>
            <a:r>
              <a:rPr dirty="0" sz="1600" spc="-20">
                <a:latin typeface="Microsoft Sans Serif"/>
                <a:cs typeface="Microsoft Sans Serif"/>
              </a:rPr>
              <a:t>Ниармедик-фарма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2054" y="2974593"/>
            <a:ext cx="1517650" cy="7505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75"/>
              </a:spcBef>
            </a:pPr>
            <a:r>
              <a:rPr dirty="0" sz="1600" spc="-5">
                <a:latin typeface="Microsoft Sans Serif"/>
                <a:cs typeface="Microsoft Sans Serif"/>
              </a:rPr>
              <a:t>ИТЭБ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(Пущино)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ИБП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(Пущино) 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ОИЯИ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(Дубна)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25861" y="3014599"/>
            <a:ext cx="718185" cy="5099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75"/>
              </a:spcBef>
            </a:pP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-40">
                <a:latin typeface="Microsoft Sans Serif"/>
                <a:cs typeface="Microsoft Sans Serif"/>
              </a:rPr>
              <a:t>РКО  </a:t>
            </a:r>
            <a:r>
              <a:rPr dirty="0" sz="1600" spc="-150">
                <a:latin typeface="Microsoft Sans Serif"/>
                <a:cs typeface="Microsoft Sans Serif"/>
              </a:rPr>
              <a:t>КФК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7117" y="3010281"/>
            <a:ext cx="1410970" cy="5099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75"/>
              </a:spcBef>
            </a:pPr>
            <a:r>
              <a:rPr dirty="0" sz="1600" spc="-5">
                <a:latin typeface="Microsoft Sans Serif"/>
                <a:cs typeface="Microsoft Sans Serif"/>
              </a:rPr>
              <a:t>Тех. </a:t>
            </a:r>
            <a:r>
              <a:rPr dirty="0" sz="1600" spc="-25">
                <a:latin typeface="Microsoft Sans Serif"/>
                <a:cs typeface="Microsoft Sans Serif"/>
              </a:rPr>
              <a:t>Академия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РОСАТОМ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1000" y="3183128"/>
            <a:ext cx="718185" cy="5099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75"/>
              </a:spcBef>
            </a:pPr>
            <a:r>
              <a:rPr dirty="0" sz="1600" spc="-150">
                <a:latin typeface="Microsoft Sans Serif"/>
                <a:cs typeface="Microsoft Sans Serif"/>
              </a:rPr>
              <a:t>КФК </a:t>
            </a:r>
            <a:r>
              <a:rPr dirty="0" sz="1600" spc="-1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-50">
                <a:latin typeface="Microsoft Sans Serif"/>
                <a:cs typeface="Microsoft Sans Serif"/>
              </a:rPr>
              <a:t>РКО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4276" y="2966974"/>
            <a:ext cx="1863725" cy="994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>
                <a:latin typeface="Microsoft Sans Serif"/>
                <a:cs typeface="Microsoft Sans Serif"/>
              </a:rPr>
              <a:t>МИНЭК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ts val="1900"/>
              </a:lnSpc>
              <a:spcBef>
                <a:spcPts val="80"/>
              </a:spcBef>
            </a:pPr>
            <a:r>
              <a:rPr dirty="0" sz="1600" spc="-35">
                <a:latin typeface="Microsoft Sans Serif"/>
                <a:cs typeface="Microsoft Sans Serif"/>
              </a:rPr>
              <a:t>Калужской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области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Предприятия 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фармкластера</a:t>
            </a:r>
            <a:endParaRPr sz="1600">
              <a:latin typeface="Microsoft Sans Serif"/>
              <a:cs typeface="Microsoft Sans Serif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231950" y="4003190"/>
          <a:ext cx="15880080" cy="3157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0385"/>
                <a:gridCol w="2361565"/>
                <a:gridCol w="2543175"/>
                <a:gridCol w="2115184"/>
                <a:gridCol w="2359659"/>
                <a:gridCol w="2522855"/>
                <a:gridCol w="2170430"/>
              </a:tblGrid>
              <a:tr h="4840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910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Июль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—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Ноябрь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—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175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Июль-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93675">
                        <a:lnSpc>
                          <a:spcPts val="191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Декабрь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—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82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Июль-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18745">
                        <a:lnSpc>
                          <a:spcPts val="188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Декабрь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—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7495" marR="1070610">
                        <a:lnSpc>
                          <a:spcPts val="190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Август-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ноябрь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—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9725" marR="1081405">
                        <a:lnSpc>
                          <a:spcPts val="190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Октябрь-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декабрь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—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77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Июль-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07010">
                        <a:lnSpc>
                          <a:spcPts val="191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Декабрь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—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611314">
                <a:tc>
                  <a:txBody>
                    <a:bodyPr/>
                    <a:lstStyle/>
                    <a:p>
                      <a:pPr marL="31750">
                        <a:lnSpc>
                          <a:spcPts val="182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2022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181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2022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174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2022-2024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820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2022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89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2022-2023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864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2022-2023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770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2022-2027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611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Создание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Проведение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Начало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реализации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ts val="189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Переговоры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77495">
                        <a:lnSpc>
                          <a:spcPts val="182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Создание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39725">
                        <a:lnSpc>
                          <a:spcPts val="185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Создание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Модернизация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242125">
                <a:tc>
                  <a:txBody>
                    <a:bodyPr/>
                    <a:lstStyle/>
                    <a:p>
                      <a:pPr marL="31750">
                        <a:lnSpc>
                          <a:spcPts val="180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совета</a:t>
                      </a:r>
                      <a:r>
                        <a:rPr dirty="0" sz="16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при</a:t>
                      </a:r>
                      <a:r>
                        <a:rPr dirty="0" sz="16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Губ.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176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международного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174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инвестиционных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80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партнерами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80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информационно-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80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цифровой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действующих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41554">
                <a:tc>
                  <a:txBody>
                    <a:bodyPr/>
                    <a:lstStyle/>
                    <a:p>
                      <a:pPr marL="31750">
                        <a:lnSpc>
                          <a:spcPts val="179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Калужской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1750"/>
                        </a:lnSpc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форума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173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проектов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800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по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заключенным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80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сервисного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800"/>
                        </a:lnSpc>
                      </a:pPr>
                      <a:r>
                        <a:rPr dirty="0" sz="1600" spc="-15" b="1">
                          <a:latin typeface="Arial"/>
                          <a:cs typeface="Arial"/>
                        </a:rPr>
                        <a:t>платформы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764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фарм</a:t>
                      </a:r>
                      <a:r>
                        <a:rPr dirty="0" sz="16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производств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85520">
                <a:tc>
                  <a:txBody>
                    <a:bodyPr/>
                    <a:lstStyle/>
                    <a:p>
                      <a:pPr marL="31750">
                        <a:lnSpc>
                          <a:spcPts val="178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области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914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по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реализации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175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по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развитию</a:t>
                      </a:r>
                      <a:r>
                        <a:rPr dirty="0" sz="160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фарм.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94310">
                        <a:lnSpc>
                          <a:spcPts val="1895"/>
                        </a:lnSpc>
                        <a:spcBef>
                          <a:spcPts val="7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отрасли</a:t>
                      </a:r>
                      <a:r>
                        <a:rPr dirty="0" sz="16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РФ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1730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(выделение</a:t>
                      </a:r>
                      <a:r>
                        <a:rPr dirty="0" sz="16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участков,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93675">
                        <a:lnSpc>
                          <a:spcPts val="191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получение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739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меморандумам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центра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86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«Миллион</a:t>
                      </a:r>
                      <a:r>
                        <a:rPr dirty="0" sz="16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Ученых»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512">
                <a:tc>
                  <a:txBody>
                    <a:bodyPr/>
                    <a:lstStyle/>
                    <a:p>
                      <a:pPr marL="31750">
                        <a:lnSpc>
                          <a:spcPts val="185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проекта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1835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«ФармЭволюция»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182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разрешений)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4583">
                <a:tc>
                  <a:txBody>
                    <a:bodyPr/>
                    <a:lstStyle/>
                    <a:p>
                      <a:pPr marL="31750">
                        <a:lnSpc>
                          <a:spcPts val="174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Фармкластера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0325861" y="7252461"/>
            <a:ext cx="2245995" cy="5099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75"/>
              </a:spcBef>
            </a:pPr>
            <a:r>
              <a:rPr dirty="0" sz="1600" spc="-10">
                <a:latin typeface="Microsoft Sans Serif"/>
                <a:cs typeface="Microsoft Sans Serif"/>
              </a:rPr>
              <a:t>Минцифры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Калуж.обл.,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Институты</a:t>
            </a:r>
            <a:r>
              <a:rPr dirty="0" sz="1600" spc="10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развития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4697" y="7340346"/>
            <a:ext cx="1916430" cy="509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dirty="0" sz="1600" spc="-45">
                <a:latin typeface="Microsoft Sans Serif"/>
                <a:cs typeface="Microsoft Sans Serif"/>
              </a:rPr>
              <a:t>Минэк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45">
                <a:latin typeface="Microsoft Sans Serif"/>
                <a:cs typeface="Microsoft Sans Serif"/>
              </a:rPr>
              <a:t>Калуж.обл.,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910"/>
              </a:lnSpc>
            </a:pPr>
            <a:r>
              <a:rPr dirty="0" sz="1600" spc="-5">
                <a:latin typeface="Microsoft Sans Serif"/>
                <a:cs typeface="Microsoft Sans Serif"/>
              </a:rPr>
              <a:t>институты</a:t>
            </a:r>
            <a:r>
              <a:rPr dirty="0" sz="1600" spc="6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развития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1000" y="7390638"/>
            <a:ext cx="10668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Microsoft Sans Serif"/>
                <a:cs typeface="Microsoft Sans Serif"/>
              </a:rPr>
              <a:t>Попов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В.И.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4276" y="7387844"/>
            <a:ext cx="1490980" cy="5099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75"/>
              </a:spcBef>
            </a:pPr>
            <a:r>
              <a:rPr dirty="0" sz="1600" spc="-15">
                <a:latin typeface="Microsoft Sans Serif"/>
                <a:cs typeface="Microsoft Sans Serif"/>
              </a:rPr>
              <a:t>Пожарнов</a:t>
            </a:r>
            <a:r>
              <a:rPr dirty="0" sz="1600" spc="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И.А.,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Гранков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П.Ю.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47117" y="7194448"/>
            <a:ext cx="2245995" cy="536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4800"/>
              </a:lnSpc>
              <a:spcBef>
                <a:spcPts val="100"/>
              </a:spcBef>
            </a:pPr>
            <a:r>
              <a:rPr dirty="0" sz="1600" spc="-10">
                <a:latin typeface="Microsoft Sans Serif"/>
                <a:cs typeface="Microsoft Sans Serif"/>
              </a:rPr>
              <a:t>Минцифры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Калуж.обл.,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Институты</a:t>
            </a:r>
            <a:r>
              <a:rPr dirty="0" sz="1600" spc="10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развития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36494" y="7206742"/>
            <a:ext cx="22987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95"/>
              </a:spcBef>
            </a:pPr>
            <a:r>
              <a:rPr dirty="0" sz="1600" spc="-45">
                <a:latin typeface="Microsoft Sans Serif"/>
                <a:cs typeface="Microsoft Sans Serif"/>
              </a:rPr>
              <a:t>Минэк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45">
                <a:latin typeface="Microsoft Sans Serif"/>
                <a:cs typeface="Microsoft Sans Serif"/>
              </a:rPr>
              <a:t>Калуж.обл.,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600" spc="-35">
                <a:latin typeface="Microsoft Sans Serif"/>
                <a:cs typeface="Microsoft Sans Serif"/>
              </a:rPr>
              <a:t>и</a:t>
            </a:r>
            <a:r>
              <a:rPr dirty="0" sz="1600" spc="-40">
                <a:latin typeface="Microsoft Sans Serif"/>
                <a:cs typeface="Microsoft Sans Serif"/>
              </a:rPr>
              <a:t>н</a:t>
            </a:r>
            <a:r>
              <a:rPr dirty="0" sz="1600" spc="-25">
                <a:latin typeface="Microsoft Sans Serif"/>
                <a:cs typeface="Microsoft Sans Serif"/>
              </a:rPr>
              <a:t>в</a:t>
            </a:r>
            <a:r>
              <a:rPr dirty="0" sz="1600" spc="-30">
                <a:latin typeface="Microsoft Sans Serif"/>
                <a:cs typeface="Microsoft Sans Serif"/>
              </a:rPr>
              <a:t>е</a:t>
            </a:r>
            <a:r>
              <a:rPr dirty="0" sz="1600" spc="-25">
                <a:latin typeface="Microsoft Sans Serif"/>
                <a:cs typeface="Microsoft Sans Serif"/>
              </a:rPr>
              <a:t>с</a:t>
            </a:r>
            <a:r>
              <a:rPr dirty="0" sz="1600" spc="-30">
                <a:latin typeface="Microsoft Sans Serif"/>
                <a:cs typeface="Microsoft Sans Serif"/>
              </a:rPr>
              <a:t>тор</a:t>
            </a:r>
            <a:r>
              <a:rPr dirty="0" sz="1600" spc="-20">
                <a:latin typeface="Microsoft Sans Serif"/>
                <a:cs typeface="Microsoft Sans Serif"/>
              </a:rPr>
              <a:t>ы</a:t>
            </a:r>
            <a:r>
              <a:rPr dirty="0" sz="1600" spc="-5">
                <a:latin typeface="Microsoft Sans Serif"/>
                <a:cs typeface="Microsoft Sans Serif"/>
              </a:rPr>
              <a:t>,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55">
                <a:latin typeface="Microsoft Sans Serif"/>
                <a:cs typeface="Microsoft Sans Serif"/>
              </a:rPr>
              <a:t>п</a:t>
            </a:r>
            <a:r>
              <a:rPr dirty="0" sz="1600" spc="-30">
                <a:latin typeface="Microsoft Sans Serif"/>
                <a:cs typeface="Microsoft Sans Serif"/>
              </a:rPr>
              <a:t>ре</a:t>
            </a:r>
            <a:r>
              <a:rPr dirty="0" sz="1600" spc="-25">
                <a:latin typeface="Microsoft Sans Serif"/>
                <a:cs typeface="Microsoft Sans Serif"/>
              </a:rPr>
              <a:t>д</a:t>
            </a:r>
            <a:r>
              <a:rPr dirty="0" sz="1600" spc="-55">
                <a:latin typeface="Microsoft Sans Serif"/>
                <a:cs typeface="Microsoft Sans Serif"/>
              </a:rPr>
              <a:t>п</a:t>
            </a:r>
            <a:r>
              <a:rPr dirty="0" sz="1600" spc="-30">
                <a:latin typeface="Microsoft Sans Serif"/>
                <a:cs typeface="Microsoft Sans Serif"/>
              </a:rPr>
              <a:t>р</a:t>
            </a:r>
            <a:r>
              <a:rPr dirty="0" sz="1600" spc="-35">
                <a:latin typeface="Microsoft Sans Serif"/>
                <a:cs typeface="Microsoft Sans Serif"/>
              </a:rPr>
              <a:t>и</a:t>
            </a:r>
            <a:r>
              <a:rPr dirty="0" sz="1600" spc="-30">
                <a:latin typeface="Microsoft Sans Serif"/>
                <a:cs typeface="Microsoft Sans Serif"/>
              </a:rPr>
              <a:t>я</a:t>
            </a:r>
            <a:r>
              <a:rPr dirty="0" sz="1600" spc="-30">
                <a:latin typeface="Microsoft Sans Serif"/>
                <a:cs typeface="Microsoft Sans Serif"/>
              </a:rPr>
              <a:t>т</a:t>
            </a:r>
            <a:r>
              <a:rPr dirty="0" sz="1600" spc="-35">
                <a:latin typeface="Microsoft Sans Serif"/>
                <a:cs typeface="Microsoft Sans Serif"/>
              </a:rPr>
              <a:t>и</a:t>
            </a:r>
            <a:r>
              <a:rPr dirty="0" sz="1600" spc="-5">
                <a:latin typeface="Microsoft Sans Serif"/>
                <a:cs typeface="Microsoft Sans Serif"/>
              </a:rPr>
              <a:t>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2054" y="7304023"/>
            <a:ext cx="2189480" cy="998219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862965">
              <a:lnSpc>
                <a:spcPts val="1900"/>
              </a:lnSpc>
              <a:spcBef>
                <a:spcPts val="175"/>
              </a:spcBef>
            </a:pPr>
            <a:r>
              <a:rPr dirty="0" sz="1600" spc="-20">
                <a:latin typeface="Microsoft Sans Serif"/>
                <a:cs typeface="Microsoft Sans Serif"/>
              </a:rPr>
              <a:t>Леонова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Т.Н.,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Гранков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П.Ю.</a:t>
            </a:r>
            <a:endParaRPr sz="1600">
              <a:latin typeface="Microsoft Sans Serif"/>
              <a:cs typeface="Microsoft Sans Serif"/>
            </a:endParaRPr>
          </a:p>
          <a:p>
            <a:pPr marL="675005">
              <a:lnSpc>
                <a:spcPct val="100000"/>
              </a:lnSpc>
              <a:spcBef>
                <a:spcPts val="900"/>
              </a:spcBef>
            </a:pPr>
            <a:r>
              <a:rPr dirty="0" sz="2400" spc="105" b="1">
                <a:solidFill>
                  <a:srgbClr val="000034"/>
                </a:solidFill>
                <a:latin typeface="Tahoma"/>
                <a:cs typeface="Tahoma"/>
              </a:rPr>
              <a:t>Зап</a:t>
            </a:r>
            <a:r>
              <a:rPr dirty="0" sz="2400" spc="95" b="1">
                <a:solidFill>
                  <a:srgbClr val="000034"/>
                </a:solidFill>
                <a:latin typeface="Tahoma"/>
                <a:cs typeface="Tahoma"/>
              </a:rPr>
              <a:t>р</a:t>
            </a:r>
            <a:r>
              <a:rPr dirty="0" sz="2400" spc="245" b="1">
                <a:solidFill>
                  <a:srgbClr val="000034"/>
                </a:solidFill>
                <a:latin typeface="Tahoma"/>
                <a:cs typeface="Tahoma"/>
              </a:rPr>
              <a:t>о</a:t>
            </a:r>
            <a:r>
              <a:rPr dirty="0" sz="2400" spc="195" b="1">
                <a:solidFill>
                  <a:srgbClr val="000034"/>
                </a:solidFill>
                <a:latin typeface="Tahoma"/>
                <a:cs typeface="Tahoma"/>
              </a:rPr>
              <a:t>с</a:t>
            </a:r>
            <a:r>
              <a:rPr dirty="0" sz="2400" spc="150" b="1">
                <a:solidFill>
                  <a:srgbClr val="000034"/>
                </a:solidFill>
                <a:latin typeface="Tahoma"/>
                <a:cs typeface="Tahoma"/>
              </a:rPr>
              <a:t>ы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48077" y="8446135"/>
            <a:ext cx="3724275" cy="9950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Министерство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строительства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b="1">
                <a:latin typeface="Arial"/>
                <a:cs typeface="Arial"/>
              </a:rPr>
              <a:t>и </a:t>
            </a:r>
            <a:r>
              <a:rPr dirty="0" sz="1400" spc="-5" b="1">
                <a:latin typeface="Arial"/>
                <a:cs typeface="Arial"/>
              </a:rPr>
              <a:t>жилищно-коммунального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хозяйства</a:t>
            </a:r>
            <a:r>
              <a:rPr dirty="0" sz="1400" b="1">
                <a:latin typeface="Arial"/>
                <a:cs typeface="Arial"/>
              </a:rPr>
              <a:t> РФ</a:t>
            </a:r>
            <a:endParaRPr sz="1400">
              <a:latin typeface="Arial"/>
              <a:cs typeface="Arial"/>
            </a:endParaRPr>
          </a:p>
          <a:p>
            <a:pPr marL="94615" indent="-82550">
              <a:lnSpc>
                <a:spcPts val="1310"/>
              </a:lnSpc>
              <a:spcBef>
                <a:spcPts val="330"/>
              </a:spcBef>
              <a:buChar char="-"/>
              <a:tabLst>
                <a:tab pos="95250" algn="l"/>
              </a:tabLst>
            </a:pPr>
            <a:r>
              <a:rPr dirty="0" sz="1100" spc="-5">
                <a:latin typeface="Microsoft Sans Serif"/>
                <a:cs typeface="Microsoft Sans Serif"/>
              </a:rPr>
              <a:t>Инфраструктурные</a:t>
            </a:r>
            <a:r>
              <a:rPr dirty="0" sz="1100" spc="-50">
                <a:latin typeface="Microsoft Sans Serif"/>
                <a:cs typeface="Microsoft Sans Serif"/>
              </a:rPr>
              <a:t> </a:t>
            </a:r>
            <a:r>
              <a:rPr dirty="0" sz="1100" spc="-15">
                <a:latin typeface="Microsoft Sans Serif"/>
                <a:cs typeface="Microsoft Sans Serif"/>
              </a:rPr>
              <a:t>кредиты</a:t>
            </a:r>
            <a:endParaRPr sz="1100">
              <a:latin typeface="Microsoft Sans Serif"/>
              <a:cs typeface="Microsoft Sans Serif"/>
            </a:endParaRPr>
          </a:p>
          <a:p>
            <a:pPr marL="94615" indent="-82550">
              <a:lnSpc>
                <a:spcPts val="1300"/>
              </a:lnSpc>
              <a:buChar char="-"/>
              <a:tabLst>
                <a:tab pos="95250" algn="l"/>
              </a:tabLst>
            </a:pPr>
            <a:r>
              <a:rPr dirty="0" sz="1100" spc="-5">
                <a:latin typeface="Microsoft Sans Serif"/>
                <a:cs typeface="Microsoft Sans Serif"/>
              </a:rPr>
              <a:t>Арендное </a:t>
            </a:r>
            <a:r>
              <a:rPr dirty="0" sz="1100" spc="-10">
                <a:latin typeface="Microsoft Sans Serif"/>
                <a:cs typeface="Microsoft Sans Serif"/>
              </a:rPr>
              <a:t>жилье</a:t>
            </a:r>
            <a:r>
              <a:rPr dirty="0" sz="1100" spc="-40">
                <a:latin typeface="Microsoft Sans Serif"/>
                <a:cs typeface="Microsoft Sans Serif"/>
              </a:rPr>
              <a:t> </a:t>
            </a:r>
            <a:r>
              <a:rPr dirty="0" sz="1100" spc="5">
                <a:latin typeface="Microsoft Sans Serif"/>
                <a:cs typeface="Microsoft Sans Serif"/>
              </a:rPr>
              <a:t>для</a:t>
            </a:r>
            <a:r>
              <a:rPr dirty="0" sz="1100" spc="-4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молодых</a:t>
            </a:r>
            <a:r>
              <a:rPr dirty="0" sz="1100" spc="-60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специалистов</a:t>
            </a:r>
            <a:endParaRPr sz="1100">
              <a:latin typeface="Microsoft Sans Serif"/>
              <a:cs typeface="Microsoft Sans Serif"/>
            </a:endParaRPr>
          </a:p>
          <a:p>
            <a:pPr marL="94615" indent="-82550">
              <a:lnSpc>
                <a:spcPts val="1315"/>
              </a:lnSpc>
              <a:buChar char="-"/>
              <a:tabLst>
                <a:tab pos="95250" algn="l"/>
              </a:tabLst>
            </a:pPr>
            <a:r>
              <a:rPr dirty="0" sz="1100">
                <a:latin typeface="Microsoft Sans Serif"/>
                <a:cs typeface="Microsoft Sans Serif"/>
              </a:rPr>
              <a:t>Инд</a:t>
            </a:r>
            <a:r>
              <a:rPr dirty="0" sz="1100" spc="-10">
                <a:latin typeface="Microsoft Sans Serif"/>
                <a:cs typeface="Microsoft Sans Serif"/>
              </a:rPr>
              <a:t>и</a:t>
            </a:r>
            <a:r>
              <a:rPr dirty="0" sz="1100" spc="-5">
                <a:latin typeface="Microsoft Sans Serif"/>
                <a:cs typeface="Microsoft Sans Serif"/>
              </a:rPr>
              <a:t>ви</a:t>
            </a:r>
            <a:r>
              <a:rPr dirty="0" sz="1100" spc="5">
                <a:latin typeface="Microsoft Sans Serif"/>
                <a:cs typeface="Microsoft Sans Serif"/>
              </a:rPr>
              <a:t>дуал</a:t>
            </a:r>
            <a:r>
              <a:rPr dirty="0" sz="1100" spc="-5">
                <a:latin typeface="Microsoft Sans Serif"/>
                <a:cs typeface="Microsoft Sans Serif"/>
              </a:rPr>
              <a:t>ьн</a:t>
            </a:r>
            <a:r>
              <a:rPr dirty="0" sz="1100" spc="-5">
                <a:latin typeface="Microsoft Sans Serif"/>
                <a:cs typeface="Microsoft Sans Serif"/>
              </a:rPr>
              <a:t>о</a:t>
            </a:r>
            <a:r>
              <a:rPr dirty="0" sz="1100">
                <a:latin typeface="Microsoft Sans Serif"/>
                <a:cs typeface="Microsoft Sans Serif"/>
              </a:rPr>
              <a:t>е</a:t>
            </a:r>
            <a:r>
              <a:rPr dirty="0" sz="1100" spc="-70">
                <a:latin typeface="Microsoft Sans Serif"/>
                <a:cs typeface="Microsoft Sans Serif"/>
              </a:rPr>
              <a:t> </a:t>
            </a:r>
            <a:r>
              <a:rPr dirty="0" sz="1100" spc="-45">
                <a:latin typeface="Microsoft Sans Serif"/>
                <a:cs typeface="Microsoft Sans Serif"/>
              </a:rPr>
              <a:t>ж</a:t>
            </a:r>
            <a:r>
              <a:rPr dirty="0" sz="1100" spc="-10">
                <a:latin typeface="Microsoft Sans Serif"/>
                <a:cs typeface="Microsoft Sans Serif"/>
              </a:rPr>
              <a:t>и</a:t>
            </a:r>
            <a:r>
              <a:rPr dirty="0" sz="1100" spc="5">
                <a:latin typeface="Microsoft Sans Serif"/>
                <a:cs typeface="Microsoft Sans Serif"/>
              </a:rPr>
              <a:t>лищн</a:t>
            </a:r>
            <a:r>
              <a:rPr dirty="0" sz="1100" spc="-5">
                <a:latin typeface="Microsoft Sans Serif"/>
                <a:cs typeface="Microsoft Sans Serif"/>
              </a:rPr>
              <a:t>о</a:t>
            </a:r>
            <a:r>
              <a:rPr dirty="0" sz="1100">
                <a:latin typeface="Microsoft Sans Serif"/>
                <a:cs typeface="Microsoft Sans Serif"/>
              </a:rPr>
              <a:t>е</a:t>
            </a:r>
            <a:r>
              <a:rPr dirty="0" sz="1100" spc="-5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ст</a:t>
            </a:r>
            <a:r>
              <a:rPr dirty="0" sz="1100" spc="-5">
                <a:latin typeface="Microsoft Sans Serif"/>
                <a:cs typeface="Microsoft Sans Serif"/>
              </a:rPr>
              <a:t>р</a:t>
            </a:r>
            <a:r>
              <a:rPr dirty="0" sz="1100" spc="-5">
                <a:latin typeface="Microsoft Sans Serif"/>
                <a:cs typeface="Microsoft Sans Serif"/>
              </a:rPr>
              <a:t>о</a:t>
            </a:r>
            <a:r>
              <a:rPr dirty="0" sz="1100" spc="-10">
                <a:latin typeface="Microsoft Sans Serif"/>
                <a:cs typeface="Microsoft Sans Serif"/>
              </a:rPr>
              <a:t>и</a:t>
            </a:r>
            <a:r>
              <a:rPr dirty="0" sz="1100">
                <a:latin typeface="Microsoft Sans Serif"/>
                <a:cs typeface="Microsoft Sans Serif"/>
              </a:rPr>
              <a:t>т</a:t>
            </a:r>
            <a:r>
              <a:rPr dirty="0" sz="1100" spc="-5">
                <a:latin typeface="Microsoft Sans Serif"/>
                <a:cs typeface="Microsoft Sans Serif"/>
              </a:rPr>
              <a:t>е</a:t>
            </a:r>
            <a:r>
              <a:rPr dirty="0" sz="1100" spc="5">
                <a:latin typeface="Microsoft Sans Serif"/>
                <a:cs typeface="Microsoft Sans Serif"/>
              </a:rPr>
              <a:t>ль</a:t>
            </a:r>
            <a:r>
              <a:rPr dirty="0" sz="1100">
                <a:latin typeface="Microsoft Sans Serif"/>
                <a:cs typeface="Microsoft Sans Serif"/>
              </a:rPr>
              <a:t>ство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41005" y="8446135"/>
            <a:ext cx="2929890" cy="837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dirty="0" sz="1400" spc="-5" b="1">
                <a:latin typeface="Arial"/>
                <a:cs typeface="Arial"/>
              </a:rPr>
              <a:t>Министерство промышленности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и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торговли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РФ</a:t>
            </a:r>
            <a:endParaRPr sz="1400">
              <a:latin typeface="Arial"/>
              <a:cs typeface="Arial"/>
            </a:endParaRPr>
          </a:p>
          <a:p>
            <a:pPr marL="12700" marR="189865">
              <a:lnSpc>
                <a:spcPts val="1300"/>
              </a:lnSpc>
              <a:spcBef>
                <a:spcPts val="459"/>
              </a:spcBef>
            </a:pPr>
            <a:r>
              <a:rPr dirty="0" sz="1100" spc="-5">
                <a:latin typeface="Microsoft Sans Serif"/>
                <a:cs typeface="Microsoft Sans Serif"/>
              </a:rPr>
              <a:t>Участие </a:t>
            </a:r>
            <a:r>
              <a:rPr dirty="0" sz="1100">
                <a:latin typeface="Microsoft Sans Serif"/>
                <a:cs typeface="Microsoft Sans Serif"/>
              </a:rPr>
              <a:t>в </a:t>
            </a:r>
            <a:r>
              <a:rPr dirty="0" sz="1100" spc="-10">
                <a:latin typeface="Microsoft Sans Serif"/>
                <a:cs typeface="Microsoft Sans Serif"/>
              </a:rPr>
              <a:t>реализации </a:t>
            </a:r>
            <a:r>
              <a:rPr dirty="0" sz="1100" spc="-5">
                <a:latin typeface="Microsoft Sans Serif"/>
                <a:cs typeface="Microsoft Sans Serif"/>
              </a:rPr>
              <a:t>результатов новых </a:t>
            </a:r>
            <a:r>
              <a:rPr dirty="0" sz="1100" spc="-280">
                <a:latin typeface="Microsoft Sans Serif"/>
                <a:cs typeface="Microsoft Sans Serif"/>
              </a:rPr>
              <a:t> </a:t>
            </a:r>
            <a:r>
              <a:rPr dirty="0" sz="1100" spc="-10">
                <a:latin typeface="Microsoft Sans Serif"/>
                <a:cs typeface="Microsoft Sans Serif"/>
              </a:rPr>
              <a:t>стратегических</a:t>
            </a:r>
            <a:r>
              <a:rPr dirty="0" sz="1100" spc="-2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технологий</a:t>
            </a:r>
            <a:r>
              <a:rPr dirty="0" sz="1100" spc="-45">
                <a:latin typeface="Microsoft Sans Serif"/>
                <a:cs typeface="Microsoft Sans Serif"/>
              </a:rPr>
              <a:t> </a:t>
            </a:r>
            <a:r>
              <a:rPr dirty="0" sz="1100" spc="-15">
                <a:latin typeface="Microsoft Sans Serif"/>
                <a:cs typeface="Microsoft Sans Serif"/>
              </a:rPr>
              <a:t>проекта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50114" y="8512667"/>
            <a:ext cx="4476750" cy="605155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400" spc="-5" b="1">
                <a:latin typeface="Arial"/>
                <a:cs typeface="Arial"/>
              </a:rPr>
              <a:t>Министерство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экономического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развития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РФ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100" spc="-5">
                <a:latin typeface="Microsoft Sans Serif"/>
                <a:cs typeface="Microsoft Sans Serif"/>
              </a:rPr>
              <a:t>Внесение</a:t>
            </a:r>
            <a:r>
              <a:rPr dirty="0" sz="1100" spc="10">
                <a:latin typeface="Microsoft Sans Serif"/>
                <a:cs typeface="Microsoft Sans Serif"/>
              </a:rPr>
              <a:t> </a:t>
            </a:r>
            <a:r>
              <a:rPr dirty="0" sz="1100" spc="-15">
                <a:latin typeface="Microsoft Sans Serif"/>
                <a:cs typeface="Microsoft Sans Serif"/>
              </a:rPr>
              <a:t>изменений</a:t>
            </a:r>
            <a:r>
              <a:rPr dirty="0" sz="1100">
                <a:latin typeface="Microsoft Sans Serif"/>
                <a:cs typeface="Microsoft Sans Serif"/>
              </a:rPr>
              <a:t> в</a:t>
            </a:r>
            <a:r>
              <a:rPr dirty="0" sz="1100" spc="10">
                <a:latin typeface="Microsoft Sans Serif"/>
                <a:cs typeface="Microsoft Sans Serif"/>
              </a:rPr>
              <a:t> </a:t>
            </a:r>
            <a:r>
              <a:rPr dirty="0" sz="1100" spc="-20">
                <a:latin typeface="Microsoft Sans Serif"/>
                <a:cs typeface="Microsoft Sans Serif"/>
              </a:rPr>
              <a:t>216-ФЗ,</a:t>
            </a:r>
            <a:r>
              <a:rPr dirty="0" sz="1100" spc="-60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в</a:t>
            </a:r>
            <a:r>
              <a:rPr dirty="0" sz="1100" spc="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части</a:t>
            </a:r>
            <a:r>
              <a:rPr dirty="0" sz="1100" spc="-2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инвестиций</a:t>
            </a:r>
            <a:r>
              <a:rPr dirty="0" sz="1100" spc="-30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в</a:t>
            </a:r>
            <a:r>
              <a:rPr dirty="0" sz="1100" spc="5">
                <a:latin typeface="Microsoft Sans Serif"/>
                <a:cs typeface="Microsoft Sans Serif"/>
              </a:rPr>
              <a:t> </a:t>
            </a:r>
            <a:r>
              <a:rPr dirty="0" sz="1100" spc="-10">
                <a:latin typeface="Microsoft Sans Serif"/>
                <a:cs typeface="Microsoft Sans Serif"/>
              </a:rPr>
              <a:t>объекты</a:t>
            </a:r>
            <a:r>
              <a:rPr dirty="0" sz="1100" spc="-3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ИНТЦ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50114" y="9656471"/>
            <a:ext cx="31965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Министерство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цифрового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развития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48077" y="9532699"/>
            <a:ext cx="4359910" cy="629920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400" spc="-5" b="1">
                <a:latin typeface="Arial"/>
                <a:cs typeface="Arial"/>
              </a:rPr>
              <a:t>Министерство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науки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и </a:t>
            </a:r>
            <a:r>
              <a:rPr dirty="0" sz="1400" spc="-5" b="1">
                <a:latin typeface="Arial"/>
                <a:cs typeface="Arial"/>
              </a:rPr>
              <a:t>высшего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образования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РФ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100" spc="-25">
                <a:latin typeface="Microsoft Sans Serif"/>
                <a:cs typeface="Microsoft Sans Serif"/>
              </a:rPr>
              <a:t>Кампус</a:t>
            </a:r>
            <a:r>
              <a:rPr dirty="0" sz="1100" spc="-10">
                <a:latin typeface="Microsoft Sans Serif"/>
                <a:cs typeface="Microsoft Sans Serif"/>
              </a:rPr>
              <a:t> мирового</a:t>
            </a:r>
            <a:r>
              <a:rPr dirty="0" sz="1100" spc="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уровня</a:t>
            </a:r>
            <a:r>
              <a:rPr dirty="0" sz="1100" spc="1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на</a:t>
            </a:r>
            <a:r>
              <a:rPr dirty="0" sz="1100" spc="5">
                <a:latin typeface="Microsoft Sans Serif"/>
                <a:cs typeface="Microsoft Sans Serif"/>
              </a:rPr>
              <a:t> </a:t>
            </a:r>
            <a:r>
              <a:rPr dirty="0" sz="1100" spc="-10">
                <a:latin typeface="Microsoft Sans Serif"/>
                <a:cs typeface="Microsoft Sans Serif"/>
              </a:rPr>
              <a:t>базе</a:t>
            </a:r>
            <a:r>
              <a:rPr dirty="0" sz="1100" spc="-2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ИАТЭ</a:t>
            </a:r>
            <a:r>
              <a:rPr dirty="0" sz="1100" spc="-2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НИЯУ</a:t>
            </a:r>
            <a:r>
              <a:rPr dirty="0" sz="1100" spc="25">
                <a:latin typeface="Microsoft Sans Serif"/>
                <a:cs typeface="Microsoft Sans Serif"/>
              </a:rPr>
              <a:t> </a:t>
            </a:r>
            <a:r>
              <a:rPr dirty="0" sz="1100" spc="-25">
                <a:latin typeface="Microsoft Sans Serif"/>
                <a:cs typeface="Microsoft Sans Serif"/>
              </a:rPr>
              <a:t>МИФИ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41005" y="9532699"/>
            <a:ext cx="3223260" cy="79438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400" spc="-5" b="1">
                <a:latin typeface="Arial"/>
                <a:cs typeface="Arial"/>
              </a:rPr>
              <a:t>Министерство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здравоохранения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РФ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775"/>
              </a:spcBef>
            </a:pPr>
            <a:r>
              <a:rPr dirty="0" sz="1100" spc="-10">
                <a:latin typeface="Microsoft Sans Serif"/>
                <a:cs typeface="Microsoft Sans Serif"/>
              </a:rPr>
              <a:t>Оптимизация</a:t>
            </a:r>
            <a:r>
              <a:rPr dirty="0" sz="1100" spc="-60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процедуры</a:t>
            </a:r>
            <a:r>
              <a:rPr dirty="0" sz="1100" spc="-6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регистрации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ts val="1310"/>
              </a:lnSpc>
            </a:pPr>
            <a:r>
              <a:rPr dirty="0" sz="1100" spc="-5">
                <a:latin typeface="Microsoft Sans Serif"/>
                <a:cs typeface="Microsoft Sans Serif"/>
              </a:rPr>
              <a:t>Новых</a:t>
            </a:r>
            <a:r>
              <a:rPr dirty="0" sz="1100" spc="-10">
                <a:latin typeface="Microsoft Sans Serif"/>
                <a:cs typeface="Microsoft Sans Serif"/>
              </a:rPr>
              <a:t> фарм-</a:t>
            </a:r>
            <a:r>
              <a:rPr dirty="0" sz="1100" spc="-2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и</a:t>
            </a:r>
            <a:r>
              <a:rPr dirty="0" sz="1100" spc="-1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радиофармпрепаратов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850114" y="9967976"/>
            <a:ext cx="353123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5">
                <a:latin typeface="Microsoft Sans Serif"/>
                <a:cs typeface="Microsoft Sans Serif"/>
              </a:rPr>
              <a:t>Поддержка</a:t>
            </a:r>
            <a:r>
              <a:rPr dirty="0" sz="1100" spc="-5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цифровой</a:t>
            </a:r>
            <a:r>
              <a:rPr dirty="0" sz="1100" spc="-5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платформы</a:t>
            </a:r>
            <a:r>
              <a:rPr dirty="0" sz="1100" spc="-60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«Миллион</a:t>
            </a:r>
            <a:r>
              <a:rPr dirty="0" sz="1100" spc="-2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ученых»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493866" y="1003167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795B5"/>
                </a:solidFill>
                <a:latin typeface="Microsoft Sans Serif"/>
                <a:cs typeface="Microsoft Sans Serif"/>
              </a:rPr>
              <a:t>8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8435"/>
            <a:ext cx="18491694" cy="103817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5"/>
              <a:t>ФАРМОСТРОВ</a:t>
            </a:r>
            <a:r>
              <a:rPr dirty="0" spc="110"/>
              <a:t> </a:t>
            </a:r>
            <a:r>
              <a:rPr dirty="0" spc="545"/>
              <a:t>—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56838" y="2893542"/>
            <a:ext cx="3716020" cy="1892300"/>
          </a:xfrm>
          <a:prstGeom prst="rect">
            <a:avLst/>
          </a:prstGeom>
        </p:spPr>
        <p:txBody>
          <a:bodyPr wrap="square" lIns="0" tIns="274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dirty="0" sz="4400" spc="240" b="1">
                <a:solidFill>
                  <a:srgbClr val="FFFFFF"/>
                </a:solidFill>
                <a:latin typeface="Tahoma"/>
                <a:cs typeface="Tahoma"/>
              </a:rPr>
              <a:t>Калужская</a:t>
            </a:r>
            <a:endParaRPr sz="4400">
              <a:latin typeface="Tahoma"/>
              <a:cs typeface="Tahoma"/>
            </a:endParaRPr>
          </a:p>
          <a:p>
            <a:pPr marL="1177925">
              <a:lnSpc>
                <a:spcPct val="100000"/>
              </a:lnSpc>
              <a:spcBef>
                <a:spcPts val="2070"/>
              </a:spcBef>
            </a:pPr>
            <a:r>
              <a:rPr dirty="0" sz="4400" spc="220" b="1">
                <a:solidFill>
                  <a:srgbClr val="FFFFFF"/>
                </a:solidFill>
                <a:latin typeface="Tahoma"/>
                <a:cs typeface="Tahoma"/>
              </a:rPr>
              <a:t>об</a:t>
            </a:r>
            <a:r>
              <a:rPr dirty="0" sz="4400" spc="235" b="1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dirty="0" sz="4400" spc="265" b="1">
                <a:solidFill>
                  <a:srgbClr val="FFFFFF"/>
                </a:solidFill>
                <a:latin typeface="Tahoma"/>
                <a:cs typeface="Tahoma"/>
              </a:rPr>
              <a:t>асть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93866" y="1003167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795B5"/>
                </a:solidFill>
                <a:latin typeface="Microsoft Sans Serif"/>
                <a:cs typeface="Microsoft Sans Serif"/>
              </a:rPr>
              <a:t>9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0030"/>
            <a:ext cx="18999707" cy="102801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036" y="231775"/>
            <a:ext cx="30143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60"/>
              <a:t>Контакты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504058" y="5034788"/>
            <a:ext cx="1863089" cy="1484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20"/>
              </a:spcBef>
            </a:pPr>
            <a:r>
              <a:rPr dirty="0" sz="3200" spc="-5">
                <a:latin typeface="Microsoft Sans Serif"/>
                <a:cs typeface="Microsoft Sans Serif"/>
              </a:rPr>
              <a:t>Сайт: </a:t>
            </a:r>
            <a:r>
              <a:rPr dirty="0" sz="3200">
                <a:latin typeface="Microsoft Sans Serif"/>
                <a:cs typeface="Microsoft Sans Serif"/>
              </a:rPr>
              <a:t> </a:t>
            </a:r>
            <a:r>
              <a:rPr dirty="0" sz="3200" spc="10">
                <a:latin typeface="Microsoft Sans Serif"/>
                <a:cs typeface="Microsoft Sans Serif"/>
              </a:rPr>
              <a:t>Тел</a:t>
            </a:r>
            <a:r>
              <a:rPr dirty="0" sz="3200" spc="20">
                <a:latin typeface="Microsoft Sans Serif"/>
                <a:cs typeface="Microsoft Sans Serif"/>
              </a:rPr>
              <a:t>е</a:t>
            </a:r>
            <a:r>
              <a:rPr dirty="0" sz="3200">
                <a:latin typeface="Microsoft Sans Serif"/>
                <a:cs typeface="Microsoft Sans Serif"/>
              </a:rPr>
              <a:t>ф</a:t>
            </a:r>
            <a:r>
              <a:rPr dirty="0" sz="3200" spc="-15">
                <a:latin typeface="Microsoft Sans Serif"/>
                <a:cs typeface="Microsoft Sans Serif"/>
              </a:rPr>
              <a:t>о</a:t>
            </a:r>
            <a:r>
              <a:rPr dirty="0" sz="3200" spc="-10">
                <a:latin typeface="Microsoft Sans Serif"/>
                <a:cs typeface="Microsoft Sans Serif"/>
              </a:rPr>
              <a:t>н:  </a:t>
            </a:r>
            <a:r>
              <a:rPr dirty="0" sz="3200" spc="-10">
                <a:latin typeface="Microsoft Sans Serif"/>
                <a:cs typeface="Microsoft Sans Serif"/>
              </a:rPr>
              <a:t>E-mail: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4210" y="5034788"/>
            <a:ext cx="4641850" cy="1484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875">
              <a:lnSpc>
                <a:spcPts val="3840"/>
              </a:lnSpc>
              <a:spcBef>
                <a:spcPts val="105"/>
              </a:spcBef>
            </a:pPr>
            <a:r>
              <a:rPr dirty="0" sz="3200" spc="-5" b="1">
                <a:latin typeface="Arial"/>
                <a:cs typeface="Arial"/>
              </a:rPr>
              <a:t>admobninsk.ru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20"/>
              </a:lnSpc>
            </a:pPr>
            <a:r>
              <a:rPr dirty="0" sz="3200" b="1">
                <a:latin typeface="Arial"/>
                <a:cs typeface="Arial"/>
              </a:rPr>
              <a:t>+7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(484)</a:t>
            </a:r>
            <a:r>
              <a:rPr dirty="0" sz="3200" spc="-7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395-80-80</a:t>
            </a:r>
            <a:endParaRPr sz="3200">
              <a:latin typeface="Arial"/>
              <a:cs typeface="Arial"/>
            </a:endParaRPr>
          </a:p>
          <a:p>
            <a:pPr marL="15240">
              <a:lnSpc>
                <a:spcPts val="3820"/>
              </a:lnSpc>
            </a:pPr>
            <a:r>
              <a:rPr dirty="0" u="sng" sz="32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aobninsk@adm.kaluga.ru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24703" y="10031679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8795B5"/>
                </a:solidFill>
                <a:latin typeface="Microsoft Sans Serif"/>
                <a:cs typeface="Microsoft Sans Serif"/>
              </a:rPr>
              <a:t>10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doc2pdf</dc:creator>
  <dc:title>Presentation PowerPoint</dc:title>
  <dcterms:created xsi:type="dcterms:W3CDTF">2022-08-24T02:52:23Z</dcterms:created>
  <dcterms:modified xsi:type="dcterms:W3CDTF">2022-08-24T02:52:23Z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2022-08-24T00:00:00Z</vt:filetime>
  </property>
</Properties>
</file>