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MYlcOFeeTgNVX4ubPwpW95Zh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F2A24D9-3A0B-4AC2-A65C-4DB345E8D600}">
  <a:tblStyle styleId="{2F2A24D9-3A0B-4AC2-A65C-4DB345E8D60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054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c3e6e5f21_0_0:notes"/>
          <p:cNvSpPr txBox="1">
            <a:spLocks noGrp="1"/>
          </p:cNvSpPr>
          <p:nvPr>
            <p:ph type="body" idx="1"/>
          </p:nvPr>
        </p:nvSpPr>
        <p:spPr>
          <a:xfrm>
            <a:off x="685800" y="4400554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75" tIns="44600" rIns="89275" bIns="44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3c3e6e5f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c3e6e5f21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8" name="Google Shape;88;g13c3e6e5f2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c3e6e5f2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g13c3e6e5f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3e6e5f21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1" name="Google Shape;141;g13c3e6e5f2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3e6e5f21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g13c3e6e5f2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c3e6e5f2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3c3e6e5f2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836207" y="476726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25750" rIns="51525" bIns="25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130" y="182727"/>
            <a:ext cx="762255" cy="263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01">
          <p15:clr>
            <a:srgbClr val="FBAE40"/>
          </p15:clr>
        </p15:guide>
        <p15:guide id="2" orient="horz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 flipH="1">
            <a:off x="6496225" y="4506106"/>
            <a:ext cx="2647775" cy="643686"/>
          </a:xfrm>
          <a:custGeom>
            <a:avLst/>
            <a:gdLst/>
            <a:ahLst/>
            <a:cxnLst/>
            <a:rect l="l" t="t" r="r" b="b"/>
            <a:pathLst>
              <a:path w="4728170" h="5254580" extrusionOk="0">
                <a:moveTo>
                  <a:pt x="0" y="0"/>
                </a:moveTo>
                <a:lnTo>
                  <a:pt x="4728170" y="5254580"/>
                </a:lnTo>
                <a:lnTo>
                  <a:pt x="4689534" y="5254580"/>
                </a:lnTo>
                <a:lnTo>
                  <a:pt x="0" y="52545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95AFD">
                  <a:alpha val="14117"/>
                </a:srgbClr>
              </a:gs>
              <a:gs pos="100000">
                <a:srgbClr val="6BD2C0">
                  <a:alpha val="1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536404" y="185114"/>
            <a:ext cx="80712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Roboto"/>
              <a:buNone/>
              <a:defRPr sz="1500" b="1" i="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536403" y="594422"/>
            <a:ext cx="8229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86801" y="4919554"/>
            <a:ext cx="340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5400" marR="0" lvl="1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5400" marR="0" lvl="2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5400" marR="0" lvl="3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5400" marR="0" lvl="4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400" marR="0" lvl="5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5400" marR="0" lvl="6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5400" marR="0" lvl="7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25400" marR="0" lvl="8" indent="0" algn="r">
              <a:lnSpc>
                <a:spcPct val="118621"/>
              </a:lnSpc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  <a:defRPr sz="700" b="0" i="0" u="none" strike="noStrike" cap="none">
                <a:solidFill>
                  <a:srgbClr val="585AF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2923" y="165814"/>
            <a:ext cx="616196" cy="195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9"/>
          <p:cNvCxnSpPr/>
          <p:nvPr/>
        </p:nvCxnSpPr>
        <p:spPr>
          <a:xfrm>
            <a:off x="536404" y="439889"/>
            <a:ext cx="8342700" cy="0"/>
          </a:xfrm>
          <a:prstGeom prst="straightConnector1">
            <a:avLst/>
          </a:prstGeom>
          <a:noFill/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7610" y="4855244"/>
            <a:ext cx="225313" cy="20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/>
          <p:nvPr/>
        </p:nvSpPr>
        <p:spPr>
          <a:xfrm rot="5400000">
            <a:off x="8327736" y="4853614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gradFill>
            <a:gsLst>
              <a:gs pos="0">
                <a:srgbClr val="5959FD">
                  <a:alpha val="20000"/>
                </a:srgbClr>
              </a:gs>
              <a:gs pos="98000">
                <a:srgbClr val="6BD3BF">
                  <a:alpha val="20000"/>
                </a:srgbClr>
              </a:gs>
              <a:gs pos="100000">
                <a:srgbClr val="6BD3BF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/>
          <p:nvPr/>
        </p:nvSpPr>
        <p:spPr>
          <a:xfrm rot="5400000">
            <a:off x="8477094" y="4853614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noFill/>
          <a:ln w="25400" cap="flat" cmpd="sng">
            <a:solidFill>
              <a:srgbClr val="7B7B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22" y="4855574"/>
            <a:ext cx="225313" cy="20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 rot="5400000">
            <a:off x="462558" y="4853943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gradFill>
            <a:gsLst>
              <a:gs pos="0">
                <a:srgbClr val="5959FD">
                  <a:alpha val="20000"/>
                </a:srgbClr>
              </a:gs>
              <a:gs pos="98000">
                <a:srgbClr val="6BD3BF">
                  <a:alpha val="20000"/>
                </a:srgbClr>
              </a:gs>
              <a:gs pos="100000">
                <a:srgbClr val="6BD3BF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 rot="5400000">
            <a:off x="611915" y="4853943"/>
            <a:ext cx="208076" cy="211336"/>
          </a:xfrm>
          <a:custGeom>
            <a:avLst/>
            <a:gdLst/>
            <a:ahLst/>
            <a:cxnLst/>
            <a:rect l="l" t="t" r="r" b="b"/>
            <a:pathLst>
              <a:path w="2249469" h="1725194" extrusionOk="0">
                <a:moveTo>
                  <a:pt x="82109" y="1721857"/>
                </a:moveTo>
                <a:cubicBezTo>
                  <a:pt x="3458" y="1721213"/>
                  <a:pt x="-23257" y="1660534"/>
                  <a:pt x="22039" y="1598379"/>
                </a:cubicBezTo>
                <a:lnTo>
                  <a:pt x="1063253" y="33220"/>
                </a:lnTo>
                <a:cubicBezTo>
                  <a:pt x="1081069" y="-5575"/>
                  <a:pt x="1168898" y="-17656"/>
                  <a:pt x="1191494" y="37026"/>
                </a:cubicBezTo>
                <a:lnTo>
                  <a:pt x="2231283" y="1615065"/>
                </a:lnTo>
                <a:cubicBezTo>
                  <a:pt x="2268253" y="1666063"/>
                  <a:pt x="2248074" y="1724203"/>
                  <a:pt x="2177887" y="1725194"/>
                </a:cubicBezTo>
                <a:lnTo>
                  <a:pt x="82109" y="1721857"/>
                </a:lnTo>
                <a:close/>
              </a:path>
            </a:pathLst>
          </a:custGeom>
          <a:noFill/>
          <a:ln w="25400" cap="flat" cmpd="sng">
            <a:solidFill>
              <a:srgbClr val="7B7B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975" tIns="21975" rIns="43975" bIns="2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5943" y="4855244"/>
            <a:ext cx="225313" cy="20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3c3e6e5f21_0_0"/>
          <p:cNvPicPr preferRelativeResize="0"/>
          <p:nvPr/>
        </p:nvPicPr>
        <p:blipFill rotWithShape="1">
          <a:blip r:embed="rId3">
            <a:alphaModFix/>
          </a:blip>
          <a:srcRect t="25955" b="14704"/>
          <a:stretch/>
        </p:blipFill>
        <p:spPr>
          <a:xfrm>
            <a:off x="412300" y="3180845"/>
            <a:ext cx="4371626" cy="16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3c3e6e5f21_0_0"/>
          <p:cNvSpPr txBox="1"/>
          <p:nvPr/>
        </p:nvSpPr>
        <p:spPr>
          <a:xfrm>
            <a:off x="857321" y="4562784"/>
            <a:ext cx="4942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ТСР – основа кибербудущего</a:t>
            </a:r>
            <a:endParaRPr sz="1500" b="0" i="1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g13c3e6e5f21_0_0"/>
          <p:cNvSpPr txBox="1">
            <a:spLocks noGrp="1"/>
          </p:cNvSpPr>
          <p:nvPr>
            <p:ph type="ctrTitle" idx="4294967295"/>
          </p:nvPr>
        </p:nvSpPr>
        <p:spPr>
          <a:xfrm>
            <a:off x="419451" y="257072"/>
            <a:ext cx="6008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ru-RU" sz="3200" b="1" i="0" u="none" strike="noStrike" cap="none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Архипелаг 2022: #НастоящееБудущее</a:t>
            </a:r>
            <a:endParaRPr sz="4800" b="1" i="0" u="none" strike="noStrike" cap="none">
              <a:solidFill>
                <a:srgbClr val="05031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g13c3e6e5f21_0_0"/>
          <p:cNvSpPr txBox="1"/>
          <p:nvPr/>
        </p:nvSpPr>
        <p:spPr>
          <a:xfrm>
            <a:off x="419451" y="1483673"/>
            <a:ext cx="3957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1" i="0" u="none" strike="noStrike" cap="none">
                <a:solidFill>
                  <a:srgbClr val="3622C1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Технологии, которые работают</a:t>
            </a:r>
            <a:endParaRPr sz="1500" b="1" i="0" u="none" strike="noStrike" cap="none">
              <a:solidFill>
                <a:srgbClr val="3622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g13c3e6e5f2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1213" y="807204"/>
            <a:ext cx="602659" cy="29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3c3e6e5f2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4212" y="290793"/>
            <a:ext cx="729898" cy="27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3c3e6e5f2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8075" y="361067"/>
            <a:ext cx="448239" cy="20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3c3e6e5f2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482" y="410085"/>
            <a:ext cx="648545" cy="10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3c3e6e5f21_0_0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6896307" y="810755"/>
            <a:ext cx="698334" cy="20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3c3e6e5f21_0_0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5435" y="770672"/>
            <a:ext cx="885575" cy="2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3c3e6e5f21_0_0"/>
          <p:cNvSpPr txBox="1"/>
          <p:nvPr/>
        </p:nvSpPr>
        <p:spPr>
          <a:xfrm>
            <a:off x="412300" y="1602747"/>
            <a:ext cx="47301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Орбита </a:t>
            </a:r>
            <a:r>
              <a:rPr lang="ru-R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технологий реабилитации</a:t>
            </a:r>
            <a:endParaRPr sz="552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g13c3e6e5f21_0_0"/>
          <p:cNvSpPr txBox="1"/>
          <p:nvPr/>
        </p:nvSpPr>
        <p:spPr>
          <a:xfrm>
            <a:off x="412300" y="4624197"/>
            <a:ext cx="6008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3c3e6e5f21_0_0"/>
          <p:cNvSpPr txBox="1"/>
          <p:nvPr/>
        </p:nvSpPr>
        <p:spPr>
          <a:xfrm>
            <a:off x="412300" y="2555730"/>
            <a:ext cx="44754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производства отечественных</a:t>
            </a:r>
            <a:br>
              <a:rPr lang="ru-RU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i="1">
                <a:solidFill>
                  <a:schemeClr val="dk1"/>
                </a:solidFill>
              </a:rPr>
              <a:t>технологических</a:t>
            </a:r>
            <a:r>
              <a:rPr lang="ru-RU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средств реабилитации (ТСР)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g13c3e6e5f21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87711" y="1187107"/>
            <a:ext cx="3665425" cy="36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3c3e6e5f21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5855276" y="4624684"/>
            <a:ext cx="2615963" cy="2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3c3e6e5f21_0_18" descr="Мультяшный персонаж для моушн-дизайна"/>
          <p:cNvPicPr preferRelativeResize="0"/>
          <p:nvPr/>
        </p:nvPicPr>
        <p:blipFill rotWithShape="1">
          <a:blip r:embed="rId3">
            <a:alphaModFix/>
          </a:blip>
          <a:srcRect l="2715" t="10025" r="73688" b="10910"/>
          <a:stretch/>
        </p:blipFill>
        <p:spPr>
          <a:xfrm>
            <a:off x="7254585" y="1179610"/>
            <a:ext cx="1406921" cy="31402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3c3e6e5f21_0_18"/>
          <p:cNvSpPr/>
          <p:nvPr/>
        </p:nvSpPr>
        <p:spPr>
          <a:xfrm rot="-519848">
            <a:off x="7962677" y="3121403"/>
            <a:ext cx="350500" cy="76196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3c3e6e5f21_0_18"/>
          <p:cNvSpPr/>
          <p:nvPr/>
        </p:nvSpPr>
        <p:spPr>
          <a:xfrm rot="-1020311">
            <a:off x="8094591" y="2142413"/>
            <a:ext cx="349794" cy="55505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3c3e6e5f21_0_18"/>
          <p:cNvSpPr txBox="1"/>
          <p:nvPr/>
        </p:nvSpPr>
        <p:spPr>
          <a:xfrm>
            <a:off x="324345" y="183127"/>
            <a:ext cx="592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технических средств реабилитации (ТСР) 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g13c3e6e5f21_0_18"/>
          <p:cNvSpPr txBox="1"/>
          <p:nvPr/>
        </p:nvSpPr>
        <p:spPr>
          <a:xfrm>
            <a:off x="7141317" y="727844"/>
            <a:ext cx="1725300" cy="369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90% импорт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g13c3e6e5f21_0_18"/>
          <p:cNvPicPr preferRelativeResize="0"/>
          <p:nvPr/>
        </p:nvPicPr>
        <p:blipFill rotWithShape="1">
          <a:blip r:embed="rId4">
            <a:alphaModFix/>
          </a:blip>
          <a:srcRect r="32687"/>
          <a:stretch/>
        </p:blipFill>
        <p:spPr>
          <a:xfrm>
            <a:off x="324349" y="457350"/>
            <a:ext cx="6620452" cy="4180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g13c3e6e5f21_0_18"/>
          <p:cNvCxnSpPr/>
          <p:nvPr/>
        </p:nvCxnSpPr>
        <p:spPr>
          <a:xfrm>
            <a:off x="891504" y="2164093"/>
            <a:ext cx="0" cy="244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7" name="Google Shape;97;g13c3e6e5f21_0_18"/>
          <p:cNvCxnSpPr/>
          <p:nvPr/>
        </p:nvCxnSpPr>
        <p:spPr>
          <a:xfrm>
            <a:off x="2849554" y="2323624"/>
            <a:ext cx="0" cy="228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8" name="Google Shape;98;g13c3e6e5f21_0_18"/>
          <p:cNvCxnSpPr/>
          <p:nvPr/>
        </p:nvCxnSpPr>
        <p:spPr>
          <a:xfrm>
            <a:off x="4286286" y="2419933"/>
            <a:ext cx="0" cy="228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9" name="Google Shape;99;g13c3e6e5f21_0_18"/>
          <p:cNvCxnSpPr/>
          <p:nvPr/>
        </p:nvCxnSpPr>
        <p:spPr>
          <a:xfrm>
            <a:off x="5387872" y="2419933"/>
            <a:ext cx="0" cy="228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0" name="Google Shape;100;g13c3e6e5f21_0_18"/>
          <p:cNvCxnSpPr/>
          <p:nvPr/>
        </p:nvCxnSpPr>
        <p:spPr>
          <a:xfrm>
            <a:off x="6470501" y="2307971"/>
            <a:ext cx="0" cy="228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1" name="Google Shape;101;g13c3e6e5f21_0_18"/>
          <p:cNvSpPr/>
          <p:nvPr/>
        </p:nvSpPr>
        <p:spPr>
          <a:xfrm>
            <a:off x="1092588" y="4058724"/>
            <a:ext cx="160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Базовые технологии в регионе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3c3e6e5f21_0_18"/>
          <p:cNvSpPr/>
          <p:nvPr/>
        </p:nvSpPr>
        <p:spPr>
          <a:xfrm>
            <a:off x="2849555" y="4075704"/>
            <a:ext cx="143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Производится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регионе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13c3e6e5f21_0_18"/>
          <p:cNvCxnSpPr/>
          <p:nvPr/>
        </p:nvCxnSpPr>
        <p:spPr>
          <a:xfrm>
            <a:off x="891504" y="4612546"/>
            <a:ext cx="55791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4" name="Google Shape;104;g13c3e6e5f21_0_18"/>
          <p:cNvSpPr txBox="1"/>
          <p:nvPr/>
        </p:nvSpPr>
        <p:spPr>
          <a:xfrm>
            <a:off x="1716706" y="4624720"/>
            <a:ext cx="40902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Экосистема ИНТЦ «Валдай»</a:t>
            </a:r>
            <a:endParaRPr sz="1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13c3e6e5f21_0_18"/>
          <p:cNvSpPr/>
          <p:nvPr/>
        </p:nvSpPr>
        <p:spPr>
          <a:xfrm>
            <a:off x="4113125" y="4042895"/>
            <a:ext cx="143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Планируется производить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регионе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3c3e6e5f21_0_18"/>
          <p:cNvSpPr/>
          <p:nvPr/>
        </p:nvSpPr>
        <p:spPr>
          <a:xfrm>
            <a:off x="5353147" y="4035574"/>
            <a:ext cx="119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Внешние партнеры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3c3e6e5f21_0_18"/>
          <p:cNvSpPr/>
          <p:nvPr/>
        </p:nvSpPr>
        <p:spPr>
          <a:xfrm>
            <a:off x="7338349" y="1833384"/>
            <a:ext cx="619800" cy="2486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3c3e6e5f21_0_18"/>
          <p:cNvSpPr txBox="1"/>
          <p:nvPr/>
        </p:nvSpPr>
        <p:spPr>
          <a:xfrm>
            <a:off x="-1037900" y="1097150"/>
            <a:ext cx="6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3c3e6e5f21_0_39" descr="зеленая галочка ПНГ на Прозрачном Фоне • Скачать PNG зеленая галоч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6619" y="480013"/>
            <a:ext cx="640987" cy="6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3c3e6e5f21_0_39"/>
          <p:cNvSpPr txBox="1">
            <a:spLocks noGrp="1"/>
          </p:cNvSpPr>
          <p:nvPr>
            <p:ph type="sldNum" idx="12"/>
          </p:nvPr>
        </p:nvSpPr>
        <p:spPr>
          <a:xfrm>
            <a:off x="10920475" y="5523269"/>
            <a:ext cx="42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15" name="Google Shape;115;g13c3e6e5f21_0_39"/>
          <p:cNvSpPr/>
          <p:nvPr/>
        </p:nvSpPr>
        <p:spPr>
          <a:xfrm>
            <a:off x="405687" y="1219846"/>
            <a:ext cx="669300" cy="1884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19га</a:t>
            </a:r>
            <a:endParaRPr sz="1100" dirty="0"/>
          </a:p>
        </p:txBody>
      </p:sp>
      <p:sp>
        <p:nvSpPr>
          <p:cNvPr id="116" name="Google Shape;116;g13c3e6e5f21_0_39"/>
          <p:cNvSpPr txBox="1"/>
          <p:nvPr/>
        </p:nvSpPr>
        <p:spPr>
          <a:xfrm>
            <a:off x="379317" y="160338"/>
            <a:ext cx="8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Инфраструктура и сервисы: 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развитие среды ИНТЦ 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«Валдай</a:t>
            </a:r>
            <a:r>
              <a:rPr lang="ru-RU" sz="14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13c3e6e5f21_0_39"/>
          <p:cNvSpPr txBox="1"/>
          <p:nvPr/>
        </p:nvSpPr>
        <p:spPr>
          <a:xfrm>
            <a:off x="379317" y="1825693"/>
            <a:ext cx="3094200" cy="1169511"/>
          </a:xfrm>
          <a:prstGeom prst="rect">
            <a:avLst/>
          </a:prstGeom>
          <a:noFill/>
          <a:ln w="38100" cap="flat" cmpd="sng">
            <a:solidFill>
              <a:srgbClr val="B1CDF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Н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овгородская техническая школа;</a:t>
            </a:r>
            <a:endParaRPr sz="1100" dirty="0"/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Д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изайн-центр микроэлектроники;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Ц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ентр </a:t>
            </a:r>
            <a:r>
              <a:rPr lang="ru-RU" sz="1000" b="0" i="0" u="none" strike="noStrike" cap="none" dirty="0" err="1">
                <a:solidFill>
                  <a:srgbClr val="083C92"/>
                </a:solidFill>
                <a:sym typeface="Arial"/>
              </a:rPr>
              <a:t>радиоэл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. </a:t>
            </a:r>
            <a:r>
              <a:rPr lang="ru-RU" sz="1000" b="0" i="0" u="none" strike="noStrike" cap="none" dirty="0" err="1">
                <a:solidFill>
                  <a:srgbClr val="083C92"/>
                </a:solidFill>
                <a:sym typeface="Arial"/>
              </a:rPr>
              <a:t>прототипирования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;</a:t>
            </a:r>
            <a:endParaRPr sz="1100" dirty="0"/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Р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егиональный оператор </a:t>
            </a:r>
            <a:r>
              <a:rPr lang="ru-RU" sz="1000" b="0" i="0" u="none" strike="noStrike" cap="none" dirty="0" err="1">
                <a:solidFill>
                  <a:srgbClr val="083C92"/>
                </a:solidFill>
                <a:sym typeface="Arial"/>
              </a:rPr>
              <a:t>Сколково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;</a:t>
            </a:r>
            <a:endParaRPr sz="1100" dirty="0"/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Пр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едставительство ФСИ;</a:t>
            </a:r>
            <a:endParaRPr sz="1100" dirty="0"/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Уп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равление трансфера технологий;</a:t>
            </a:r>
            <a:endParaRPr sz="1100" dirty="0"/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Передовая</a:t>
            </a:r>
            <a:r>
              <a:rPr lang="ru-RU" sz="1000" b="0" i="0" u="none" strike="noStrike" cap="none" dirty="0">
                <a:solidFill>
                  <a:srgbClr val="083C92"/>
                </a:solidFill>
                <a:sym typeface="Arial"/>
              </a:rPr>
              <a:t> инженерная школа.</a:t>
            </a:r>
            <a:endParaRPr sz="1100" dirty="0"/>
          </a:p>
        </p:txBody>
      </p:sp>
      <p:pic>
        <p:nvPicPr>
          <p:cNvPr id="118" name="Google Shape;118;g13c3e6e5f21_0_39" descr="https://www.pngkit.com/png/full/18-185997_location-icon-png-vodafone-new-logo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3562" y="455441"/>
            <a:ext cx="671331" cy="671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3c3e6e5f21_0_39"/>
          <p:cNvSpPr/>
          <p:nvPr/>
        </p:nvSpPr>
        <p:spPr>
          <a:xfrm>
            <a:off x="925113" y="480012"/>
            <a:ext cx="2352000" cy="83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Площадка </a:t>
            </a:r>
            <a:b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Великий 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Новгород (реализовано)</a:t>
            </a:r>
            <a:endParaRPr sz="1200" dirty="0"/>
          </a:p>
        </p:txBody>
      </p:sp>
      <p:pic>
        <p:nvPicPr>
          <p:cNvPr id="120" name="Google Shape;120;g13c3e6e5f21_0_39" descr="https://www.pngkit.com/png/full/18-185997_location-icon-png-vodafone-new-logo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254069" y="455441"/>
            <a:ext cx="671331" cy="671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3c3e6e5f21_0_39"/>
          <p:cNvSpPr/>
          <p:nvPr/>
        </p:nvSpPr>
        <p:spPr>
          <a:xfrm>
            <a:off x="5865620" y="480013"/>
            <a:ext cx="180788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Площадка </a:t>
            </a:r>
            <a:b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Валдай (планируется)</a:t>
            </a:r>
            <a:endParaRPr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13c3e6e5f21_0_39"/>
          <p:cNvSpPr/>
          <p:nvPr/>
        </p:nvSpPr>
        <p:spPr>
          <a:xfrm>
            <a:off x="379317" y="1434472"/>
            <a:ext cx="1219200" cy="158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здания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13c3e6e5f21_0_39"/>
          <p:cNvSpPr/>
          <p:nvPr/>
        </p:nvSpPr>
        <p:spPr>
          <a:xfrm>
            <a:off x="1059521" y="1219842"/>
            <a:ext cx="1979400" cy="1885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17 лабораторий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13c3e6e5f21_0_39"/>
          <p:cNvSpPr/>
          <p:nvPr/>
        </p:nvSpPr>
        <p:spPr>
          <a:xfrm>
            <a:off x="405687" y="1592697"/>
            <a:ext cx="1099500" cy="15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кампус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13c3e6e5f21_0_39"/>
          <p:cNvSpPr/>
          <p:nvPr/>
        </p:nvSpPr>
        <p:spPr>
          <a:xfrm>
            <a:off x="1505187" y="1604420"/>
            <a:ext cx="1786800" cy="15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центр города</a:t>
            </a:r>
            <a:endParaRPr sz="1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13c3e6e5f21_0_39"/>
          <p:cNvSpPr/>
          <p:nvPr/>
        </p:nvSpPr>
        <p:spPr>
          <a:xfrm>
            <a:off x="5211111" y="1219844"/>
            <a:ext cx="729300" cy="1884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68га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13c3e6e5f21_0_39"/>
          <p:cNvSpPr/>
          <p:nvPr/>
        </p:nvSpPr>
        <p:spPr>
          <a:xfrm>
            <a:off x="5211284" y="1434472"/>
            <a:ext cx="2324700" cy="15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земли поселений</a:t>
            </a:r>
            <a:endParaRPr sz="1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g13c3e6e5f21_0_39"/>
          <p:cNvSpPr/>
          <p:nvPr/>
        </p:nvSpPr>
        <p:spPr>
          <a:xfrm>
            <a:off x="5940317" y="1219843"/>
            <a:ext cx="1248000" cy="18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эко-зона</a:t>
            </a:r>
            <a:endParaRPr lang="ru-RU"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13c3e6e5f21_0_39"/>
          <p:cNvSpPr/>
          <p:nvPr/>
        </p:nvSpPr>
        <p:spPr>
          <a:xfrm>
            <a:off x="5233934" y="1609835"/>
            <a:ext cx="669300" cy="1562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м10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13c3e6e5f21_0_39"/>
          <p:cNvSpPr/>
          <p:nvPr/>
        </p:nvSpPr>
        <p:spPr>
          <a:xfrm>
            <a:off x="5914168" y="1604421"/>
            <a:ext cx="669300" cy="1562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м11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13c3e6e5f21_0_39"/>
          <p:cNvSpPr/>
          <p:nvPr/>
        </p:nvSpPr>
        <p:spPr>
          <a:xfrm>
            <a:off x="6601999" y="1604420"/>
            <a:ext cx="669300" cy="15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ж/д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13c3e6e5f21_0_39"/>
          <p:cNvSpPr txBox="1"/>
          <p:nvPr/>
        </p:nvSpPr>
        <p:spPr>
          <a:xfrm>
            <a:off x="5184741" y="1825693"/>
            <a:ext cx="3335100" cy="1169511"/>
          </a:xfrm>
          <a:prstGeom prst="rect">
            <a:avLst/>
          </a:prstGeom>
          <a:noFill/>
          <a:ln w="38100" cap="flat" cmpd="sng">
            <a:solidFill>
              <a:srgbClr val="B1CDF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Реабилитационный центр;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Медицинский исследовательский центр;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Территория пилотирования проектов;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Научно-технологический парк;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Эко-деревня для сотрудников;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Центр отработки практических навыков;</a:t>
            </a:r>
            <a:endParaRPr sz="1000" dirty="0">
              <a:solidFill>
                <a:srgbClr val="083C92"/>
              </a:solidFill>
            </a:endParaRPr>
          </a:p>
          <a:p>
            <a:pPr marL="269999" marR="0" lvl="0" indent="-159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100"/>
              <a:buChar char="●"/>
            </a:pPr>
            <a:r>
              <a:rPr lang="ru-RU" sz="1000" dirty="0">
                <a:solidFill>
                  <a:srgbClr val="083C92"/>
                </a:solidFill>
              </a:rPr>
              <a:t>Филиал </a:t>
            </a:r>
            <a:r>
              <a:rPr lang="ru-RU" sz="1000" dirty="0" err="1">
                <a:solidFill>
                  <a:srgbClr val="083C92"/>
                </a:solidFill>
              </a:rPr>
              <a:t>мед.института</a:t>
            </a:r>
            <a:r>
              <a:rPr lang="ru-RU" sz="1000" dirty="0">
                <a:solidFill>
                  <a:srgbClr val="083C92"/>
                </a:solidFill>
              </a:rPr>
              <a:t> </a:t>
            </a:r>
            <a:r>
              <a:rPr lang="ru-RU" sz="1000" dirty="0" err="1" smtClean="0">
                <a:solidFill>
                  <a:srgbClr val="083C92"/>
                </a:solidFill>
              </a:rPr>
              <a:t>НовГУ</a:t>
            </a:r>
            <a:endParaRPr sz="1000" dirty="0">
              <a:solidFill>
                <a:srgbClr val="083C92"/>
              </a:solidFill>
            </a:endParaRPr>
          </a:p>
        </p:txBody>
      </p:sp>
      <p:sp>
        <p:nvSpPr>
          <p:cNvPr id="133" name="Google Shape;133;g13c3e6e5f21_0_39"/>
          <p:cNvSpPr/>
          <p:nvPr/>
        </p:nvSpPr>
        <p:spPr>
          <a:xfrm>
            <a:off x="1624874" y="1408343"/>
            <a:ext cx="1875000" cy="184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 резидентов</a:t>
            </a:r>
            <a:endParaRPr sz="1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g13c3e6e5f21_0_39" descr="https://avatars.mds.yandex.net/i?id=82a1a8198732fcedcf5760ea1ad36552-5234859-images-thumbs&amp;ref=rim&amp;n=33&amp;w=131&amp;h=15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c3e6e5f21_0_39" descr="галочка Компьютерные иконки ОК, символ, разное, угол на прозрачном фоне. зе...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3c3e6e5f21_0_39"/>
          <p:cNvSpPr txBox="1"/>
          <p:nvPr/>
        </p:nvSpPr>
        <p:spPr>
          <a:xfrm>
            <a:off x="5133208" y="2995204"/>
            <a:ext cx="393288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sng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Ключевой партнёр - ФМБА </a:t>
            </a:r>
            <a:r>
              <a:rPr lang="ru-RU" sz="1100" b="1" i="0" u="sng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России</a:t>
            </a:r>
            <a:endParaRPr sz="1100" b="1" i="0" u="sng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13c3e6e5f21_0_39"/>
          <p:cNvSpPr txBox="1"/>
          <p:nvPr/>
        </p:nvSpPr>
        <p:spPr>
          <a:xfrm>
            <a:off x="313562" y="2995204"/>
            <a:ext cx="348073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sng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Ключевой партнёр - ГК </a:t>
            </a:r>
            <a:r>
              <a:rPr lang="ru-RU" sz="1100" b="1" i="0" u="sng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-RU" sz="1100" b="1" i="0" u="sng" strike="noStrike" cap="none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Ростех</a:t>
            </a:r>
            <a:r>
              <a:rPr lang="ru-RU" sz="1100" b="1" i="0" u="sng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100" b="1" i="0" u="sng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13c3e6e5f21_0_39" descr="https://avatars.mds.yandex.net/i?id=e6d23f6da5fc1c759ca5592a9536a0e1-5245094-images-thumbs&amp;n=13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2193" y="3288311"/>
            <a:ext cx="315342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Предлагаемые городские сервисы</a:t>
            </a:r>
            <a:endParaRPr lang="ru-RU"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87456"/>
              </p:ext>
            </p:extLst>
          </p:nvPr>
        </p:nvGraphicFramePr>
        <p:xfrm>
          <a:off x="307760" y="3565310"/>
          <a:ext cx="8502536" cy="1158240"/>
        </p:xfrm>
        <a:graphic>
          <a:graphicData uri="http://schemas.openxmlformats.org/drawingml/2006/table">
            <a:tbl>
              <a:tblPr firstRow="1" bandRow="1">
                <a:tableStyleId>{2F2A24D9-3A0B-4AC2-A65C-4DB345E8D600}</a:tableStyleId>
              </a:tblPr>
              <a:tblGrid>
                <a:gridCol w="2125634"/>
                <a:gridCol w="2125634"/>
                <a:gridCol w="2125634"/>
                <a:gridCol w="2125634"/>
              </a:tblGrid>
              <a:tr h="4271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Сервис </a:t>
                      </a:r>
                      <a:r>
                        <a:rPr lang="ru-RU" sz="1200" dirty="0" err="1" smtClean="0"/>
                        <a:t>телеобразования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err="1" smtClean="0"/>
                        <a:t>EduTel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Центр комплексного бизнес-управления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«Беспилотное» кафе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Эко-тропа со смарт-зонами</a:t>
                      </a:r>
                      <a:endParaRPr lang="ru-RU" sz="1200" dirty="0"/>
                    </a:p>
                  </a:txBody>
                  <a:tcPr/>
                </a:tc>
              </a:tr>
              <a:tr h="465907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Цифровой сервис для постоянного образовательного трека для молодых ученых и специалистов.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Позволяет снять нагрузку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ведения бухучета, закупочной, технической, разрешительной документации.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Инновационное кафе, где еду готовит и подносит робот. По аналогии с кофе-роботом </a:t>
                      </a:r>
                      <a:r>
                        <a:rPr lang="ru-RU" sz="10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Сколково</a:t>
                      </a:r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Парк со смарт-зонами с доступом в интернет, кофе-машиной, зарядным устройством.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3e6e5f21_0_68"/>
          <p:cNvSpPr txBox="1">
            <a:spLocks noGrp="1"/>
          </p:cNvSpPr>
          <p:nvPr>
            <p:ph type="sldNum" idx="12"/>
          </p:nvPr>
        </p:nvSpPr>
        <p:spPr>
          <a:xfrm>
            <a:off x="10920475" y="5523269"/>
            <a:ext cx="428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graphicFrame>
        <p:nvGraphicFramePr>
          <p:cNvPr id="144" name="Google Shape;144;g13c3e6e5f21_0_68"/>
          <p:cNvGraphicFramePr/>
          <p:nvPr/>
        </p:nvGraphicFramePr>
        <p:xfrm>
          <a:off x="173620" y="562891"/>
          <a:ext cx="8819900" cy="4046620"/>
        </p:xfrm>
        <a:graphic>
          <a:graphicData uri="http://schemas.openxmlformats.org/drawingml/2006/table">
            <a:tbl>
              <a:tblPr firstRow="1" bandRow="1">
                <a:noFill/>
                <a:tableStyleId>{2F2A24D9-3A0B-4AC2-A65C-4DB345E8D600}</a:tableStyleId>
              </a:tblPr>
              <a:tblGrid>
                <a:gridCol w="3044150"/>
                <a:gridCol w="1736200"/>
                <a:gridCol w="1770925"/>
                <a:gridCol w="2268625"/>
              </a:tblGrid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Потребность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Наука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Производство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Комментарии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3д печать: Технология селективного лазерного спекания нейлонового порошка, аналог технологии Германия, Китай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ООО «Итекма»</a:t>
                      </a:r>
                      <a:r>
                        <a:rPr lang="ru-RU" sz="1600" b="1" u="none" strike="noStrike" cap="none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</a:b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Компании лидеры НТИ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ООО «Протокон»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г. Санкт-Петербург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Производство гильз и прочих элементов протезов.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Многослойная печатная плата. 4-6 слоёв.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>
                          <a:solidFill>
                            <a:srgbClr val="FF0000"/>
                          </a:solidFill>
                        </a:rPr>
                        <a:t>Санкт-Петербург</a:t>
                      </a:r>
                      <a:r>
                        <a:rPr lang="ru-RU" sz="1600" b="1" u="none" strike="noStrike" cap="none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ru-RU" sz="1200" b="0" u="none" strike="noStrike" cap="none">
                          <a:solidFill>
                            <a:srgbClr val="FF0000"/>
                          </a:solidFill>
                        </a:rPr>
                        <a:t>, Кластер ЭКБ</a:t>
                      </a:r>
                      <a:endParaRPr sz="1200" b="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 ООО «Резанит»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Планируется производство на территории ИНТЦ 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Микроконтроллер 8 бит 16 МГц, аналог  Atmel Mеga 2560 и Atmel 328P, Тайланд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Ростовская обл., г. Таганрог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Ростовская обл., г. Таганрог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Используется в протезах и коленных модулях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Мотор-редуктор коллекторный, аналог Makson Motors 6-8В, Швейцария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Рязанский дизайн-центр радиоэлектроники</a:t>
                      </a:r>
                      <a:r>
                        <a:rPr lang="ru-RU" sz="1200" b="1" u="none" strike="noStrike" cap="none">
                          <a:solidFill>
                            <a:srgbClr val="FF0000"/>
                          </a:solidFill>
                        </a:rPr>
                        <a:t>*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НПО «Квант»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Для управления пальцами протезов.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Материал для культеприемных гильз, аналог Termolin, Германия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УК НТИ Бионическая Инженерия в медицине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ООО «Итекма»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Отечественный аналог производил НПП «Элкон». Снят с производства.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Биолаборатория доводочных испытаний ГОСТ 16-504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ИПС РАН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0000"/>
                          </a:solidFill>
                        </a:rPr>
                        <a:t>Биолаборатория Пущино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Предварительные и приемочные испытания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5" name="Google Shape;145;g13c3e6e5f21_0_68"/>
          <p:cNvSpPr/>
          <p:nvPr/>
        </p:nvSpPr>
        <p:spPr>
          <a:xfrm>
            <a:off x="223510" y="149225"/>
            <a:ext cx="815538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Профиль партнеров по критическим потребностям (сформирован на Архипелаге)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3c3e6e5f21_0_68"/>
          <p:cNvSpPr/>
          <p:nvPr/>
        </p:nvSpPr>
        <p:spPr>
          <a:xfrm>
            <a:off x="1307662" y="4663351"/>
            <a:ext cx="443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ru-RU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Заключены Меморандумы о намерениях сотрудничества</a:t>
            </a:r>
            <a:endParaRPr sz="1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g13c3e6e5f21_0_75"/>
          <p:cNvCxnSpPr/>
          <p:nvPr/>
        </p:nvCxnSpPr>
        <p:spPr>
          <a:xfrm>
            <a:off x="50150" y="2066388"/>
            <a:ext cx="8786700" cy="7800"/>
          </a:xfrm>
          <a:prstGeom prst="straightConnector1">
            <a:avLst/>
          </a:prstGeom>
          <a:noFill/>
          <a:ln w="28575" cap="flat" cmpd="sng">
            <a:solidFill>
              <a:srgbClr val="7B7BF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g13c3e6e5f21_0_75"/>
          <p:cNvSpPr/>
          <p:nvPr/>
        </p:nvSpPr>
        <p:spPr>
          <a:xfrm>
            <a:off x="2949950" y="51910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Компетенции по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регистрации И.И.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3c3e6e5f21_0_75"/>
          <p:cNvSpPr/>
          <p:nvPr/>
        </p:nvSpPr>
        <p:spPr>
          <a:xfrm>
            <a:off x="2949950" y="86480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Материалы на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основе кевлара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3c3e6e5f21_0_75"/>
          <p:cNvSpPr/>
          <p:nvPr/>
        </p:nvSpPr>
        <p:spPr>
          <a:xfrm>
            <a:off x="2949950" y="121052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Силиконовые оболочки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3c3e6e5f21_0_75"/>
          <p:cNvSpPr/>
          <p:nvPr/>
        </p:nvSpPr>
        <p:spPr>
          <a:xfrm>
            <a:off x="2949950" y="155622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Бионические датчики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3c3e6e5f21_0_75"/>
          <p:cNvSpPr/>
          <p:nvPr/>
        </p:nvSpPr>
        <p:spPr>
          <a:xfrm>
            <a:off x="2949950" y="190192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Опытный образец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3c3e6e5f21_0_75"/>
          <p:cNvSpPr/>
          <p:nvPr/>
        </p:nvSpPr>
        <p:spPr>
          <a:xfrm>
            <a:off x="2949950" y="224762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Многослойная печатная плата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3c3e6e5f21_0_75"/>
          <p:cNvSpPr/>
          <p:nvPr/>
        </p:nvSpPr>
        <p:spPr>
          <a:xfrm>
            <a:off x="2949950" y="259335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Микроконтролер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3c3e6e5f21_0_75"/>
          <p:cNvSpPr/>
          <p:nvPr/>
        </p:nvSpPr>
        <p:spPr>
          <a:xfrm>
            <a:off x="2949950" y="293905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Дравер мотора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3c3e6e5f21_0_75"/>
          <p:cNvSpPr/>
          <p:nvPr/>
        </p:nvSpPr>
        <p:spPr>
          <a:xfrm>
            <a:off x="2949950" y="328475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Мотор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3c3e6e5f21_0_75"/>
          <p:cNvSpPr/>
          <p:nvPr/>
        </p:nvSpPr>
        <p:spPr>
          <a:xfrm>
            <a:off x="2949950" y="363797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Термолин для гильз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3c3e6e5f21_0_75"/>
          <p:cNvSpPr/>
          <p:nvPr/>
        </p:nvSpPr>
        <p:spPr>
          <a:xfrm>
            <a:off x="2949950" y="3983675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Контроллер АКБ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c3e6e5f21_0_75"/>
          <p:cNvSpPr/>
          <p:nvPr/>
        </p:nvSpPr>
        <p:spPr>
          <a:xfrm>
            <a:off x="2949950" y="4329400"/>
            <a:ext cx="1053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Диоды шоттки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3c3e6e5f21_0_75"/>
          <p:cNvSpPr/>
          <p:nvPr/>
        </p:nvSpPr>
        <p:spPr>
          <a:xfrm>
            <a:off x="948050" y="1901925"/>
            <a:ext cx="9957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Прототип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3c3e6e5f21_0_75"/>
          <p:cNvSpPr/>
          <p:nvPr/>
        </p:nvSpPr>
        <p:spPr>
          <a:xfrm>
            <a:off x="49850" y="1901925"/>
            <a:ext cx="843900" cy="315900"/>
          </a:xfrm>
          <a:prstGeom prst="roundRect">
            <a:avLst>
              <a:gd name="adj" fmla="val 16667"/>
            </a:avLst>
          </a:prstGeom>
          <a:solidFill>
            <a:srgbClr val="00FF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Запрос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отрасли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3c3e6e5f21_0_75"/>
          <p:cNvSpPr/>
          <p:nvPr/>
        </p:nvSpPr>
        <p:spPr>
          <a:xfrm>
            <a:off x="1997738" y="1900150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Испытания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3c3e6e5f21_0_75"/>
          <p:cNvSpPr/>
          <p:nvPr/>
        </p:nvSpPr>
        <p:spPr>
          <a:xfrm>
            <a:off x="5093475" y="1901925"/>
            <a:ext cx="9783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Разрешительн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ые док-ты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3c3e6e5f21_0_75"/>
          <p:cNvSpPr/>
          <p:nvPr/>
        </p:nvSpPr>
        <p:spPr>
          <a:xfrm>
            <a:off x="6112288" y="190192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Организация произ-ва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3c3e6e5f21_0_75"/>
          <p:cNvSpPr/>
          <p:nvPr/>
        </p:nvSpPr>
        <p:spPr>
          <a:xfrm>
            <a:off x="7051025" y="190192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00FF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Госзакупки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3c3e6e5f21_0_75"/>
          <p:cNvSpPr/>
          <p:nvPr/>
        </p:nvSpPr>
        <p:spPr>
          <a:xfrm>
            <a:off x="7989750" y="1901925"/>
            <a:ext cx="996300" cy="315900"/>
          </a:xfrm>
          <a:prstGeom prst="roundRect">
            <a:avLst>
              <a:gd name="adj" fmla="val 16667"/>
            </a:avLst>
          </a:prstGeom>
          <a:solidFill>
            <a:srgbClr val="00FF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Конечный потребитель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3c3e6e5f21_0_75"/>
          <p:cNvSpPr/>
          <p:nvPr/>
        </p:nvSpPr>
        <p:spPr>
          <a:xfrm>
            <a:off x="35950" y="1560775"/>
            <a:ext cx="843900" cy="3024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Растущая потребность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3c3e6e5f21_0_75"/>
          <p:cNvSpPr/>
          <p:nvPr/>
        </p:nvSpPr>
        <p:spPr>
          <a:xfrm>
            <a:off x="50150" y="2277425"/>
            <a:ext cx="843900" cy="495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Высокотехнологичный рынок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3c3e6e5f21_0_75"/>
          <p:cNvSpPr/>
          <p:nvPr/>
        </p:nvSpPr>
        <p:spPr>
          <a:xfrm>
            <a:off x="948050" y="2273825"/>
            <a:ext cx="995700" cy="5661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3D-печать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полиуретан порошок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3c3e6e5f21_0_75"/>
          <p:cNvSpPr/>
          <p:nvPr/>
        </p:nvSpPr>
        <p:spPr>
          <a:xfrm>
            <a:off x="1997738" y="2266662"/>
            <a:ext cx="898200" cy="642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Лаборатория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предвари-тельных испытаний (литера «О»)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c3e6e5f21_0_75"/>
          <p:cNvSpPr/>
          <p:nvPr/>
        </p:nvSpPr>
        <p:spPr>
          <a:xfrm>
            <a:off x="1997738" y="2939050"/>
            <a:ext cx="898200" cy="4383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Документ-я (КД, ЭД, ТД)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3c3e6e5f21_0_75"/>
          <p:cNvSpPr/>
          <p:nvPr/>
        </p:nvSpPr>
        <p:spPr>
          <a:xfrm>
            <a:off x="940725" y="1560775"/>
            <a:ext cx="996300" cy="3060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Компетенции (технич.т+ мед.)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3c3e6e5f21_0_75"/>
          <p:cNvSpPr/>
          <p:nvPr/>
        </p:nvSpPr>
        <p:spPr>
          <a:xfrm>
            <a:off x="940725" y="1271225"/>
            <a:ext cx="996300" cy="2544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Промдизайн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3c3e6e5f21_0_75"/>
          <p:cNvSpPr/>
          <p:nvPr/>
        </p:nvSpPr>
        <p:spPr>
          <a:xfrm>
            <a:off x="947750" y="1010175"/>
            <a:ext cx="996300" cy="22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НИОКРы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3c3e6e5f21_0_75"/>
          <p:cNvSpPr/>
          <p:nvPr/>
        </p:nvSpPr>
        <p:spPr>
          <a:xfrm>
            <a:off x="1997900" y="155802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Лаборатория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3c3e6e5f21_0_75"/>
          <p:cNvSpPr/>
          <p:nvPr/>
        </p:nvSpPr>
        <p:spPr>
          <a:xfrm>
            <a:off x="4057238" y="1901925"/>
            <a:ext cx="995700" cy="315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Испытания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3c3e6e5f21_0_75"/>
          <p:cNvSpPr/>
          <p:nvPr/>
        </p:nvSpPr>
        <p:spPr>
          <a:xfrm>
            <a:off x="4064338" y="1556225"/>
            <a:ext cx="996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Пилотирование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3c3e6e5f21_0_75"/>
          <p:cNvSpPr/>
          <p:nvPr/>
        </p:nvSpPr>
        <p:spPr>
          <a:xfrm>
            <a:off x="4064338" y="1210525"/>
            <a:ext cx="996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Реципиенты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3c3e6e5f21_0_75"/>
          <p:cNvSpPr/>
          <p:nvPr/>
        </p:nvSpPr>
        <p:spPr>
          <a:xfrm>
            <a:off x="4062013" y="2268475"/>
            <a:ext cx="996300" cy="4392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Лаборатория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доводочных испытаний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3c3e6e5f21_0_75"/>
          <p:cNvSpPr/>
          <p:nvPr/>
        </p:nvSpPr>
        <p:spPr>
          <a:xfrm>
            <a:off x="5093475" y="2247625"/>
            <a:ext cx="978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Подготовка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3c3e6e5f21_0_75"/>
          <p:cNvSpPr/>
          <p:nvPr/>
        </p:nvSpPr>
        <p:spPr>
          <a:xfrm>
            <a:off x="5092025" y="2617775"/>
            <a:ext cx="978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Бюрократич. барьеры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3c3e6e5f21_0_75"/>
          <p:cNvSpPr/>
          <p:nvPr/>
        </p:nvSpPr>
        <p:spPr>
          <a:xfrm>
            <a:off x="5093475" y="1556225"/>
            <a:ext cx="978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Текущий опыт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c3e6e5f21_0_75"/>
          <p:cNvSpPr/>
          <p:nvPr/>
        </p:nvSpPr>
        <p:spPr>
          <a:xfrm>
            <a:off x="6112300" y="2247625"/>
            <a:ext cx="898200" cy="495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Инвестиции в масштабирование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3c3e6e5f21_0_75"/>
          <p:cNvSpPr/>
          <p:nvPr/>
        </p:nvSpPr>
        <p:spPr>
          <a:xfrm>
            <a:off x="6104588" y="155622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ИНТЦ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3c3e6e5f21_0_75"/>
          <p:cNvSpPr/>
          <p:nvPr/>
        </p:nvSpPr>
        <p:spPr>
          <a:xfrm>
            <a:off x="6104588" y="121052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ОЭЗ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3c3e6e5f21_0_75"/>
          <p:cNvSpPr/>
          <p:nvPr/>
        </p:nvSpPr>
        <p:spPr>
          <a:xfrm>
            <a:off x="6104600" y="739725"/>
            <a:ext cx="898200" cy="4410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Производств.мощности предприятий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3c3e6e5f21_0_75"/>
          <p:cNvSpPr/>
          <p:nvPr/>
        </p:nvSpPr>
        <p:spPr>
          <a:xfrm>
            <a:off x="7051025" y="2247475"/>
            <a:ext cx="898200" cy="495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Связь с конечным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потребителем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3c3e6e5f21_0_75"/>
          <p:cNvSpPr/>
          <p:nvPr/>
        </p:nvSpPr>
        <p:spPr>
          <a:xfrm>
            <a:off x="7051025" y="2812909"/>
            <a:ext cx="898200" cy="651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Понятный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простой механизм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компенсации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3c3e6e5f21_0_75"/>
          <p:cNvSpPr/>
          <p:nvPr/>
        </p:nvSpPr>
        <p:spPr>
          <a:xfrm>
            <a:off x="7051025" y="1556375"/>
            <a:ext cx="8982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Текущий опыт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3c3e6e5f21_0_75"/>
          <p:cNvSpPr/>
          <p:nvPr/>
        </p:nvSpPr>
        <p:spPr>
          <a:xfrm>
            <a:off x="7989750" y="1556225"/>
            <a:ext cx="996300" cy="3159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Активное сообщество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3c3e6e5f21_0_75"/>
          <p:cNvSpPr/>
          <p:nvPr/>
        </p:nvSpPr>
        <p:spPr>
          <a:xfrm>
            <a:off x="7989750" y="2247625"/>
            <a:ext cx="996300" cy="3159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Единая и простая ИС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g13c3e6e5f21_0_75"/>
          <p:cNvCxnSpPr/>
          <p:nvPr/>
        </p:nvCxnSpPr>
        <p:spPr>
          <a:xfrm>
            <a:off x="905063" y="900275"/>
            <a:ext cx="17400" cy="211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7" name="Google Shape;197;g13c3e6e5f21_0_75"/>
          <p:cNvCxnSpPr/>
          <p:nvPr/>
        </p:nvCxnSpPr>
        <p:spPr>
          <a:xfrm>
            <a:off x="933475" y="2988713"/>
            <a:ext cx="957000" cy="3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8" name="Google Shape;198;g13c3e6e5f21_0_75"/>
          <p:cNvCxnSpPr/>
          <p:nvPr/>
        </p:nvCxnSpPr>
        <p:spPr>
          <a:xfrm rot="10800000" flipH="1">
            <a:off x="905075" y="874038"/>
            <a:ext cx="11085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9" name="Google Shape;199;g13c3e6e5f21_0_75"/>
          <p:cNvCxnSpPr/>
          <p:nvPr/>
        </p:nvCxnSpPr>
        <p:spPr>
          <a:xfrm flipH="1">
            <a:off x="1890475" y="2988713"/>
            <a:ext cx="3900" cy="453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0" name="Google Shape;200;g13c3e6e5f21_0_75"/>
          <p:cNvCxnSpPr/>
          <p:nvPr/>
        </p:nvCxnSpPr>
        <p:spPr>
          <a:xfrm>
            <a:off x="1890475" y="3442702"/>
            <a:ext cx="100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1" name="Google Shape;201;g13c3e6e5f21_0_75"/>
          <p:cNvCxnSpPr/>
          <p:nvPr/>
        </p:nvCxnSpPr>
        <p:spPr>
          <a:xfrm rot="10800000" flipH="1">
            <a:off x="2949950" y="2571675"/>
            <a:ext cx="1091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2" name="Google Shape;202;g13c3e6e5f21_0_75"/>
          <p:cNvCxnSpPr>
            <a:stCxn id="160" idx="1"/>
          </p:cNvCxnSpPr>
          <p:nvPr/>
        </p:nvCxnSpPr>
        <p:spPr>
          <a:xfrm rot="10800000">
            <a:off x="2925050" y="2571800"/>
            <a:ext cx="24900" cy="87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3" name="Google Shape;203;g13c3e6e5f21_0_75"/>
          <p:cNvCxnSpPr/>
          <p:nvPr/>
        </p:nvCxnSpPr>
        <p:spPr>
          <a:xfrm rot="10800000" flipH="1">
            <a:off x="4033675" y="2217900"/>
            <a:ext cx="2100" cy="34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g13c3e6e5f21_0_75"/>
          <p:cNvCxnSpPr/>
          <p:nvPr/>
        </p:nvCxnSpPr>
        <p:spPr>
          <a:xfrm>
            <a:off x="4033675" y="2230763"/>
            <a:ext cx="1048500" cy="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5" name="Google Shape;205;g13c3e6e5f21_0_75"/>
          <p:cNvCxnSpPr/>
          <p:nvPr/>
        </p:nvCxnSpPr>
        <p:spPr>
          <a:xfrm>
            <a:off x="5109050" y="2579400"/>
            <a:ext cx="93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6" name="Google Shape;206;g13c3e6e5f21_0_75"/>
          <p:cNvCxnSpPr/>
          <p:nvPr/>
        </p:nvCxnSpPr>
        <p:spPr>
          <a:xfrm rot="10800000">
            <a:off x="5078975" y="2230800"/>
            <a:ext cx="3300" cy="33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7" name="Google Shape;207;g13c3e6e5f21_0_75"/>
          <p:cNvCxnSpPr/>
          <p:nvPr/>
        </p:nvCxnSpPr>
        <p:spPr>
          <a:xfrm rot="10800000">
            <a:off x="6089450" y="2563600"/>
            <a:ext cx="26100" cy="2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8" name="Google Shape;208;g13c3e6e5f21_0_75"/>
          <p:cNvCxnSpPr/>
          <p:nvPr/>
        </p:nvCxnSpPr>
        <p:spPr>
          <a:xfrm rot="10800000" flipH="1">
            <a:off x="6134675" y="2755588"/>
            <a:ext cx="1840800" cy="2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9" name="Google Shape;209;g13c3e6e5f21_0_75"/>
          <p:cNvCxnSpPr/>
          <p:nvPr/>
        </p:nvCxnSpPr>
        <p:spPr>
          <a:xfrm rot="10800000" flipH="1">
            <a:off x="7966325" y="1540513"/>
            <a:ext cx="5400" cy="117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0" name="Google Shape;210;g13c3e6e5f21_0_75"/>
          <p:cNvCxnSpPr/>
          <p:nvPr/>
        </p:nvCxnSpPr>
        <p:spPr>
          <a:xfrm rot="10800000" flipH="1">
            <a:off x="5082275" y="1534725"/>
            <a:ext cx="2877600" cy="1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1" name="Google Shape;211;g13c3e6e5f21_0_75"/>
          <p:cNvCxnSpPr/>
          <p:nvPr/>
        </p:nvCxnSpPr>
        <p:spPr>
          <a:xfrm>
            <a:off x="4073400" y="1082663"/>
            <a:ext cx="99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2" name="Google Shape;212;g13c3e6e5f21_0_75"/>
          <p:cNvCxnSpPr/>
          <p:nvPr/>
        </p:nvCxnSpPr>
        <p:spPr>
          <a:xfrm rot="10800000">
            <a:off x="5094675" y="1076425"/>
            <a:ext cx="0" cy="4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3" name="Google Shape;213;g13c3e6e5f21_0_75"/>
          <p:cNvCxnSpPr/>
          <p:nvPr/>
        </p:nvCxnSpPr>
        <p:spPr>
          <a:xfrm rot="10800000" flipH="1">
            <a:off x="1984625" y="1540113"/>
            <a:ext cx="20352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4" name="Google Shape;214;g13c3e6e5f21_0_75"/>
          <p:cNvCxnSpPr/>
          <p:nvPr/>
        </p:nvCxnSpPr>
        <p:spPr>
          <a:xfrm rot="10800000" flipH="1">
            <a:off x="1997875" y="900275"/>
            <a:ext cx="2400" cy="58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5" name="Google Shape;215;g13c3e6e5f21_0_75"/>
          <p:cNvCxnSpPr/>
          <p:nvPr/>
        </p:nvCxnSpPr>
        <p:spPr>
          <a:xfrm rot="10800000" flipH="1">
            <a:off x="4037400" y="1081175"/>
            <a:ext cx="2400" cy="4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6" name="Google Shape;216;g13c3e6e5f21_0_75"/>
          <p:cNvCxnSpPr/>
          <p:nvPr/>
        </p:nvCxnSpPr>
        <p:spPr>
          <a:xfrm rot="10800000" flipH="1">
            <a:off x="5847050" y="3781313"/>
            <a:ext cx="534600" cy="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7" name="Google Shape;217;g13c3e6e5f21_0_75"/>
          <p:cNvSpPr txBox="1"/>
          <p:nvPr/>
        </p:nvSpPr>
        <p:spPr>
          <a:xfrm>
            <a:off x="6120500" y="36063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 деятельности ИНТЦ “Валдай”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3c3e6e5f21_0_75"/>
          <p:cNvSpPr/>
          <p:nvPr/>
        </p:nvSpPr>
        <p:spPr>
          <a:xfrm>
            <a:off x="5799000" y="4220975"/>
            <a:ext cx="534600" cy="150600"/>
          </a:xfrm>
          <a:prstGeom prst="roundRect">
            <a:avLst>
              <a:gd name="adj" fmla="val 16667"/>
            </a:avLst>
          </a:prstGeom>
          <a:solidFill>
            <a:srgbClr val="FF0000">
              <a:alpha val="6784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3c3e6e5f21_0_75"/>
          <p:cNvSpPr/>
          <p:nvPr/>
        </p:nvSpPr>
        <p:spPr>
          <a:xfrm>
            <a:off x="5799000" y="4461575"/>
            <a:ext cx="534600" cy="150600"/>
          </a:xfrm>
          <a:prstGeom prst="roundRect">
            <a:avLst>
              <a:gd name="adj" fmla="val 16667"/>
            </a:avLst>
          </a:prstGeom>
          <a:solidFill>
            <a:srgbClr val="00FF00">
              <a:alpha val="69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3c3e6e5f21_0_75"/>
          <p:cNvSpPr/>
          <p:nvPr/>
        </p:nvSpPr>
        <p:spPr>
          <a:xfrm>
            <a:off x="5799000" y="3980375"/>
            <a:ext cx="534600" cy="150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3c3e6e5f21_0_75"/>
          <p:cNvSpPr txBox="1"/>
          <p:nvPr/>
        </p:nvSpPr>
        <p:spPr>
          <a:xfrm>
            <a:off x="6360225" y="4126925"/>
            <a:ext cx="236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Отсутствующие элементы цепочки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3c3e6e5f21_0_75"/>
          <p:cNvSpPr txBox="1"/>
          <p:nvPr/>
        </p:nvSpPr>
        <p:spPr>
          <a:xfrm>
            <a:off x="6381650" y="3886325"/>
            <a:ext cx="188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Производственная цепочка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3c3e6e5f21_0_75"/>
          <p:cNvSpPr txBox="1"/>
          <p:nvPr/>
        </p:nvSpPr>
        <p:spPr>
          <a:xfrm>
            <a:off x="6291805" y="4353275"/>
            <a:ext cx="230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Имеющиеся элементы цепочки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3c3e6e5f21_0_75"/>
          <p:cNvSpPr/>
          <p:nvPr/>
        </p:nvSpPr>
        <p:spPr>
          <a:xfrm>
            <a:off x="540748" y="149224"/>
            <a:ext cx="738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Производственная цепочка на примере бионического протеза (ГОСТ Р 15.111-97)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3c3e6e5f21_0_75"/>
          <p:cNvSpPr txBox="1"/>
          <p:nvPr/>
        </p:nvSpPr>
        <p:spPr>
          <a:xfrm>
            <a:off x="-14376" y="3600650"/>
            <a:ext cx="1205818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16</a:t>
            </a:r>
            <a:r>
              <a:rPr lang="ru-RU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/>
              <a:t>задач решены в ИНТЦ Валдай </a:t>
            </a:r>
            <a:endParaRPr sz="1100" dirty="0"/>
          </a:p>
        </p:txBody>
      </p:sp>
      <p:sp>
        <p:nvSpPr>
          <p:cNvPr id="77" name="Google Shape;225;g13c3e6e5f21_0_75"/>
          <p:cNvSpPr txBox="1"/>
          <p:nvPr/>
        </p:nvSpPr>
        <p:spPr>
          <a:xfrm>
            <a:off x="1334116" y="3606375"/>
            <a:ext cx="1205818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17</a:t>
            </a:r>
            <a:r>
              <a:rPr lang="ru-RU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/>
              <a:t>задач необходимо решить</a:t>
            </a:r>
            <a:endParaRPr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3c3e6e5f21_0_234" descr="C:\Users\89217\OneDrive\Рабочий стол\msg-1328421378-7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72" y="388824"/>
            <a:ext cx="8900931" cy="454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3c3e6e5f21_0_234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10800000">
            <a:off x="4416593" y="1150648"/>
            <a:ext cx="4459994" cy="708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g13c3e6e5f21_0_234"/>
          <p:cNvCxnSpPr/>
          <p:nvPr/>
        </p:nvCxnSpPr>
        <p:spPr>
          <a:xfrm>
            <a:off x="10727800" y="2892303"/>
            <a:ext cx="0" cy="18003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13c3e6e5f21_0_234"/>
          <p:cNvSpPr txBox="1">
            <a:spLocks noGrp="1"/>
          </p:cNvSpPr>
          <p:nvPr>
            <p:ph type="sldNum" idx="12"/>
          </p:nvPr>
        </p:nvSpPr>
        <p:spPr>
          <a:xfrm>
            <a:off x="6836207" y="48696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25750" rIns="51525" bIns="25750" anchor="ctr" anchorCtr="0">
            <a:noAutofit/>
          </a:bodyPr>
          <a:lstStyle/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Clr>
                <a:srgbClr val="585AFC"/>
              </a:buClr>
              <a:buSzPts val="700"/>
              <a:buFont typeface="Roboto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234" name="Google Shape;234;g13c3e6e5f21_0_234"/>
          <p:cNvSpPr txBox="1">
            <a:spLocks noGrp="1"/>
          </p:cNvSpPr>
          <p:nvPr>
            <p:ph type="ctrTitle" idx="4294967295"/>
          </p:nvPr>
        </p:nvSpPr>
        <p:spPr>
          <a:xfrm>
            <a:off x="104176" y="184500"/>
            <a:ext cx="5118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ru-RU" sz="1400" b="1">
                <a:solidFill>
                  <a:srgbClr val="000000"/>
                </a:solidFill>
              </a:rPr>
              <a:t>Команда</a:t>
            </a:r>
            <a:r>
              <a:rPr lang="ru-RU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1">
                <a:solidFill>
                  <a:srgbClr val="000000"/>
                </a:solidFill>
              </a:rPr>
              <a:t>проекта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g13c3e6e5f21_0_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5855276" y="4624684"/>
            <a:ext cx="2615963" cy="2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3c3e6e5f21_0_234"/>
          <p:cNvSpPr txBox="1">
            <a:spLocks noGrp="1"/>
          </p:cNvSpPr>
          <p:nvPr>
            <p:ph type="body" idx="4294967295"/>
          </p:nvPr>
        </p:nvSpPr>
        <p:spPr>
          <a:xfrm>
            <a:off x="309441" y="3702240"/>
            <a:ext cx="1880700" cy="7308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ru-RU" sz="1200" b="1">
                <a:solidFill>
                  <a:schemeClr val="lt1"/>
                </a:solidFill>
              </a:rPr>
              <a:t>Генеральный директор УК ИНТЦ «Валдай», проректор по инновациям НовГУ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237" name="Google Shape;237;g13c3e6e5f21_0_234"/>
          <p:cNvSpPr txBox="1">
            <a:spLocks noGrp="1"/>
          </p:cNvSpPr>
          <p:nvPr>
            <p:ph type="body" idx="4294967295"/>
          </p:nvPr>
        </p:nvSpPr>
        <p:spPr>
          <a:xfrm>
            <a:off x="309441" y="3411294"/>
            <a:ext cx="2001000" cy="2058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400" b="1">
                <a:solidFill>
                  <a:schemeClr val="lt1"/>
                </a:solidFill>
              </a:rPr>
              <a:t>Харламов Константин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38" name="Google Shape;238;g13c3e6e5f21_0_234"/>
          <p:cNvSpPr txBox="1">
            <a:spLocks noGrp="1"/>
          </p:cNvSpPr>
          <p:nvPr>
            <p:ph type="body" idx="4294967295"/>
          </p:nvPr>
        </p:nvSpPr>
        <p:spPr>
          <a:xfrm>
            <a:off x="2435361" y="3668884"/>
            <a:ext cx="1880700" cy="9558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ru-RU" sz="1200" b="1">
                <a:solidFill>
                  <a:schemeClr val="lt1"/>
                </a:solidFill>
              </a:rPr>
              <a:t>И.о. директора ГОАУ «Новгородский центр развития инноваций и промышленности» (Минпромторг Новгородской области)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239" name="Google Shape;239;g13c3e6e5f21_0_2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59" r="49"/>
          <a:stretch/>
        </p:blipFill>
        <p:spPr>
          <a:xfrm>
            <a:off x="2953207" y="438656"/>
            <a:ext cx="1101510" cy="110272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g13c3e6e5f21_0_234"/>
          <p:cNvSpPr txBox="1">
            <a:spLocks noGrp="1"/>
          </p:cNvSpPr>
          <p:nvPr>
            <p:ph type="body" idx="4294967295"/>
          </p:nvPr>
        </p:nvSpPr>
        <p:spPr>
          <a:xfrm>
            <a:off x="2435361" y="3411295"/>
            <a:ext cx="1880700" cy="1995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400" b="1">
                <a:solidFill>
                  <a:schemeClr val="lt1"/>
                </a:solidFill>
              </a:rPr>
              <a:t>Петрова Мария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41" name="Google Shape;241;g13c3e6e5f21_0_234"/>
          <p:cNvSpPr txBox="1">
            <a:spLocks noGrp="1"/>
          </p:cNvSpPr>
          <p:nvPr>
            <p:ph type="body" idx="4294967295"/>
          </p:nvPr>
        </p:nvSpPr>
        <p:spPr>
          <a:xfrm>
            <a:off x="4561281" y="3655643"/>
            <a:ext cx="1880700" cy="7197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ru-RU" sz="1200" b="1">
                <a:solidFill>
                  <a:schemeClr val="lt1"/>
                </a:solidFill>
              </a:rPr>
              <a:t>Главный специалист ГОАУ «НИАЦ» (Минцифра Новгородской области)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242" name="Google Shape;242;g13c3e6e5f21_0_2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7">
            <a:alphaModFix/>
          </a:blip>
          <a:srcRect l="109" r="109"/>
          <a:stretch/>
        </p:blipFill>
        <p:spPr>
          <a:xfrm>
            <a:off x="5078868" y="432553"/>
            <a:ext cx="1111837" cy="111428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g13c3e6e5f21_0_234"/>
          <p:cNvSpPr txBox="1">
            <a:spLocks noGrp="1"/>
          </p:cNvSpPr>
          <p:nvPr>
            <p:ph type="body" idx="4294967295"/>
          </p:nvPr>
        </p:nvSpPr>
        <p:spPr>
          <a:xfrm>
            <a:off x="4561281" y="3364697"/>
            <a:ext cx="1880700" cy="1995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400" b="1">
                <a:solidFill>
                  <a:schemeClr val="lt1"/>
                </a:solidFill>
              </a:rPr>
              <a:t>Образцов Андрей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44" name="Google Shape;244;g13c3e6e5f21_0_234"/>
          <p:cNvSpPr txBox="1">
            <a:spLocks noGrp="1"/>
          </p:cNvSpPr>
          <p:nvPr>
            <p:ph type="body" idx="4294967295"/>
          </p:nvPr>
        </p:nvSpPr>
        <p:spPr>
          <a:xfrm>
            <a:off x="6646590" y="3653893"/>
            <a:ext cx="1880700" cy="9558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ru-RU" sz="1200" b="1">
                <a:solidFill>
                  <a:schemeClr val="lt1"/>
                </a:solidFill>
              </a:rPr>
              <a:t>Ответственный за цифровизацию Министерства образования Новгородской области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245" name="Google Shape;245;g13c3e6e5f21_0_23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8">
            <a:alphaModFix/>
          </a:blip>
          <a:srcRect l="59" r="49"/>
          <a:stretch/>
        </p:blipFill>
        <p:spPr>
          <a:xfrm>
            <a:off x="7163257" y="422180"/>
            <a:ext cx="1118848" cy="112008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6" name="Google Shape;246;g13c3e6e5f21_0_234"/>
          <p:cNvSpPr txBox="1">
            <a:spLocks noGrp="1"/>
          </p:cNvSpPr>
          <p:nvPr>
            <p:ph type="body" idx="4294967295"/>
          </p:nvPr>
        </p:nvSpPr>
        <p:spPr>
          <a:xfrm>
            <a:off x="6646590" y="3362948"/>
            <a:ext cx="1880700" cy="199500"/>
          </a:xfrm>
          <a:prstGeom prst="rect">
            <a:avLst/>
          </a:prstGeom>
          <a:solidFill>
            <a:srgbClr val="7030A0">
              <a:alpha val="447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400" b="1">
                <a:solidFill>
                  <a:schemeClr val="lt1"/>
                </a:solidFill>
              </a:rPr>
              <a:t>Штабов Павел</a:t>
            </a:r>
            <a:endParaRPr sz="1400" b="1">
              <a:solidFill>
                <a:schemeClr val="lt1"/>
              </a:solidFill>
            </a:endParaRPr>
          </a:p>
        </p:txBody>
      </p:sp>
      <p:pic>
        <p:nvPicPr>
          <p:cNvPr id="247" name="Google Shape;247;g13c3e6e5f21_0_23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9">
            <a:alphaModFix/>
          </a:blip>
          <a:srcRect t="16617" b="16617"/>
          <a:stretch/>
        </p:blipFill>
        <p:spPr>
          <a:xfrm>
            <a:off x="814924" y="427082"/>
            <a:ext cx="1093786" cy="1094991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591</Words>
  <Application>Microsoft Office PowerPoint</Application>
  <PresentationFormat>Экран (16:9)</PresentationFormat>
  <Paragraphs>161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Montserrat</vt:lpstr>
      <vt:lpstr>Roboto</vt:lpstr>
      <vt:lpstr>Century Gothic</vt:lpstr>
      <vt:lpstr>Calibri</vt:lpstr>
      <vt:lpstr>Simple Light</vt:lpstr>
      <vt:lpstr>Архипелаг 2022: #НастоящееБудущее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Константин Харламов</dc:creator>
  <cp:lastModifiedBy>Константин Харламов</cp:lastModifiedBy>
  <cp:revision>7</cp:revision>
  <dcterms:modified xsi:type="dcterms:W3CDTF">2022-07-14T13:49:34Z</dcterms:modified>
</cp:coreProperties>
</file>