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579" r:id="rId3"/>
    <p:sldId id="578" r:id="rId4"/>
    <p:sldId id="574" r:id="rId5"/>
    <p:sldId id="547" r:id="rId6"/>
    <p:sldId id="575" r:id="rId7"/>
    <p:sldId id="565" r:id="rId8"/>
    <p:sldId id="564" r:id="rId9"/>
    <p:sldId id="563" r:id="rId10"/>
    <p:sldId id="571" r:id="rId11"/>
    <p:sldId id="572" r:id="rId12"/>
    <p:sldId id="556" r:id="rId13"/>
  </p:sldIdLst>
  <p:sldSz cx="12192000" cy="6858000"/>
  <p:notesSz cx="9928225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225"/>
    <a:srgbClr val="FF8A65"/>
    <a:srgbClr val="3D5661"/>
    <a:srgbClr val="496673"/>
    <a:srgbClr val="B36B01"/>
    <a:srgbClr val="500028"/>
    <a:srgbClr val="587B8A"/>
    <a:srgbClr val="E0E8EC"/>
    <a:srgbClr val="D3DEE3"/>
    <a:srgbClr val="779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016" autoAdjust="0"/>
  </p:normalViewPr>
  <p:slideViewPr>
    <p:cSldViewPr snapToGrid="0">
      <p:cViewPr varScale="1">
        <p:scale>
          <a:sx n="99" d="100"/>
          <a:sy n="99" d="100"/>
        </p:scale>
        <p:origin x="96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B0E12B-537C-4D88-B16F-401C86F3106D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F40396A-153A-4E03-97AE-6D1B097E21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8535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7BD55A-2520-4A44-89E3-8B9C70EEFD5D}" type="datetimeFigureOut">
              <a:rPr lang="ru-RU"/>
              <a:pPr>
                <a:defRPr/>
              </a:pPr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413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5AF0DAD-25ED-4137-931E-5268438E57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6603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18280-845B-4F71-936D-C80629EA3CC0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01C9C-6FE4-4FD4-BC04-AEA71CF452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330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2076-F6D5-4C28-BE97-98C5F86F1B70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68F2-2E0D-42AA-9A8F-00CF559D15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859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4E38F-40B6-4FFF-8A94-28B5AAA424DE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8BD9-A3A3-4BB1-9809-95D7940794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416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CC9B-C1E7-49BA-958C-67BC27B32D32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0F578-A34F-4F41-AAB4-29F9A4CB99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346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1963F-0DE5-4B57-BC47-F5BD75D85515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3891-B97A-4BCC-934D-6925880515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354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AD94A-64D6-46CD-84B9-FD7F0338C6D0}" type="datetime1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B9202-F3F8-42F6-B557-A19D46D433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91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CAB42-8C7C-48F1-AD54-FB2853B4D18D}" type="datetime1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4F3C2-6AFA-4813-B97F-FB2F57C6AC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172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1A62B-60D0-491C-9757-B63FF7E68522}" type="datetime1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67D0A-FAF2-409C-BA77-BD1E309AEA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2706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45733-5038-42A2-BFBF-D45E10D797F8}" type="datetime1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3456E-3D4A-4AF0-B330-AF5B554F10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501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44854-5815-472A-ADCF-52001C4CB1C9}" type="datetime1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3895D-D9FE-4DAC-9FCA-24EFD86109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315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1D8CA-8A86-41D9-9F15-43B157F5C94F}" type="datetime1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B5181-3455-4D02-B5F8-F34EC10877F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218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0C5575-E46A-4E30-8586-F5C46B36AF62}" type="datetime1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FBC7F88-479F-4BDC-9CCF-FA233DAA7E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180122" y="1870725"/>
            <a:ext cx="80852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О системе управления </a:t>
            </a:r>
            <a:r>
              <a:rPr lang="ru-RU" sz="3600" b="1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развитием </a:t>
            </a:r>
            <a:r>
              <a:rPr lang="ru-RU" sz="3600" b="1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города Челябинска </a:t>
            </a:r>
            <a:r>
              <a:rPr lang="ru-RU" sz="3600" b="1" dirty="0" smtClean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на </a:t>
            </a:r>
            <a:r>
              <a:rPr lang="ru-RU" sz="3600" b="1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основе методологии «Умный город»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173256" y="105877"/>
            <a:ext cx="3157085" cy="895150"/>
            <a:chOff x="173256" y="105877"/>
            <a:chExt cx="3157085" cy="89515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5438274" y="5784783"/>
            <a:ext cx="156891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270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2022</a:t>
            </a:r>
            <a:endParaRPr lang="ru-RU" dirty="0">
              <a:ln w="12700">
                <a:noFill/>
              </a:ln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C5E49CF-71FA-4BBE-A19D-250A7BD9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4109987" y="153889"/>
            <a:ext cx="6761748" cy="64633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 anchor="t" anchorCtr="1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принятия решений</a:t>
            </a:r>
            <a:endParaRPr lang="ru-RU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253" y="741037"/>
            <a:ext cx="7182852" cy="586511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14965" y="1715141"/>
            <a:ext cx="4738979" cy="46166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Объект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недвижимости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965" y="2572660"/>
            <a:ext cx="4738979" cy="46166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Аппаратный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комплекс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2776" y="3529527"/>
            <a:ext cx="4811168" cy="46166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Цифровой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двойник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2776" y="4578340"/>
            <a:ext cx="4811168" cy="46166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Источники финансирования</a:t>
            </a:r>
            <a:endParaRPr lang="ru-RU" sz="2400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CD2C2FC1-5736-4FE5-B5D3-1AF4260A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464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>
                  <a:solidFill>
                    <a:prstClr val="black"/>
                  </a:solidFill>
                </a:rPr>
                <a:t>ПРОЕКТ </a:t>
              </a:r>
              <a:r>
                <a:rPr lang="ru-RU" sz="1600" dirty="0">
                  <a:solidFill>
                    <a:prstClr val="black"/>
                  </a:solidFill>
                </a:rPr>
                <a:t>«УМНЫЙ ГОРОД»</a:t>
              </a:r>
            </a:p>
            <a:p>
              <a:r>
                <a:rPr lang="ru-RU" sz="1600" dirty="0">
                  <a:solidFill>
                    <a:prstClr val="black"/>
                  </a:solidFill>
                </a:rPr>
                <a:t>ЧЕЛЯБИНСК</a:t>
              </a:r>
            </a:p>
          </p:txBody>
        </p:sp>
      </p:grp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60231A8A-EE85-46BF-AC78-D57E7D55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75900" y="1049039"/>
            <a:ext cx="10799544" cy="5078313"/>
          </a:xfrm>
          <a:prstGeom prst="rect">
            <a:avLst/>
          </a:prstGeom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ЗАЛОГ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УСПЕХА - СОВЕРШЕНСТВОВАНИЕ ПРАВОВОЙ БАЗЫ 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целях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пределения круга субъектов реализации стратегии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оздания условий для их взаимодействия</a:t>
            </a:r>
            <a:endParaRPr lang="ru-RU" dirty="0" smtClean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создания 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условий для формирования единой информационной среды </a:t>
            </a: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регулирования 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процессов сбора, </a:t>
            </a: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обработки 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и управления </a:t>
            </a: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данными </a:t>
            </a:r>
            <a:endParaRPr lang="ru-RU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управления аутентификацией пользователей</a:t>
            </a:r>
            <a:endParaRPr lang="ru-RU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урегулирования вопросов предоставления 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данных </a:t>
            </a: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держателями данных</a:t>
            </a:r>
            <a:endParaRPr lang="ru-RU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введения 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законодательство требований к использованию цифровых </a:t>
            </a: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технологий </a:t>
            </a:r>
            <a:r>
              <a:rPr lang="ru-RU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 различных сферах городского </a:t>
            </a:r>
            <a:r>
              <a:rPr lang="ru-RU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хозяйства</a:t>
            </a:r>
          </a:p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+mn-lt"/>
                <a:ea typeface="Calibri" panose="020F0502020204030204" pitchFamily="34" charset="0"/>
              </a:rPr>
              <a:t>обеспечения единых принципов функционирования цифровых инструментов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7885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180122" y="2618071"/>
            <a:ext cx="8085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n w="12700"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rPr>
              <a:t>СПАСИБО ЗА ВНИМАНИЕ!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173256" y="105877"/>
            <a:ext cx="3157085" cy="895150"/>
            <a:chOff x="173256" y="105877"/>
            <a:chExt cx="3157085" cy="89515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28E4EB1A-A869-4113-BF60-17E8E58E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5699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017519" y="2776369"/>
            <a:ext cx="9432757" cy="1842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spcAft>
                <a:spcPts val="0"/>
              </a:spcAft>
              <a:buSzPts val="1000"/>
            </a:pPr>
            <a:endParaRPr lang="ru-RU" sz="2000" b="1" dirty="0">
              <a:ln w="15875"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76338" y="122413"/>
            <a:ext cx="8662736" cy="1108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социально-экономического развития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2035 года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70D89BB-501A-4C5B-B968-2A243BED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15" name="TextBox 41"/>
          <p:cNvSpPr/>
          <p:nvPr/>
        </p:nvSpPr>
        <p:spPr>
          <a:xfrm>
            <a:off x="530426" y="1840789"/>
            <a:ext cx="10987004" cy="354935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36360" rIns="3636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ГОРОД - УНИКАЛЬНОСТЬ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2000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ГЕОГРАФИЯ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ИСТОРИЯ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2000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ТРАДИЦИИ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Noto Sans Devanagari"/>
            </a:endParaRPr>
          </a:p>
        </p:txBody>
      </p:sp>
    </p:spTree>
    <p:extLst>
      <p:ext uri="{BB962C8B-B14F-4D97-AF65-F5344CB8AC3E}">
        <p14:creationId xmlns:p14="http://schemas.microsoft.com/office/powerpoint/2010/main" val="269947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017519" y="2776369"/>
            <a:ext cx="9432757" cy="1842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spcAft>
                <a:spcPts val="0"/>
              </a:spcAft>
              <a:buSzPts val="1000"/>
            </a:pPr>
            <a:endParaRPr lang="ru-RU" sz="2000" b="1" dirty="0">
              <a:ln w="15875"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76338" y="122413"/>
            <a:ext cx="8662736" cy="1108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социально-экономического развития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2035 года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70D89BB-501A-4C5B-B968-2A243BED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1326552"/>
            <a:ext cx="8448675" cy="49244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27984" y="1537033"/>
            <a:ext cx="3311090" cy="466281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001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«</a:t>
            </a:r>
            <a:r>
              <a:rPr lang="en-US" b="1" dirty="0" err="1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CityLab</a:t>
            </a:r>
            <a:r>
              <a:rPr lang="ru-RU" b="1" dirty="0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», </a:t>
            </a:r>
            <a:endParaRPr lang="ru-RU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динамический интерфейс </a:t>
            </a:r>
            <a:endParaRPr lang="ru-RU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цифровой двойник</a:t>
            </a:r>
            <a:endParaRPr lang="ru-RU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открытый мониторинг реализации стратегии</a:t>
            </a:r>
            <a:endParaRPr lang="ru-RU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работа с мировым </a:t>
            </a:r>
            <a:r>
              <a:rPr lang="ru-RU" b="1" dirty="0" smtClean="0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опытом</a:t>
            </a:r>
            <a:endParaRPr lang="ru-RU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8001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банк </a:t>
            </a:r>
            <a:r>
              <a:rPr lang="ru-RU" b="1" dirty="0">
                <a:solidFill>
                  <a:srgbClr val="22232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технологий</a:t>
            </a:r>
            <a:endParaRPr lang="ru-RU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17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017519" y="2776369"/>
            <a:ext cx="9432757" cy="1842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spcAft>
                <a:spcPts val="0"/>
              </a:spcAft>
              <a:buSzPts val="1000"/>
            </a:pPr>
            <a:endParaRPr lang="ru-RU" sz="2000" b="1" dirty="0">
              <a:ln w="15875"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41"/>
          <p:cNvSpPr/>
          <p:nvPr/>
        </p:nvSpPr>
        <p:spPr>
          <a:xfrm>
            <a:off x="6685314" y="1532779"/>
            <a:ext cx="5153760" cy="492577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36360" rIns="3636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Noto Sans Devanagari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76338" y="122413"/>
            <a:ext cx="8662736" cy="1108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социально-экономического развития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2035 года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70D89BB-501A-4C5B-B968-2A243BED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15" name="TextBox 41"/>
          <p:cNvSpPr/>
          <p:nvPr/>
        </p:nvSpPr>
        <p:spPr>
          <a:xfrm>
            <a:off x="366796" y="1532779"/>
            <a:ext cx="6207259" cy="4665889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36360" rIns="3636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Noto Sans Devanaga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055" y="1654919"/>
            <a:ext cx="6096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Мировые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рейтинги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	рейтинг </a:t>
            </a:r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IESE Cities in Motion </a:t>
            </a:r>
            <a:r>
              <a:rPr lang="en-US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оценка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городов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мира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	рейтинг </a:t>
            </a:r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Smart City </a:t>
            </a:r>
            <a:r>
              <a:rPr lang="en-US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формируется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опросов населения Умных городов в 5 ключевых областях: здоровье и безопасность, мобильность,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деятельность, возможности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	рейтинг </a:t>
            </a:r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SDEWES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сравнительный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производительности городов по показателям, связанным с энергетическими, водными и экологическими системами.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05060" y="1477987"/>
            <a:ext cx="485353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Российские рейтинги: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	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 качества городской среды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формируется на основе оценки шести типов городских пространств в соответствии с шестью критериям качества городской среды;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	оценка хода и эффективности цифровой трансформации городского хозяйства в Российской Федерации (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IQ городов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индекс цифровой зрелости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400" spc="1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формируется, исходя из уровня расходов на IT-технологии, индексов </a:t>
            </a:r>
            <a:r>
              <a:rPr lang="ru-RU" spc="1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ru-RU" spc="1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подготовки кадров.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36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017519" y="2776369"/>
            <a:ext cx="9432757" cy="1842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spcAft>
                <a:spcPts val="0"/>
              </a:spcAft>
              <a:buSzPts val="1000"/>
            </a:pPr>
            <a:endParaRPr lang="ru-RU" sz="2000" b="1" dirty="0">
              <a:ln w="15875"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41"/>
          <p:cNvSpPr/>
          <p:nvPr/>
        </p:nvSpPr>
        <p:spPr>
          <a:xfrm>
            <a:off x="4782099" y="4107029"/>
            <a:ext cx="2524860" cy="19095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36360" rIns="36360" anchor="t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Система </a:t>
            </a:r>
            <a:r>
              <a:rPr kumimoji="0" lang="ru-RU" sz="28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управления развитием города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7863747" y="2028466"/>
            <a:ext cx="857998" cy="60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99861" y="122413"/>
            <a:ext cx="8625839" cy="1108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социально-экономического развития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Челябинска 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2035 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1212" y="4055738"/>
            <a:ext cx="3374615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Консолидированное эффективное взаимодействие власти, бизнеса, науки и образования, СМИ, некоммерческих организаций, активного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населения,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направленных на развитие города. </a:t>
            </a:r>
            <a:endParaRPr lang="ru-RU" b="1" dirty="0">
              <a:solidFill>
                <a:srgbClr val="7030A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 rot="5400000">
            <a:off x="4066596" y="4628648"/>
            <a:ext cx="286819" cy="866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70D89BB-501A-4C5B-B968-2A243BED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  <p:sp>
        <p:nvSpPr>
          <p:cNvPr id="15" name="TextBox 41"/>
          <p:cNvSpPr/>
          <p:nvPr/>
        </p:nvSpPr>
        <p:spPr>
          <a:xfrm>
            <a:off x="4646613" y="1600096"/>
            <a:ext cx="2933064" cy="146399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36360" rIns="3636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2800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ПОКАЗАТЕЛИ</a:t>
            </a:r>
          </a:p>
        </p:txBody>
      </p:sp>
      <p:sp>
        <p:nvSpPr>
          <p:cNvPr id="17" name="TextBox 41"/>
          <p:cNvSpPr/>
          <p:nvPr/>
        </p:nvSpPr>
        <p:spPr>
          <a:xfrm>
            <a:off x="9057828" y="1564848"/>
            <a:ext cx="2867872" cy="149344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36360" rIns="36360" anchor="ctr" anchorCtr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Noto Sans Devanaga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МОНИТОРИНГ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Noto Sans Devanagari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545788" y="2014413"/>
            <a:ext cx="723499" cy="6353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6200000">
            <a:off x="1255142" y="3423517"/>
            <a:ext cx="574830" cy="261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41"/>
          <p:cNvSpPr/>
          <p:nvPr/>
        </p:nvSpPr>
        <p:spPr>
          <a:xfrm>
            <a:off x="8393229" y="4107029"/>
            <a:ext cx="2637614" cy="19095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36360" rIns="3636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Мировой опыт управления</a:t>
            </a:r>
            <a:endParaRPr kumimoji="0" lang="ru-RU" sz="2800" b="0" i="0" u="none" strike="noStrike" kern="1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Noto Sans Devanagari"/>
            </a:endParaRPr>
          </a:p>
        </p:txBody>
      </p:sp>
      <p:sp>
        <p:nvSpPr>
          <p:cNvPr id="26" name="Стрелка вниз 25"/>
          <p:cNvSpPr/>
          <p:nvPr/>
        </p:nvSpPr>
        <p:spPr>
          <a:xfrm rot="5400000">
            <a:off x="7677726" y="4628647"/>
            <a:ext cx="286819" cy="8662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41"/>
          <p:cNvSpPr/>
          <p:nvPr/>
        </p:nvSpPr>
        <p:spPr>
          <a:xfrm>
            <a:off x="214965" y="1639731"/>
            <a:ext cx="2933064" cy="14128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36360" rIns="3636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РАЗВИТИЕ</a:t>
            </a:r>
            <a:endParaRPr lang="ru-RU" sz="2800" kern="1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Tahoma" panose="020B0604030504040204" pitchFamily="34" charset="0"/>
              <a:cs typeface="Noto Sans Devanagari"/>
            </a:endParaRPr>
          </a:p>
        </p:txBody>
      </p:sp>
      <p:sp>
        <p:nvSpPr>
          <p:cNvPr id="7" name="Стрелка углом 6"/>
          <p:cNvSpPr/>
          <p:nvPr/>
        </p:nvSpPr>
        <p:spPr>
          <a:xfrm rot="10800000">
            <a:off x="11111884" y="3227365"/>
            <a:ext cx="813816" cy="2066530"/>
          </a:xfrm>
          <a:prstGeom prst="bentArrow">
            <a:avLst>
              <a:gd name="adj1" fmla="val 25000"/>
              <a:gd name="adj2" fmla="val 25000"/>
              <a:gd name="adj3" fmla="val 45106"/>
              <a:gd name="adj4" fmla="val 378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860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017519" y="2776369"/>
            <a:ext cx="9432757" cy="1842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  <a:spcAft>
                <a:spcPts val="0"/>
              </a:spcAft>
              <a:buSzPts val="1000"/>
            </a:pPr>
            <a:endParaRPr lang="ru-RU" sz="2000" b="1" dirty="0">
              <a:ln w="15875">
                <a:solidFill>
                  <a:schemeClr val="tx1"/>
                </a:solidFill>
              </a:ln>
              <a:solidFill>
                <a:schemeClr val="bg2">
                  <a:lumMod val="10000"/>
                </a:schemeClr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668252" y="122413"/>
            <a:ext cx="6685547" cy="1108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2400" kern="100" dirty="0" smtClean="0">
                <a:solidFill>
                  <a:srgbClr val="7030A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СИСТЕМА УПРАВЛЕНИЯ РАЗВИТИЕМ</a:t>
            </a:r>
            <a:endParaRPr lang="ru-RU" sz="2400" kern="100" dirty="0">
              <a:solidFill>
                <a:srgbClr val="7030A0"/>
              </a:solidFill>
              <a:latin typeface="Times New Roman" panose="02020603050405020304" pitchFamily="18" charset="0"/>
              <a:ea typeface="Tahoma" panose="020B0604030504040204" pitchFamily="34" charset="0"/>
              <a:cs typeface="Noto Sans Devanagari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70D89BB-501A-4C5B-B968-2A243BED9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  <p:sp>
        <p:nvSpPr>
          <p:cNvPr id="15" name="TextBox 41"/>
          <p:cNvSpPr/>
          <p:nvPr/>
        </p:nvSpPr>
        <p:spPr>
          <a:xfrm>
            <a:off x="206658" y="2623453"/>
            <a:ext cx="2933064" cy="19095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36360" rIns="3636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2800" kern="1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Noto Sans Devanagari"/>
              </a:rPr>
              <a:t>ПРИНЦИПЫ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21104" y="1460599"/>
            <a:ext cx="801142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значимости и поддержка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всеми заинтересованными сторонами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комплексное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экономических, социальных, цифровых, культурных, научно-технических, территориальных, политических и других факторов, а также имеющихся ресурсов и потенциалов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инструментов проектного, бережливого и инициативного управления,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актуализация документов стратегического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планирования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развитие социально ответственной, инициативной, созидательной предпринимательской, экспертной и гражданской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позиции</a:t>
            </a:r>
            <a:endParaRPr lang="ru-RU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устремленности и включенности заинтересованных сторон к постепенным позитивным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изменениям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5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90" y="786264"/>
            <a:ext cx="10058400" cy="5657850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>
          <a:xfrm>
            <a:off x="4591251" y="2194560"/>
            <a:ext cx="577515" cy="4716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E3EBCC56-3139-46CB-A40C-2828BD72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4212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261360" y="218042"/>
            <a:ext cx="7767587" cy="579967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 anchor="t" anchorCtr="1">
            <a:spAutoFit/>
          </a:bodyPr>
          <a:lstStyle/>
          <a:p>
            <a:pPr indent="449580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CityLab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965" y="1133356"/>
            <a:ext cx="5589069" cy="5755422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технологии управления цифровой трансформацией городского хозяйства «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CityLab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координационных, экспертных советов, проектных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офисов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соглашений, определяющих рамки взаимодействия, права и обязанности участников таких соглашений, а также меру ответственности за реализацию принятых решений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цифровой трансформации городского хозяйства посредством: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формирования банка технологий;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аналитики мирового опыта;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аккумулирования идей и организации управления ими в целях обеспечения подготовки портфеля проектов;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разработки и рекомендации по использованию финансовых инструментов для реализации портфеля проектов;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прогнозирования и поддержки принятия управленческих решений, в том числе с использованием технологий цифрового двойника города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B612EC41-25AC-4D68-9A53-C44D0363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034" y="1133356"/>
            <a:ext cx="6256421" cy="446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6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трелка вниз 18"/>
          <p:cNvSpPr/>
          <p:nvPr/>
        </p:nvSpPr>
        <p:spPr>
          <a:xfrm rot="10800000">
            <a:off x="3059228" y="2752825"/>
            <a:ext cx="484632" cy="3003083"/>
          </a:xfrm>
          <a:prstGeom prst="downArrow">
            <a:avLst>
              <a:gd name="adj1" fmla="val 50000"/>
              <a:gd name="adj2" fmla="val 93694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142776" y="153889"/>
            <a:ext cx="3157085" cy="895150"/>
            <a:chOff x="173256" y="105877"/>
            <a:chExt cx="3157085" cy="89515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73256" y="105877"/>
              <a:ext cx="144378" cy="895150"/>
            </a:xfrm>
            <a:prstGeom prst="rect">
              <a:avLst/>
            </a:prstGeom>
            <a:gradFill>
              <a:gsLst>
                <a:gs pos="0">
                  <a:srgbClr val="C000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17633" y="105877"/>
              <a:ext cx="2772075" cy="45719"/>
            </a:xfrm>
            <a:prstGeom prst="rect">
              <a:avLst/>
            </a:prstGeom>
            <a:gradFill>
              <a:gsLst>
                <a:gs pos="0">
                  <a:srgbClr val="E95225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7633" y="170030"/>
              <a:ext cx="301270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ПРОЕКТ </a:t>
              </a:r>
              <a:r>
                <a:rPr lang="ru-RU" sz="1600" dirty="0"/>
                <a:t>«УМНЫЙ ГОРОД»</a:t>
              </a:r>
            </a:p>
            <a:p>
              <a:r>
                <a:rPr lang="ru-RU" sz="1600" dirty="0"/>
                <a:t>ЧЕЛЯБИНСК</a:t>
              </a: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214966" y="1636915"/>
            <a:ext cx="6397590" cy="470898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утверждение структуры ключевых показателей эффективности (КПЭ):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728327" y="2752825"/>
            <a:ext cx="3138571" cy="3138571"/>
            <a:chOff x="1728327" y="2752825"/>
            <a:chExt cx="3138571" cy="3138571"/>
          </a:xfrm>
        </p:grpSpPr>
        <p:sp>
          <p:nvSpPr>
            <p:cNvPr id="21" name="Равнобедренный треугольник 20"/>
            <p:cNvSpPr/>
            <p:nvPr/>
          </p:nvSpPr>
          <p:spPr>
            <a:xfrm>
              <a:off x="1728327" y="2752825"/>
              <a:ext cx="3138571" cy="3138571"/>
            </a:xfrm>
            <a:prstGeom prst="triangle">
              <a:avLst/>
            </a:prstGeom>
            <a:noFill/>
            <a:ln w="34925">
              <a:solidFill>
                <a:schemeClr val="accent5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олилиния 21"/>
            <p:cNvSpPr/>
            <p:nvPr/>
          </p:nvSpPr>
          <p:spPr>
            <a:xfrm>
              <a:off x="2276494" y="4678784"/>
              <a:ext cx="2040071" cy="619132"/>
            </a:xfrm>
            <a:custGeom>
              <a:avLst/>
              <a:gdLst>
                <a:gd name="connsiteX0" fmla="*/ 0 w 2040071"/>
                <a:gd name="connsiteY0" fmla="*/ 103191 h 619132"/>
                <a:gd name="connsiteX1" fmla="*/ 103191 w 2040071"/>
                <a:gd name="connsiteY1" fmla="*/ 0 h 619132"/>
                <a:gd name="connsiteX2" fmla="*/ 1936880 w 2040071"/>
                <a:gd name="connsiteY2" fmla="*/ 0 h 619132"/>
                <a:gd name="connsiteX3" fmla="*/ 2040071 w 2040071"/>
                <a:gd name="connsiteY3" fmla="*/ 103191 h 619132"/>
                <a:gd name="connsiteX4" fmla="*/ 2040071 w 2040071"/>
                <a:gd name="connsiteY4" fmla="*/ 515941 h 619132"/>
                <a:gd name="connsiteX5" fmla="*/ 1936880 w 2040071"/>
                <a:gd name="connsiteY5" fmla="*/ 619132 h 619132"/>
                <a:gd name="connsiteX6" fmla="*/ 103191 w 2040071"/>
                <a:gd name="connsiteY6" fmla="*/ 619132 h 619132"/>
                <a:gd name="connsiteX7" fmla="*/ 0 w 2040071"/>
                <a:gd name="connsiteY7" fmla="*/ 515941 h 619132"/>
                <a:gd name="connsiteX8" fmla="*/ 0 w 2040071"/>
                <a:gd name="connsiteY8" fmla="*/ 103191 h 61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071" h="619132">
                  <a:moveTo>
                    <a:pt x="0" y="103191"/>
                  </a:moveTo>
                  <a:cubicBezTo>
                    <a:pt x="0" y="46200"/>
                    <a:pt x="46200" y="0"/>
                    <a:pt x="103191" y="0"/>
                  </a:cubicBezTo>
                  <a:lnTo>
                    <a:pt x="1936880" y="0"/>
                  </a:lnTo>
                  <a:cubicBezTo>
                    <a:pt x="1993871" y="0"/>
                    <a:pt x="2040071" y="46200"/>
                    <a:pt x="2040071" y="103191"/>
                  </a:cubicBezTo>
                  <a:lnTo>
                    <a:pt x="2040071" y="515941"/>
                  </a:lnTo>
                  <a:cubicBezTo>
                    <a:pt x="2040071" y="572932"/>
                    <a:pt x="1993871" y="619132"/>
                    <a:pt x="1936880" y="619132"/>
                  </a:cubicBezTo>
                  <a:lnTo>
                    <a:pt x="103191" y="619132"/>
                  </a:lnTo>
                  <a:cubicBezTo>
                    <a:pt x="46200" y="619132"/>
                    <a:pt x="0" y="572932"/>
                    <a:pt x="0" y="515941"/>
                  </a:cubicBezTo>
                  <a:lnTo>
                    <a:pt x="0" y="103191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58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74" tIns="125474" rIns="125474" bIns="125474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/>
                <a:t>Отраслевые органы 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276495" y="3124210"/>
              <a:ext cx="2180002" cy="619132"/>
            </a:xfrm>
            <a:custGeom>
              <a:avLst/>
              <a:gdLst>
                <a:gd name="connsiteX0" fmla="*/ 0 w 2040071"/>
                <a:gd name="connsiteY0" fmla="*/ 103191 h 619132"/>
                <a:gd name="connsiteX1" fmla="*/ 103191 w 2040071"/>
                <a:gd name="connsiteY1" fmla="*/ 0 h 619132"/>
                <a:gd name="connsiteX2" fmla="*/ 1936880 w 2040071"/>
                <a:gd name="connsiteY2" fmla="*/ 0 h 619132"/>
                <a:gd name="connsiteX3" fmla="*/ 2040071 w 2040071"/>
                <a:gd name="connsiteY3" fmla="*/ 103191 h 619132"/>
                <a:gd name="connsiteX4" fmla="*/ 2040071 w 2040071"/>
                <a:gd name="connsiteY4" fmla="*/ 515941 h 619132"/>
                <a:gd name="connsiteX5" fmla="*/ 1936880 w 2040071"/>
                <a:gd name="connsiteY5" fmla="*/ 619132 h 619132"/>
                <a:gd name="connsiteX6" fmla="*/ 103191 w 2040071"/>
                <a:gd name="connsiteY6" fmla="*/ 619132 h 619132"/>
                <a:gd name="connsiteX7" fmla="*/ 0 w 2040071"/>
                <a:gd name="connsiteY7" fmla="*/ 515941 h 619132"/>
                <a:gd name="connsiteX8" fmla="*/ 0 w 2040071"/>
                <a:gd name="connsiteY8" fmla="*/ 103191 h 61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071" h="619132">
                  <a:moveTo>
                    <a:pt x="0" y="103191"/>
                  </a:moveTo>
                  <a:cubicBezTo>
                    <a:pt x="0" y="46200"/>
                    <a:pt x="46200" y="0"/>
                    <a:pt x="103191" y="0"/>
                  </a:cubicBezTo>
                  <a:lnTo>
                    <a:pt x="1936880" y="0"/>
                  </a:lnTo>
                  <a:cubicBezTo>
                    <a:pt x="1993871" y="0"/>
                    <a:pt x="2040071" y="46200"/>
                    <a:pt x="2040071" y="103191"/>
                  </a:cubicBezTo>
                  <a:lnTo>
                    <a:pt x="2040071" y="515941"/>
                  </a:lnTo>
                  <a:cubicBezTo>
                    <a:pt x="2040071" y="572932"/>
                    <a:pt x="1993871" y="619132"/>
                    <a:pt x="1936880" y="619132"/>
                  </a:cubicBezTo>
                  <a:lnTo>
                    <a:pt x="103191" y="619132"/>
                  </a:lnTo>
                  <a:cubicBezTo>
                    <a:pt x="46200" y="619132"/>
                    <a:pt x="0" y="572932"/>
                    <a:pt x="0" y="515941"/>
                  </a:cubicBezTo>
                  <a:lnTo>
                    <a:pt x="0" y="103191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58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5474" tIns="125474" rIns="125474" bIns="125474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5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Глава города</a:t>
              </a:r>
            </a:p>
          </p:txBody>
        </p:sp>
        <p:sp>
          <p:nvSpPr>
            <p:cNvPr id="28" name="Полилиния 27"/>
            <p:cNvSpPr/>
            <p:nvPr/>
          </p:nvSpPr>
          <p:spPr>
            <a:xfrm>
              <a:off x="2406319" y="3888671"/>
              <a:ext cx="1801770" cy="619132"/>
            </a:xfrm>
            <a:custGeom>
              <a:avLst/>
              <a:gdLst>
                <a:gd name="connsiteX0" fmla="*/ 0 w 1801770"/>
                <a:gd name="connsiteY0" fmla="*/ 103191 h 619132"/>
                <a:gd name="connsiteX1" fmla="*/ 103191 w 1801770"/>
                <a:gd name="connsiteY1" fmla="*/ 0 h 619132"/>
                <a:gd name="connsiteX2" fmla="*/ 1698579 w 1801770"/>
                <a:gd name="connsiteY2" fmla="*/ 0 h 619132"/>
                <a:gd name="connsiteX3" fmla="*/ 1801770 w 1801770"/>
                <a:gd name="connsiteY3" fmla="*/ 103191 h 619132"/>
                <a:gd name="connsiteX4" fmla="*/ 1801770 w 1801770"/>
                <a:gd name="connsiteY4" fmla="*/ 515941 h 619132"/>
                <a:gd name="connsiteX5" fmla="*/ 1698579 w 1801770"/>
                <a:gd name="connsiteY5" fmla="*/ 619132 h 619132"/>
                <a:gd name="connsiteX6" fmla="*/ 103191 w 1801770"/>
                <a:gd name="connsiteY6" fmla="*/ 619132 h 619132"/>
                <a:gd name="connsiteX7" fmla="*/ 0 w 1801770"/>
                <a:gd name="connsiteY7" fmla="*/ 515941 h 619132"/>
                <a:gd name="connsiteX8" fmla="*/ 0 w 1801770"/>
                <a:gd name="connsiteY8" fmla="*/ 103191 h 61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1770" h="619132">
                  <a:moveTo>
                    <a:pt x="0" y="103191"/>
                  </a:moveTo>
                  <a:cubicBezTo>
                    <a:pt x="0" y="46200"/>
                    <a:pt x="46200" y="0"/>
                    <a:pt x="103191" y="0"/>
                  </a:cubicBezTo>
                  <a:lnTo>
                    <a:pt x="1698579" y="0"/>
                  </a:lnTo>
                  <a:cubicBezTo>
                    <a:pt x="1755570" y="0"/>
                    <a:pt x="1801770" y="46200"/>
                    <a:pt x="1801770" y="103191"/>
                  </a:cubicBezTo>
                  <a:lnTo>
                    <a:pt x="1801770" y="515941"/>
                  </a:lnTo>
                  <a:cubicBezTo>
                    <a:pt x="1801770" y="572932"/>
                    <a:pt x="1755570" y="619132"/>
                    <a:pt x="1698579" y="619132"/>
                  </a:cubicBezTo>
                  <a:lnTo>
                    <a:pt x="103191" y="619132"/>
                  </a:lnTo>
                  <a:cubicBezTo>
                    <a:pt x="46200" y="619132"/>
                    <a:pt x="0" y="572932"/>
                    <a:pt x="0" y="515941"/>
                  </a:cubicBezTo>
                  <a:lnTo>
                    <a:pt x="0" y="103191"/>
                  </a:lnTo>
                  <a:close/>
                </a:path>
              </a:pathLst>
            </a:custGeom>
            <a:solidFill>
              <a:schemeClr val="lt1">
                <a:hueOff val="0"/>
                <a:satOff val="0"/>
                <a:lumOff val="0"/>
                <a:alpha val="58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8804" tIns="98804" rIns="98804" bIns="98804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Заместители Главы города</a:t>
              </a:r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2595930" y="5468898"/>
              <a:ext cx="1401202" cy="343271"/>
            </a:xfrm>
            <a:custGeom>
              <a:avLst/>
              <a:gdLst>
                <a:gd name="connsiteX0" fmla="*/ 0 w 1401202"/>
                <a:gd name="connsiteY0" fmla="*/ 57213 h 343271"/>
                <a:gd name="connsiteX1" fmla="*/ 57213 w 1401202"/>
                <a:gd name="connsiteY1" fmla="*/ 0 h 343271"/>
                <a:gd name="connsiteX2" fmla="*/ 1343989 w 1401202"/>
                <a:gd name="connsiteY2" fmla="*/ 0 h 343271"/>
                <a:gd name="connsiteX3" fmla="*/ 1401202 w 1401202"/>
                <a:gd name="connsiteY3" fmla="*/ 57213 h 343271"/>
                <a:gd name="connsiteX4" fmla="*/ 1401202 w 1401202"/>
                <a:gd name="connsiteY4" fmla="*/ 286058 h 343271"/>
                <a:gd name="connsiteX5" fmla="*/ 1343989 w 1401202"/>
                <a:gd name="connsiteY5" fmla="*/ 343271 h 343271"/>
                <a:gd name="connsiteX6" fmla="*/ 57213 w 1401202"/>
                <a:gd name="connsiteY6" fmla="*/ 343271 h 343271"/>
                <a:gd name="connsiteX7" fmla="*/ 0 w 1401202"/>
                <a:gd name="connsiteY7" fmla="*/ 286058 h 343271"/>
                <a:gd name="connsiteX8" fmla="*/ 0 w 1401202"/>
                <a:gd name="connsiteY8" fmla="*/ 57213 h 343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01202" h="343271">
                  <a:moveTo>
                    <a:pt x="0" y="57213"/>
                  </a:moveTo>
                  <a:cubicBezTo>
                    <a:pt x="0" y="25615"/>
                    <a:pt x="25615" y="0"/>
                    <a:pt x="57213" y="0"/>
                  </a:cubicBezTo>
                  <a:lnTo>
                    <a:pt x="1343989" y="0"/>
                  </a:lnTo>
                  <a:cubicBezTo>
                    <a:pt x="1375587" y="0"/>
                    <a:pt x="1401202" y="25615"/>
                    <a:pt x="1401202" y="57213"/>
                  </a:cubicBezTo>
                  <a:lnTo>
                    <a:pt x="1401202" y="286058"/>
                  </a:lnTo>
                  <a:cubicBezTo>
                    <a:pt x="1401202" y="317656"/>
                    <a:pt x="1375587" y="343271"/>
                    <a:pt x="1343989" y="343271"/>
                  </a:cubicBezTo>
                  <a:lnTo>
                    <a:pt x="57213" y="343271"/>
                  </a:lnTo>
                  <a:cubicBezTo>
                    <a:pt x="25615" y="343271"/>
                    <a:pt x="0" y="317656"/>
                    <a:pt x="0" y="286058"/>
                  </a:cubicBezTo>
                  <a:lnTo>
                    <a:pt x="0" y="57213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957" tIns="92957" rIns="92957" bIns="92957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КПЭ</a:t>
              </a: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7066388" y="2234605"/>
            <a:ext cx="4743970" cy="1631216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центр управления города, где отображаются в режиме реального времени все процессы развития города, достижение показателей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075853" y="4623540"/>
            <a:ext cx="4762899" cy="132343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постоянная актуализация портфеля проектов, направленных на достижение показателей</a:t>
            </a: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6148496" y="2696596"/>
            <a:ext cx="927357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ая стрелка влево/вправо 3"/>
          <p:cNvSpPr/>
          <p:nvPr/>
        </p:nvSpPr>
        <p:spPr>
          <a:xfrm>
            <a:off x="6148496" y="5042943"/>
            <a:ext cx="927357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9196057" y="3558044"/>
            <a:ext cx="484632" cy="106549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CCA9B284-4703-4907-BE71-43BD99F55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456E-3D4A-4AF0-B330-AF5B554F1072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4456497" y="283500"/>
            <a:ext cx="7113229" cy="40011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ОФИС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212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16162</TotalTime>
  <Words>499</Words>
  <Application>Microsoft Office PowerPoint</Application>
  <PresentationFormat>Широкоэкранный</PresentationFormat>
  <Paragraphs>128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Noto Sans Devanagari</vt:lpstr>
      <vt:lpstr>Symbol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Viktoriya.Voropaeva@rt.ru</dc:creator>
  <cp:lastModifiedBy>уралорг</cp:lastModifiedBy>
  <cp:revision>438</cp:revision>
  <cp:lastPrinted>2021-07-06T04:37:08Z</cp:lastPrinted>
  <dcterms:created xsi:type="dcterms:W3CDTF">2018-07-04T13:45:53Z</dcterms:created>
  <dcterms:modified xsi:type="dcterms:W3CDTF">2022-11-17T06:28:50Z</dcterms:modified>
</cp:coreProperties>
</file>