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7" r:id="rId2"/>
    <p:sldId id="579" r:id="rId3"/>
    <p:sldId id="578" r:id="rId4"/>
    <p:sldId id="574" r:id="rId5"/>
    <p:sldId id="547" r:id="rId6"/>
    <p:sldId id="575" r:id="rId7"/>
    <p:sldId id="565" r:id="rId8"/>
    <p:sldId id="564" r:id="rId9"/>
    <p:sldId id="563" r:id="rId10"/>
    <p:sldId id="571" r:id="rId11"/>
    <p:sldId id="572" r:id="rId12"/>
    <p:sldId id="556" r:id="rId13"/>
  </p:sldIdLst>
  <p:sldSz cx="12192000" cy="6858000"/>
  <p:notesSz cx="9928225" cy="679767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5225"/>
    <a:srgbClr val="FF8A65"/>
    <a:srgbClr val="3D5661"/>
    <a:srgbClr val="496673"/>
    <a:srgbClr val="B36B01"/>
    <a:srgbClr val="500028"/>
    <a:srgbClr val="587B8A"/>
    <a:srgbClr val="E0E8EC"/>
    <a:srgbClr val="D3DEE3"/>
    <a:srgbClr val="779A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016" autoAdjust="0"/>
  </p:normalViewPr>
  <p:slideViewPr>
    <p:cSldViewPr snapToGrid="0">
      <p:cViewPr varScale="1">
        <p:scale>
          <a:sx n="99" d="100"/>
          <a:sy n="99" d="100"/>
        </p:scale>
        <p:origin x="96" y="3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2925" y="0"/>
            <a:ext cx="4303713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1B0E12B-537C-4D88-B16F-401C86F3106D}" type="datetimeFigureOut">
              <a:rPr lang="ru-RU"/>
              <a:pPr>
                <a:defRPr/>
              </a:pPr>
              <a:t>17.11.2022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56363"/>
            <a:ext cx="430212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2925" y="6456363"/>
            <a:ext cx="4303713" cy="3413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CF40396A-153A-4E03-97AE-6D1B097E214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585358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3713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37BD55A-2520-4A44-89E3-8B9C70EEFD5D}" type="datetimeFigureOut">
              <a:rPr lang="ru-RU"/>
              <a:pPr>
                <a:defRPr/>
              </a:pPr>
              <a:t>17.11.2022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925763" y="849313"/>
            <a:ext cx="4076700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188" y="3271838"/>
            <a:ext cx="7943850" cy="267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30212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2925" y="6456363"/>
            <a:ext cx="4303713" cy="3413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15AF0DAD-25ED-4137-931E-5268438E579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766039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918280-845B-4F71-936D-C80629EA3CC0}" type="datetime1">
              <a:rPr lang="ru-RU" smtClean="0"/>
              <a:t>17.11.2022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301C9C-6FE4-4FD4-BC04-AEA71CF4524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83300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F22076-F6D5-4C28-BE97-98C5F86F1B70}" type="datetime1">
              <a:rPr lang="ru-RU" smtClean="0"/>
              <a:t>17.11.2022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1568F2-2E0D-42AA-9A8F-00CF559D155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98599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F4E38F-40B6-4FFF-8A94-28B5AAA424DE}" type="datetime1">
              <a:rPr lang="ru-RU" smtClean="0"/>
              <a:t>17.11.2022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AA8BD9-A3A3-4BB1-9809-95D79407944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14163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BECC9B-C1E7-49BA-958C-67BC27B32D32}" type="datetime1">
              <a:rPr lang="ru-RU" smtClean="0"/>
              <a:t>17.11.2022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0F578-A34F-4F41-AAB4-29F9A4CB998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73467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91963F-0DE5-4B57-BC47-F5BD75D85515}" type="datetime1">
              <a:rPr lang="ru-RU" smtClean="0"/>
              <a:t>17.11.2022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BB3891-B97A-4BCC-934D-69258805155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63548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BAD94A-64D6-46CD-84B9-FD7F0338C6D0}" type="datetime1">
              <a:rPr lang="ru-RU" smtClean="0"/>
              <a:t>17.11.2022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5B9202-F3F8-42F6-B557-A19D46D4332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85919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FCAB42-8C7C-48F1-AD54-FB2853B4D18D}" type="datetime1">
              <a:rPr lang="ru-RU" smtClean="0"/>
              <a:t>17.11.2022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4F3C2-6AFA-4813-B97F-FB2F57C6AC1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01723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01A62B-60D0-491C-9757-B63FF7E68522}" type="datetime1">
              <a:rPr lang="ru-RU" smtClean="0"/>
              <a:t>17.11.2022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B67D0A-FAF2-409C-BA77-BD1E309AEA9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32706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45733-5038-42A2-BFBF-D45E10D797F8}" type="datetime1">
              <a:rPr lang="ru-RU" smtClean="0"/>
              <a:t>17.11.2022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33456E-3D4A-4AF0-B330-AF5B554F107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55018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44854-5815-472A-ADCF-52001C4CB1C9}" type="datetime1">
              <a:rPr lang="ru-RU" smtClean="0"/>
              <a:t>17.11.2022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43895D-D9FE-4DAC-9FCA-24EFD861090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53158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B1D8CA-8A86-41D9-9F15-43B157F5C94F}" type="datetime1">
              <a:rPr lang="ru-RU" smtClean="0"/>
              <a:t>17.11.2022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2B5181-3455-4D02-B5F8-F34EC10877F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92189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90C5575-E46A-4E30-8586-F5C46B36AF62}" type="datetime1">
              <a:rPr lang="ru-RU" smtClean="0"/>
              <a:t>17.11.2022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2FBC7F88-479F-4BDC-9CCF-FA233DAA7E0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2180122" y="1870725"/>
            <a:ext cx="808522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ln w="12700"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</a:rPr>
              <a:t>О системе управления </a:t>
            </a:r>
            <a:r>
              <a:rPr lang="ru-RU" sz="3600" b="1" dirty="0" smtClean="0">
                <a:ln w="12700"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</a:rPr>
              <a:t>развитием </a:t>
            </a:r>
            <a:r>
              <a:rPr lang="ru-RU" sz="3600" b="1" dirty="0">
                <a:ln w="12700"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</a:rPr>
              <a:t>города Челябинска </a:t>
            </a:r>
            <a:r>
              <a:rPr lang="ru-RU" sz="3600" b="1" dirty="0" smtClean="0">
                <a:ln w="12700"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</a:rPr>
              <a:t>на </a:t>
            </a:r>
            <a:r>
              <a:rPr lang="ru-RU" sz="3600" b="1" dirty="0">
                <a:ln w="12700"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</a:rPr>
              <a:t>основе методологии «Умный город»</a:t>
            </a:r>
          </a:p>
        </p:txBody>
      </p:sp>
      <p:grpSp>
        <p:nvGrpSpPr>
          <p:cNvPr id="18" name="Группа 17"/>
          <p:cNvGrpSpPr/>
          <p:nvPr/>
        </p:nvGrpSpPr>
        <p:grpSpPr>
          <a:xfrm>
            <a:off x="173256" y="105877"/>
            <a:ext cx="3157085" cy="895150"/>
            <a:chOff x="173256" y="105877"/>
            <a:chExt cx="3157085" cy="895150"/>
          </a:xfrm>
        </p:grpSpPr>
        <p:sp>
          <p:nvSpPr>
            <p:cNvPr id="15" name="Прямоугольник 14"/>
            <p:cNvSpPr/>
            <p:nvPr/>
          </p:nvSpPr>
          <p:spPr>
            <a:xfrm>
              <a:off x="173256" y="105877"/>
              <a:ext cx="144378" cy="895150"/>
            </a:xfrm>
            <a:prstGeom prst="rect">
              <a:avLst/>
            </a:prstGeom>
            <a:gradFill>
              <a:gsLst>
                <a:gs pos="0">
                  <a:srgbClr val="C00000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317633" y="105877"/>
              <a:ext cx="2772075" cy="45719"/>
            </a:xfrm>
            <a:prstGeom prst="rect">
              <a:avLst/>
            </a:prstGeom>
            <a:gradFill>
              <a:gsLst>
                <a:gs pos="0">
                  <a:srgbClr val="E95225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17633" y="170030"/>
              <a:ext cx="301270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600" dirty="0" smtClean="0"/>
                <a:t>ПРОЕКТ </a:t>
              </a:r>
              <a:r>
                <a:rPr lang="ru-RU" sz="1600" dirty="0"/>
                <a:t>«УМНЫЙ ГОРОД»</a:t>
              </a:r>
            </a:p>
            <a:p>
              <a:r>
                <a:rPr lang="ru-RU" sz="1600" dirty="0"/>
                <a:t>ЧЕЛЯБИНСК</a:t>
              </a:r>
            </a:p>
          </p:txBody>
        </p:sp>
      </p:grpSp>
      <p:sp>
        <p:nvSpPr>
          <p:cNvPr id="19" name="Прямоугольник 18"/>
          <p:cNvSpPr/>
          <p:nvPr/>
        </p:nvSpPr>
        <p:spPr>
          <a:xfrm>
            <a:off x="5438274" y="5784783"/>
            <a:ext cx="1568918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 w="12700"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</a:rPr>
              <a:t>2022</a:t>
            </a:r>
            <a:endParaRPr lang="ru-RU" dirty="0">
              <a:ln w="12700">
                <a:noFill/>
              </a:ln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5C5E49CF-71FA-4BBE-A19D-250A7BD90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33456E-3D4A-4AF0-B330-AF5B554F1072}" type="slidenum">
              <a:rPr lang="ru-RU" altLang="ru-RU" smtClean="0"/>
              <a:pPr>
                <a:defRPr/>
              </a:pPr>
              <a:t>1</a:t>
            </a:fld>
            <a:endParaRPr lang="ru-RU" alt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Группа 23"/>
          <p:cNvGrpSpPr/>
          <p:nvPr/>
        </p:nvGrpSpPr>
        <p:grpSpPr>
          <a:xfrm>
            <a:off x="142776" y="153889"/>
            <a:ext cx="3157085" cy="895150"/>
            <a:chOff x="173256" y="105877"/>
            <a:chExt cx="3157085" cy="895150"/>
          </a:xfrm>
        </p:grpSpPr>
        <p:sp>
          <p:nvSpPr>
            <p:cNvPr id="25" name="Прямоугольник 24"/>
            <p:cNvSpPr/>
            <p:nvPr/>
          </p:nvSpPr>
          <p:spPr>
            <a:xfrm>
              <a:off x="173256" y="105877"/>
              <a:ext cx="144378" cy="895150"/>
            </a:xfrm>
            <a:prstGeom prst="rect">
              <a:avLst/>
            </a:prstGeom>
            <a:gradFill>
              <a:gsLst>
                <a:gs pos="0">
                  <a:srgbClr val="C00000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317633" y="105877"/>
              <a:ext cx="2772075" cy="45719"/>
            </a:xfrm>
            <a:prstGeom prst="rect">
              <a:avLst/>
            </a:prstGeom>
            <a:gradFill>
              <a:gsLst>
                <a:gs pos="0">
                  <a:srgbClr val="E95225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17633" y="170030"/>
              <a:ext cx="301270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600" dirty="0" smtClean="0"/>
                <a:t>ПРОЕКТ </a:t>
              </a:r>
              <a:r>
                <a:rPr lang="ru-RU" sz="1600" dirty="0"/>
                <a:t>«УМНЫЙ ГОРОД»</a:t>
              </a:r>
            </a:p>
            <a:p>
              <a:r>
                <a:rPr lang="ru-RU" sz="1600" dirty="0"/>
                <a:t>ЧЕЛЯБИНСК</a:t>
              </a:r>
            </a:p>
          </p:txBody>
        </p:sp>
      </p:grpSp>
      <p:sp>
        <p:nvSpPr>
          <p:cNvPr id="2" name="Прямоугольник 1"/>
          <p:cNvSpPr/>
          <p:nvPr/>
        </p:nvSpPr>
        <p:spPr>
          <a:xfrm>
            <a:off x="4109987" y="153889"/>
            <a:ext cx="6761748" cy="646331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  <p:txBody>
          <a:bodyPr wrap="square" anchor="t" anchorCtr="1">
            <a:spAutoFit/>
          </a:bodyPr>
          <a:lstStyle/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Центр принятия решений</a:t>
            </a:r>
            <a:endParaRPr lang="ru-RU" sz="24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6253" y="741037"/>
            <a:ext cx="7182852" cy="5865116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214965" y="1715141"/>
            <a:ext cx="4738979" cy="461665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Объект </a:t>
            </a: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недвижимости </a:t>
            </a:r>
            <a:endParaRPr lang="ru-RU" sz="24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14965" y="2572660"/>
            <a:ext cx="4738979" cy="461665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Аппаратный </a:t>
            </a: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комплекс</a:t>
            </a:r>
            <a:endParaRPr lang="ru-RU" sz="24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42776" y="3529527"/>
            <a:ext cx="4811168" cy="461665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Цифровой </a:t>
            </a: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двойник</a:t>
            </a:r>
            <a:endParaRPr lang="ru-RU" sz="2400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42776" y="4578340"/>
            <a:ext cx="4811168" cy="461665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Источники финансирования</a:t>
            </a:r>
            <a:endParaRPr lang="ru-RU" sz="2400" b="1" dirty="0"/>
          </a:p>
        </p:txBody>
      </p:sp>
      <p:sp>
        <p:nvSpPr>
          <p:cNvPr id="3" name="Номер слайда 2">
            <a:extLst>
              <a:ext uri="{FF2B5EF4-FFF2-40B4-BE49-F238E27FC236}">
                <a16:creationId xmlns="" xmlns:a16="http://schemas.microsoft.com/office/drawing/2014/main" id="{CD2C2FC1-5736-4FE5-B5D3-1AF4260AA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33456E-3D4A-4AF0-B330-AF5B554F1072}" type="slidenum">
              <a:rPr lang="ru-RU" altLang="ru-RU" smtClean="0"/>
              <a:pPr>
                <a:defRPr/>
              </a:pPr>
              <a:t>10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146469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Группа 23"/>
          <p:cNvGrpSpPr/>
          <p:nvPr/>
        </p:nvGrpSpPr>
        <p:grpSpPr>
          <a:xfrm>
            <a:off x="142776" y="153889"/>
            <a:ext cx="3157085" cy="895150"/>
            <a:chOff x="173256" y="105877"/>
            <a:chExt cx="3157085" cy="895150"/>
          </a:xfrm>
        </p:grpSpPr>
        <p:sp>
          <p:nvSpPr>
            <p:cNvPr id="25" name="Прямоугольник 24"/>
            <p:cNvSpPr/>
            <p:nvPr/>
          </p:nvSpPr>
          <p:spPr>
            <a:xfrm>
              <a:off x="173256" y="105877"/>
              <a:ext cx="144378" cy="895150"/>
            </a:xfrm>
            <a:prstGeom prst="rect">
              <a:avLst/>
            </a:prstGeom>
            <a:gradFill>
              <a:gsLst>
                <a:gs pos="0">
                  <a:srgbClr val="C00000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317633" y="105877"/>
              <a:ext cx="2772075" cy="45719"/>
            </a:xfrm>
            <a:prstGeom prst="rect">
              <a:avLst/>
            </a:prstGeom>
            <a:gradFill>
              <a:gsLst>
                <a:gs pos="0">
                  <a:srgbClr val="E95225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17633" y="170030"/>
              <a:ext cx="301270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600" dirty="0" smtClean="0">
                  <a:solidFill>
                    <a:prstClr val="black"/>
                  </a:solidFill>
                </a:rPr>
                <a:t>ПРОЕКТ </a:t>
              </a:r>
              <a:r>
                <a:rPr lang="ru-RU" sz="1600" dirty="0">
                  <a:solidFill>
                    <a:prstClr val="black"/>
                  </a:solidFill>
                </a:rPr>
                <a:t>«УМНЫЙ ГОРОД»</a:t>
              </a:r>
            </a:p>
            <a:p>
              <a:r>
                <a:rPr lang="ru-RU" sz="1600" dirty="0">
                  <a:solidFill>
                    <a:prstClr val="black"/>
                  </a:solidFill>
                </a:rPr>
                <a:t>ЧЕЛЯБИНСК</a:t>
              </a:r>
            </a:p>
          </p:txBody>
        </p:sp>
      </p:grpSp>
      <p:sp>
        <p:nvSpPr>
          <p:cNvPr id="3" name="Номер слайда 2">
            <a:extLst>
              <a:ext uri="{FF2B5EF4-FFF2-40B4-BE49-F238E27FC236}">
                <a16:creationId xmlns="" xmlns:a16="http://schemas.microsoft.com/office/drawing/2014/main" id="{60231A8A-EE85-46BF-AC78-D57E7D55A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33456E-3D4A-4AF0-B330-AF5B554F1072}" type="slidenum">
              <a:rPr lang="ru-RU" altLang="ru-RU" smtClean="0"/>
              <a:pPr>
                <a:defRPr/>
              </a:pPr>
              <a:t>11</a:t>
            </a:fld>
            <a:endParaRPr lang="ru-RU" alt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875900" y="1049039"/>
            <a:ext cx="10799544" cy="5078313"/>
          </a:xfrm>
          <a:prstGeom prst="rect">
            <a:avLst/>
          </a:prstGeom>
          <a:ln>
            <a:solidFill>
              <a:schemeClr val="accent5"/>
            </a:solidFill>
          </a:ln>
        </p:spPr>
        <p:txBody>
          <a:bodyPr wrap="square">
            <a:spAutoFit/>
          </a:bodyPr>
          <a:lstStyle/>
          <a:p>
            <a:pPr indent="449580">
              <a:lnSpc>
                <a:spcPct val="150000"/>
              </a:lnSpc>
              <a:spcAft>
                <a:spcPts val="0"/>
              </a:spcAft>
            </a:pP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ЗАЛОГ</a:t>
            </a:r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УСПЕХА - СОВЕРШЕНСТВОВАНИЕ ПРАВОВОЙ БАЗЫ </a:t>
            </a:r>
            <a:endParaRPr lang="ru-RU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>
              <a:lnSpc>
                <a:spcPct val="150000"/>
              </a:lnSpc>
              <a:spcAft>
                <a:spcPts val="0"/>
              </a:spcAft>
            </a:pPr>
            <a:endParaRPr lang="ru-RU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>
              <a:lnSpc>
                <a:spcPct val="150000"/>
              </a:lnSpc>
              <a:spcAft>
                <a:spcPts val="0"/>
              </a:spcAft>
            </a:pP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целях</a:t>
            </a:r>
          </a:p>
          <a:p>
            <a:pPr marL="285750" indent="-285750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о</a:t>
            </a:r>
            <a:r>
              <a:rPr lang="ru-RU" dirty="0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пределения круга субъектов реализации стратегии</a:t>
            </a:r>
          </a:p>
          <a:p>
            <a:pPr marL="285750" indent="-285750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ru-RU" dirty="0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оздания условий для их взаимодействия</a:t>
            </a:r>
            <a:endParaRPr lang="ru-RU" dirty="0" smtClean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создания </a:t>
            </a:r>
            <a:r>
              <a:rPr lang="ru-RU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условий для формирования единой информационной среды </a:t>
            </a:r>
            <a:r>
              <a:rPr lang="ru-RU" dirty="0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</a:p>
          <a:p>
            <a:pPr marL="285750" indent="-285750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регулирования </a:t>
            </a:r>
            <a:r>
              <a:rPr lang="ru-RU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процессов сбора, </a:t>
            </a:r>
            <a:r>
              <a:rPr lang="ru-RU" dirty="0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обработки </a:t>
            </a:r>
            <a:r>
              <a:rPr lang="ru-RU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и управления </a:t>
            </a:r>
            <a:r>
              <a:rPr lang="ru-RU" dirty="0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данными </a:t>
            </a:r>
            <a:endParaRPr lang="ru-RU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управления аутентификацией пользователей</a:t>
            </a:r>
            <a:endParaRPr lang="ru-RU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урегулирования вопросов предоставления </a:t>
            </a:r>
            <a:r>
              <a:rPr lang="ru-RU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данных </a:t>
            </a:r>
            <a:r>
              <a:rPr lang="ru-RU" dirty="0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держателями данных</a:t>
            </a:r>
            <a:endParaRPr lang="ru-RU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введения </a:t>
            </a:r>
            <a:r>
              <a:rPr lang="ru-RU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в законодательство требований к использованию цифровых </a:t>
            </a:r>
            <a:r>
              <a:rPr lang="ru-RU" dirty="0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технологий </a:t>
            </a:r>
            <a:r>
              <a:rPr lang="ru-RU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в различных сферах городского </a:t>
            </a:r>
            <a:r>
              <a:rPr lang="ru-RU" dirty="0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хозяйства</a:t>
            </a:r>
          </a:p>
          <a:p>
            <a:pPr marL="285750" indent="-285750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+mn-lt"/>
                <a:ea typeface="Calibri" panose="020F0502020204030204" pitchFamily="34" charset="0"/>
              </a:rPr>
              <a:t>обеспечения единых принципов функционирования цифровых инструментов</a:t>
            </a:r>
            <a:endParaRPr lang="ru-RU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778852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2180122" y="2618071"/>
            <a:ext cx="80852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ln w="12700"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</a:rPr>
              <a:t>СПАСИБО ЗА ВНИМАНИЕ!</a:t>
            </a:r>
          </a:p>
        </p:txBody>
      </p:sp>
      <p:grpSp>
        <p:nvGrpSpPr>
          <p:cNvPr id="18" name="Группа 17"/>
          <p:cNvGrpSpPr/>
          <p:nvPr/>
        </p:nvGrpSpPr>
        <p:grpSpPr>
          <a:xfrm>
            <a:off x="173256" y="105877"/>
            <a:ext cx="3157085" cy="895150"/>
            <a:chOff x="173256" y="105877"/>
            <a:chExt cx="3157085" cy="895150"/>
          </a:xfrm>
        </p:grpSpPr>
        <p:sp>
          <p:nvSpPr>
            <p:cNvPr id="15" name="Прямоугольник 14"/>
            <p:cNvSpPr/>
            <p:nvPr/>
          </p:nvSpPr>
          <p:spPr>
            <a:xfrm>
              <a:off x="173256" y="105877"/>
              <a:ext cx="144378" cy="895150"/>
            </a:xfrm>
            <a:prstGeom prst="rect">
              <a:avLst/>
            </a:prstGeom>
            <a:gradFill>
              <a:gsLst>
                <a:gs pos="0">
                  <a:srgbClr val="C00000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317633" y="105877"/>
              <a:ext cx="2772075" cy="45719"/>
            </a:xfrm>
            <a:prstGeom prst="rect">
              <a:avLst/>
            </a:prstGeom>
            <a:gradFill>
              <a:gsLst>
                <a:gs pos="0">
                  <a:srgbClr val="E95225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17633" y="170030"/>
              <a:ext cx="301270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600" dirty="0" smtClean="0"/>
                <a:t>ПРОЕКТ </a:t>
              </a:r>
              <a:r>
                <a:rPr lang="ru-RU" sz="1600" dirty="0"/>
                <a:t>«УМНЫЙ ГОРОД»</a:t>
              </a:r>
            </a:p>
            <a:p>
              <a:r>
                <a:rPr lang="ru-RU" sz="1600" dirty="0"/>
                <a:t>ЧЕЛЯБИНСК</a:t>
              </a:r>
            </a:p>
          </p:txBody>
        </p:sp>
      </p:grpSp>
      <p:sp>
        <p:nvSpPr>
          <p:cNvPr id="2" name="Номер слайда 1">
            <a:extLst>
              <a:ext uri="{FF2B5EF4-FFF2-40B4-BE49-F238E27FC236}">
                <a16:creationId xmlns="" xmlns:a16="http://schemas.microsoft.com/office/drawing/2014/main" id="{28E4EB1A-A869-4113-BF60-17E8E58E7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33456E-3D4A-4AF0-B330-AF5B554F1072}" type="slidenum">
              <a:rPr lang="ru-RU" altLang="ru-RU" smtClean="0"/>
              <a:pPr>
                <a:defRPr/>
              </a:pPr>
              <a:t>12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55699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уппа 10"/>
          <p:cNvGrpSpPr/>
          <p:nvPr/>
        </p:nvGrpSpPr>
        <p:grpSpPr>
          <a:xfrm>
            <a:off x="142776" y="153889"/>
            <a:ext cx="3157085" cy="895150"/>
            <a:chOff x="173256" y="105877"/>
            <a:chExt cx="3157085" cy="895150"/>
          </a:xfrm>
        </p:grpSpPr>
        <p:sp>
          <p:nvSpPr>
            <p:cNvPr id="12" name="Прямоугольник 11"/>
            <p:cNvSpPr/>
            <p:nvPr/>
          </p:nvSpPr>
          <p:spPr>
            <a:xfrm>
              <a:off x="173256" y="105877"/>
              <a:ext cx="144378" cy="895150"/>
            </a:xfrm>
            <a:prstGeom prst="rect">
              <a:avLst/>
            </a:prstGeom>
            <a:gradFill>
              <a:gsLst>
                <a:gs pos="0">
                  <a:srgbClr val="C00000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317633" y="105877"/>
              <a:ext cx="2772075" cy="45719"/>
            </a:xfrm>
            <a:prstGeom prst="rect">
              <a:avLst/>
            </a:prstGeom>
            <a:gradFill>
              <a:gsLst>
                <a:gs pos="0">
                  <a:srgbClr val="E95225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17633" y="170030"/>
              <a:ext cx="301270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600" dirty="0" smtClean="0"/>
                <a:t>ПРОЕКТ </a:t>
              </a:r>
              <a:r>
                <a:rPr lang="ru-RU" sz="1600" dirty="0"/>
                <a:t>«УМНЫЙ ГОРОД»</a:t>
              </a:r>
            </a:p>
            <a:p>
              <a:r>
                <a:rPr lang="ru-RU" sz="1600" dirty="0"/>
                <a:t>ЧЕЛЯБИНСК</a:t>
              </a:r>
            </a:p>
          </p:txBody>
        </p:sp>
      </p:grpSp>
      <p:sp>
        <p:nvSpPr>
          <p:cNvPr id="8" name="Прямоугольник 7"/>
          <p:cNvSpPr/>
          <p:nvPr/>
        </p:nvSpPr>
        <p:spPr>
          <a:xfrm>
            <a:off x="3017519" y="2776369"/>
            <a:ext cx="9432757" cy="18427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50000"/>
              </a:lnSpc>
              <a:spcAft>
                <a:spcPts val="0"/>
              </a:spcAft>
              <a:buSzPts val="1000"/>
            </a:pPr>
            <a:endParaRPr lang="ru-RU" sz="2000" b="1" dirty="0">
              <a:ln w="15875">
                <a:solidFill>
                  <a:schemeClr val="tx1"/>
                </a:solidFill>
              </a:ln>
              <a:solidFill>
                <a:schemeClr val="bg2">
                  <a:lumMod val="10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176338" y="122413"/>
            <a:ext cx="8662736" cy="11085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Стратегия социально-экономического развития </a:t>
            </a:r>
            <a:endParaRPr lang="ru-RU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города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Челябинска </a:t>
            </a:r>
            <a:endParaRPr lang="ru-RU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2035 года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270D89BB-501A-4C5B-B968-2A243BED9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33456E-3D4A-4AF0-B330-AF5B554F1072}" type="slidenum">
              <a:rPr lang="ru-RU" altLang="ru-RU" smtClean="0"/>
              <a:pPr>
                <a:defRPr/>
              </a:pPr>
              <a:t>2</a:t>
            </a:fld>
            <a:endParaRPr lang="ru-RU" altLang="ru-RU" dirty="0"/>
          </a:p>
        </p:txBody>
      </p:sp>
      <p:sp>
        <p:nvSpPr>
          <p:cNvPr id="15" name="TextBox 41"/>
          <p:cNvSpPr/>
          <p:nvPr/>
        </p:nvSpPr>
        <p:spPr>
          <a:xfrm>
            <a:off x="530426" y="1840789"/>
            <a:ext cx="10987004" cy="3549358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  <a:effectLst/>
        </p:spPr>
        <p:txBody>
          <a:bodyPr wrap="square" lIns="36360" rIns="3636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Noto Sans Devanagari"/>
              </a:rPr>
              <a:t>ГОРОД - УНИКАЛЬНОСТЬ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ru-RU" sz="2000" kern="1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Noto Sans Devanagari"/>
              </a:rPr>
              <a:t>ГЕОГРАФИЯ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Noto Sans Devanagari"/>
              </a:rPr>
              <a:t>ИСТОРИЯ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ru-RU" sz="2000" kern="1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Noto Sans Devanagari"/>
              </a:rPr>
              <a:t>ТРАДИЦИИ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ru-RU" sz="2000" b="0" i="0" u="none" strike="noStrike" kern="1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Tahoma" panose="020B0604030504040204" pitchFamily="34" charset="0"/>
              <a:cs typeface="Noto Sans Devanagari"/>
            </a:endParaRPr>
          </a:p>
        </p:txBody>
      </p:sp>
    </p:spTree>
    <p:extLst>
      <p:ext uri="{BB962C8B-B14F-4D97-AF65-F5344CB8AC3E}">
        <p14:creationId xmlns:p14="http://schemas.microsoft.com/office/powerpoint/2010/main" val="2699472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уппа 10"/>
          <p:cNvGrpSpPr/>
          <p:nvPr/>
        </p:nvGrpSpPr>
        <p:grpSpPr>
          <a:xfrm>
            <a:off x="142776" y="153889"/>
            <a:ext cx="3157085" cy="895150"/>
            <a:chOff x="173256" y="105877"/>
            <a:chExt cx="3157085" cy="895150"/>
          </a:xfrm>
        </p:grpSpPr>
        <p:sp>
          <p:nvSpPr>
            <p:cNvPr id="12" name="Прямоугольник 11"/>
            <p:cNvSpPr/>
            <p:nvPr/>
          </p:nvSpPr>
          <p:spPr>
            <a:xfrm>
              <a:off x="173256" y="105877"/>
              <a:ext cx="144378" cy="895150"/>
            </a:xfrm>
            <a:prstGeom prst="rect">
              <a:avLst/>
            </a:prstGeom>
            <a:gradFill>
              <a:gsLst>
                <a:gs pos="0">
                  <a:srgbClr val="C00000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317633" y="105877"/>
              <a:ext cx="2772075" cy="45719"/>
            </a:xfrm>
            <a:prstGeom prst="rect">
              <a:avLst/>
            </a:prstGeom>
            <a:gradFill>
              <a:gsLst>
                <a:gs pos="0">
                  <a:srgbClr val="E95225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17633" y="170030"/>
              <a:ext cx="301270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600" dirty="0" smtClean="0"/>
                <a:t>ПРОЕКТ </a:t>
              </a:r>
              <a:r>
                <a:rPr lang="ru-RU" sz="1600" dirty="0"/>
                <a:t>«УМНЫЙ ГОРОД»</a:t>
              </a:r>
            </a:p>
            <a:p>
              <a:r>
                <a:rPr lang="ru-RU" sz="1600" dirty="0"/>
                <a:t>ЧЕЛЯБИНСК</a:t>
              </a:r>
            </a:p>
          </p:txBody>
        </p:sp>
      </p:grpSp>
      <p:sp>
        <p:nvSpPr>
          <p:cNvPr id="8" name="Прямоугольник 7"/>
          <p:cNvSpPr/>
          <p:nvPr/>
        </p:nvSpPr>
        <p:spPr>
          <a:xfrm>
            <a:off x="3017519" y="2776369"/>
            <a:ext cx="9432757" cy="18427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50000"/>
              </a:lnSpc>
              <a:spcAft>
                <a:spcPts val="0"/>
              </a:spcAft>
              <a:buSzPts val="1000"/>
            </a:pPr>
            <a:endParaRPr lang="ru-RU" sz="2000" b="1" dirty="0">
              <a:ln w="15875">
                <a:solidFill>
                  <a:schemeClr val="tx1"/>
                </a:solidFill>
              </a:ln>
              <a:solidFill>
                <a:schemeClr val="bg2">
                  <a:lumMod val="10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176338" y="122413"/>
            <a:ext cx="8662736" cy="11085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Стратегия социально-экономического развития </a:t>
            </a:r>
            <a:endParaRPr lang="ru-RU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города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Челябинска </a:t>
            </a:r>
            <a:endParaRPr lang="ru-RU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2035 года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270D89BB-501A-4C5B-B968-2A243BED9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33456E-3D4A-4AF0-B330-AF5B554F1072}" type="slidenum">
              <a:rPr lang="ru-RU" altLang="ru-RU" smtClean="0"/>
              <a:pPr>
                <a:defRPr/>
              </a:pPr>
              <a:t>3</a:t>
            </a:fld>
            <a:endParaRPr lang="ru-RU" alt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25" y="1326552"/>
            <a:ext cx="8448675" cy="4924425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8527984" y="1537033"/>
            <a:ext cx="3311090" cy="4662815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L="80010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b="1" dirty="0">
                <a:solidFill>
                  <a:srgbClr val="222324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«</a:t>
            </a:r>
            <a:r>
              <a:rPr lang="en-US" b="1" dirty="0" err="1">
                <a:solidFill>
                  <a:srgbClr val="222324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CityLab</a:t>
            </a:r>
            <a:r>
              <a:rPr lang="ru-RU" b="1" dirty="0">
                <a:solidFill>
                  <a:srgbClr val="222324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», </a:t>
            </a:r>
            <a:endParaRPr lang="ru-RU" b="1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80010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b="1" dirty="0">
                <a:solidFill>
                  <a:srgbClr val="222324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динамический интерфейс </a:t>
            </a:r>
            <a:endParaRPr lang="ru-RU" b="1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80010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b="1" dirty="0">
                <a:solidFill>
                  <a:srgbClr val="222324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цифровой двойник</a:t>
            </a:r>
            <a:endParaRPr lang="ru-RU" b="1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80010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b="1" dirty="0">
                <a:solidFill>
                  <a:srgbClr val="222324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открытый мониторинг реализации стратегии</a:t>
            </a:r>
            <a:endParaRPr lang="ru-RU" b="1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80010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b="1" dirty="0">
                <a:solidFill>
                  <a:srgbClr val="222324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работа с мировым </a:t>
            </a:r>
            <a:r>
              <a:rPr lang="ru-RU" b="1" dirty="0" smtClean="0">
                <a:solidFill>
                  <a:srgbClr val="222324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опытом</a:t>
            </a:r>
            <a:endParaRPr lang="ru-RU" b="1" dirty="0" smtClean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80010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b="1" dirty="0" smtClean="0">
                <a:solidFill>
                  <a:srgbClr val="222324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банк </a:t>
            </a:r>
            <a:r>
              <a:rPr lang="ru-RU" b="1" dirty="0">
                <a:solidFill>
                  <a:srgbClr val="222324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технологий</a:t>
            </a:r>
            <a:endParaRPr lang="ru-RU" b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3177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уппа 10"/>
          <p:cNvGrpSpPr/>
          <p:nvPr/>
        </p:nvGrpSpPr>
        <p:grpSpPr>
          <a:xfrm>
            <a:off x="142776" y="153889"/>
            <a:ext cx="3157085" cy="895150"/>
            <a:chOff x="173256" y="105877"/>
            <a:chExt cx="3157085" cy="895150"/>
          </a:xfrm>
        </p:grpSpPr>
        <p:sp>
          <p:nvSpPr>
            <p:cNvPr id="12" name="Прямоугольник 11"/>
            <p:cNvSpPr/>
            <p:nvPr/>
          </p:nvSpPr>
          <p:spPr>
            <a:xfrm>
              <a:off x="173256" y="105877"/>
              <a:ext cx="144378" cy="895150"/>
            </a:xfrm>
            <a:prstGeom prst="rect">
              <a:avLst/>
            </a:prstGeom>
            <a:gradFill>
              <a:gsLst>
                <a:gs pos="0">
                  <a:srgbClr val="C00000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317633" y="105877"/>
              <a:ext cx="2772075" cy="45719"/>
            </a:xfrm>
            <a:prstGeom prst="rect">
              <a:avLst/>
            </a:prstGeom>
            <a:gradFill>
              <a:gsLst>
                <a:gs pos="0">
                  <a:srgbClr val="E95225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17633" y="170030"/>
              <a:ext cx="301270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600" dirty="0" smtClean="0"/>
                <a:t>ПРОЕКТ </a:t>
              </a:r>
              <a:r>
                <a:rPr lang="ru-RU" sz="1600" dirty="0"/>
                <a:t>«УМНЫЙ ГОРОД»</a:t>
              </a:r>
            </a:p>
            <a:p>
              <a:r>
                <a:rPr lang="ru-RU" sz="1600" dirty="0"/>
                <a:t>ЧЕЛЯБИНСК</a:t>
              </a:r>
            </a:p>
          </p:txBody>
        </p:sp>
      </p:grpSp>
      <p:sp>
        <p:nvSpPr>
          <p:cNvPr id="8" name="Прямоугольник 7"/>
          <p:cNvSpPr/>
          <p:nvPr/>
        </p:nvSpPr>
        <p:spPr>
          <a:xfrm>
            <a:off x="3017519" y="2776369"/>
            <a:ext cx="9432757" cy="18427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50000"/>
              </a:lnSpc>
              <a:spcAft>
                <a:spcPts val="0"/>
              </a:spcAft>
              <a:buSzPts val="1000"/>
            </a:pPr>
            <a:endParaRPr lang="ru-RU" sz="2000" b="1" dirty="0">
              <a:ln w="15875">
                <a:solidFill>
                  <a:schemeClr val="tx1"/>
                </a:solidFill>
              </a:ln>
              <a:solidFill>
                <a:schemeClr val="bg2">
                  <a:lumMod val="10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Box 41"/>
          <p:cNvSpPr/>
          <p:nvPr/>
        </p:nvSpPr>
        <p:spPr>
          <a:xfrm>
            <a:off x="6685314" y="1532779"/>
            <a:ext cx="5153760" cy="4925773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  <a:effectLst/>
        </p:spPr>
        <p:txBody>
          <a:bodyPr wrap="square" lIns="36360" rIns="3636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ru-RU" sz="280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Tahoma" panose="020B0604030504040204" pitchFamily="34" charset="0"/>
              <a:cs typeface="Noto Sans Devanagari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176338" y="122413"/>
            <a:ext cx="8662736" cy="11085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Стратегия социально-экономического развития </a:t>
            </a:r>
            <a:endParaRPr lang="ru-RU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города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Челябинска </a:t>
            </a:r>
            <a:endParaRPr lang="ru-RU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2035 года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270D89BB-501A-4C5B-B968-2A243BED9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33456E-3D4A-4AF0-B330-AF5B554F1072}" type="slidenum">
              <a:rPr lang="ru-RU" altLang="ru-RU" smtClean="0"/>
              <a:pPr>
                <a:defRPr/>
              </a:pPr>
              <a:t>4</a:t>
            </a:fld>
            <a:endParaRPr lang="ru-RU" altLang="ru-RU" dirty="0"/>
          </a:p>
        </p:txBody>
      </p:sp>
      <p:sp>
        <p:nvSpPr>
          <p:cNvPr id="15" name="TextBox 41"/>
          <p:cNvSpPr/>
          <p:nvPr/>
        </p:nvSpPr>
        <p:spPr>
          <a:xfrm>
            <a:off x="366796" y="1532779"/>
            <a:ext cx="6207259" cy="4665889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  <a:effectLst/>
        </p:spPr>
        <p:txBody>
          <a:bodyPr wrap="square" lIns="36360" rIns="3636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ru-RU" sz="2800" b="0" i="0" u="none" strike="noStrike" kern="1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Tahoma" panose="020B0604030504040204" pitchFamily="34" charset="0"/>
              <a:cs typeface="Noto Sans Devanagari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78055" y="1654919"/>
            <a:ext cx="6096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540385" algn="just">
              <a:lnSpc>
                <a:spcPct val="150000"/>
              </a:lnSpc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Мировые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рейтинги</a:t>
            </a:r>
            <a:endParaRPr lang="ru-RU" sz="1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	рейтинг </a:t>
            </a:r>
            <a:r>
              <a:rPr lang="en-US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IESE Cities in Motion </a:t>
            </a:r>
            <a:r>
              <a:rPr lang="en-US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Index</a:t>
            </a:r>
            <a:r>
              <a:rPr lang="ru-RU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оценка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развития городов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мира</a:t>
            </a:r>
            <a:endParaRPr lang="ru-RU" sz="1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	рейтинг </a:t>
            </a:r>
            <a:r>
              <a:rPr lang="en-US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Smart City </a:t>
            </a:r>
            <a:r>
              <a:rPr lang="en-US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Index</a:t>
            </a:r>
            <a:r>
              <a:rPr lang="ru-RU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формируется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основе опросов населения Умных городов в 5 ключевых областях: здоровье и безопасность, мобильность,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деятельность, возможности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управление</a:t>
            </a:r>
            <a:endParaRPr lang="ru-RU" sz="1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	рейтинг </a:t>
            </a:r>
            <a:r>
              <a:rPr lang="en-US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SDEWES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сравнительный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анализ производительности городов по показателям, связанным с энергетическими, водными и экологическими системами.</a:t>
            </a:r>
            <a:endParaRPr lang="ru-RU" sz="14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805060" y="1477987"/>
            <a:ext cx="4853539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just">
              <a:lnSpc>
                <a:spcPct val="150000"/>
              </a:lnSpc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Российские рейтинги:</a:t>
            </a:r>
            <a:endParaRPr lang="ru-RU" sz="1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	</a:t>
            </a:r>
            <a:r>
              <a:rPr lang="ru-RU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индекс качества городской среды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формируется на основе оценки шести типов городских пространств в соответствии с шестью критериям качества городской среды;</a:t>
            </a:r>
            <a:endParaRPr lang="ru-RU" sz="1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	оценка хода и эффективности цифровой трансформации городского хозяйства в Российской Федерации (</a:t>
            </a:r>
            <a:r>
              <a:rPr lang="ru-RU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IQ городов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ru-RU" sz="1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 </a:t>
            </a:r>
            <a:r>
              <a:rPr lang="ru-RU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индекс цифровой зрелости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ru-RU" sz="1400" spc="15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1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формируется, исходя из уровня расходов на IT-технологии, индексов </a:t>
            </a:r>
            <a:r>
              <a:rPr lang="ru-RU" spc="1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цифровизации</a:t>
            </a:r>
            <a:r>
              <a:rPr lang="ru-RU" spc="1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подготовки кадров.</a:t>
            </a:r>
            <a:endParaRPr lang="ru-RU" sz="14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7367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уппа 10"/>
          <p:cNvGrpSpPr/>
          <p:nvPr/>
        </p:nvGrpSpPr>
        <p:grpSpPr>
          <a:xfrm>
            <a:off x="142776" y="153889"/>
            <a:ext cx="3157085" cy="895150"/>
            <a:chOff x="173256" y="105877"/>
            <a:chExt cx="3157085" cy="895150"/>
          </a:xfrm>
        </p:grpSpPr>
        <p:sp>
          <p:nvSpPr>
            <p:cNvPr id="12" name="Прямоугольник 11"/>
            <p:cNvSpPr/>
            <p:nvPr/>
          </p:nvSpPr>
          <p:spPr>
            <a:xfrm>
              <a:off x="173256" y="105877"/>
              <a:ext cx="144378" cy="895150"/>
            </a:xfrm>
            <a:prstGeom prst="rect">
              <a:avLst/>
            </a:prstGeom>
            <a:gradFill>
              <a:gsLst>
                <a:gs pos="0">
                  <a:srgbClr val="C00000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317633" y="105877"/>
              <a:ext cx="2772075" cy="45719"/>
            </a:xfrm>
            <a:prstGeom prst="rect">
              <a:avLst/>
            </a:prstGeom>
            <a:gradFill>
              <a:gsLst>
                <a:gs pos="0">
                  <a:srgbClr val="E95225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17633" y="170030"/>
              <a:ext cx="301270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600" dirty="0" smtClean="0"/>
                <a:t>ПРОЕКТ </a:t>
              </a:r>
              <a:r>
                <a:rPr lang="ru-RU" sz="1600" dirty="0"/>
                <a:t>«УМНЫЙ ГОРОД»</a:t>
              </a:r>
            </a:p>
            <a:p>
              <a:r>
                <a:rPr lang="ru-RU" sz="1600" dirty="0"/>
                <a:t>ЧЕЛЯБИНСК</a:t>
              </a:r>
            </a:p>
          </p:txBody>
        </p:sp>
      </p:grpSp>
      <p:sp>
        <p:nvSpPr>
          <p:cNvPr id="8" name="Прямоугольник 7"/>
          <p:cNvSpPr/>
          <p:nvPr/>
        </p:nvSpPr>
        <p:spPr>
          <a:xfrm>
            <a:off x="3017519" y="2776369"/>
            <a:ext cx="9432757" cy="18427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50000"/>
              </a:lnSpc>
              <a:spcAft>
                <a:spcPts val="0"/>
              </a:spcAft>
              <a:buSzPts val="1000"/>
            </a:pPr>
            <a:endParaRPr lang="ru-RU" sz="2000" b="1" dirty="0">
              <a:ln w="15875">
                <a:solidFill>
                  <a:schemeClr val="tx1"/>
                </a:solidFill>
              </a:ln>
              <a:solidFill>
                <a:schemeClr val="bg2">
                  <a:lumMod val="10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Box 41"/>
          <p:cNvSpPr/>
          <p:nvPr/>
        </p:nvSpPr>
        <p:spPr>
          <a:xfrm>
            <a:off x="4782099" y="4107029"/>
            <a:ext cx="2524860" cy="1909508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  <a:effectLst/>
        </p:spPr>
        <p:txBody>
          <a:bodyPr wrap="square" lIns="36360" rIns="36360" anchor="t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Noto Sans Devanagari"/>
              </a:rPr>
              <a:t>Система </a:t>
            </a:r>
            <a:r>
              <a:rPr kumimoji="0" lang="ru-RU" sz="2800" b="0" i="0" u="none" strike="noStrike" kern="1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Noto Sans Devanagari"/>
              </a:rPr>
              <a:t>управления развитием города</a:t>
            </a:r>
          </a:p>
        </p:txBody>
      </p:sp>
      <p:sp>
        <p:nvSpPr>
          <p:cNvPr id="10" name="Стрелка вправо 9"/>
          <p:cNvSpPr/>
          <p:nvPr/>
        </p:nvSpPr>
        <p:spPr>
          <a:xfrm>
            <a:off x="7863747" y="2028466"/>
            <a:ext cx="857998" cy="6072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3299861" y="122413"/>
            <a:ext cx="8625839" cy="11085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Стратегия социально-экономического развития </a:t>
            </a:r>
            <a:endParaRPr lang="ru-RU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города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Челябинска </a:t>
            </a:r>
            <a:endParaRPr lang="ru-RU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2035 года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21212" y="4055738"/>
            <a:ext cx="3374615" cy="230832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indent="540385" algn="just">
              <a:spcAft>
                <a:spcPts val="0"/>
              </a:spcAft>
            </a:pP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Консолидированное эффективное взаимодействие власти, бизнеса, науки и образования, СМИ, некоммерческих организаций, активного </a:t>
            </a:r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населения, 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направленных на развитие города. </a:t>
            </a:r>
            <a:endParaRPr lang="ru-RU" b="1" dirty="0">
              <a:solidFill>
                <a:srgbClr val="7030A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Стрелка вниз 2"/>
          <p:cNvSpPr/>
          <p:nvPr/>
        </p:nvSpPr>
        <p:spPr>
          <a:xfrm rot="5400000">
            <a:off x="4066596" y="4628648"/>
            <a:ext cx="286819" cy="8662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270D89BB-501A-4C5B-B968-2A243BED9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33456E-3D4A-4AF0-B330-AF5B554F1072}" type="slidenum">
              <a:rPr lang="ru-RU" altLang="ru-RU" smtClean="0"/>
              <a:pPr>
                <a:defRPr/>
              </a:pPr>
              <a:t>5</a:t>
            </a:fld>
            <a:endParaRPr lang="ru-RU" altLang="ru-RU" dirty="0"/>
          </a:p>
        </p:txBody>
      </p:sp>
      <p:sp>
        <p:nvSpPr>
          <p:cNvPr id="15" name="TextBox 41"/>
          <p:cNvSpPr/>
          <p:nvPr/>
        </p:nvSpPr>
        <p:spPr>
          <a:xfrm>
            <a:off x="4646613" y="1600096"/>
            <a:ext cx="2933064" cy="1463996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  <a:effectLst/>
        </p:spPr>
        <p:txBody>
          <a:bodyPr wrap="square" lIns="36360" rIns="3636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ru-RU" sz="2800" kern="1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Noto Sans Devanagari"/>
              </a:rPr>
              <a:t>ПОКАЗАТЕЛИ</a:t>
            </a:r>
          </a:p>
        </p:txBody>
      </p:sp>
      <p:sp>
        <p:nvSpPr>
          <p:cNvPr id="17" name="TextBox 41"/>
          <p:cNvSpPr/>
          <p:nvPr/>
        </p:nvSpPr>
        <p:spPr>
          <a:xfrm>
            <a:off x="9057828" y="1564848"/>
            <a:ext cx="2867872" cy="1493447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  <a:effectLst/>
        </p:spPr>
        <p:txBody>
          <a:bodyPr wrap="square" lIns="36360" rIns="36360" anchor="ctr" anchorCtr="1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ru-RU" sz="2800" b="0" i="0" u="none" strike="noStrike" kern="1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Tahoma" panose="020B0604030504040204" pitchFamily="34" charset="0"/>
              <a:cs typeface="Noto Sans Devanagari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Noto Sans Devanagari"/>
              </a:rPr>
              <a:t>МОНИТОРИНГ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ru-RU" sz="2800" b="0" i="0" u="none" strike="noStrike" kern="1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Tahoma" panose="020B0604030504040204" pitchFamily="34" charset="0"/>
              <a:cs typeface="Noto Sans Devanagari"/>
            </a:endParaRPr>
          </a:p>
        </p:txBody>
      </p:sp>
      <p:sp>
        <p:nvSpPr>
          <p:cNvPr id="23" name="Стрелка вправо 22"/>
          <p:cNvSpPr/>
          <p:nvPr/>
        </p:nvSpPr>
        <p:spPr>
          <a:xfrm>
            <a:off x="3545788" y="2014413"/>
            <a:ext cx="723499" cy="63536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право 23"/>
          <p:cNvSpPr/>
          <p:nvPr/>
        </p:nvSpPr>
        <p:spPr>
          <a:xfrm rot="16200000">
            <a:off x="1255142" y="3423517"/>
            <a:ext cx="574830" cy="2612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TextBox 41"/>
          <p:cNvSpPr/>
          <p:nvPr/>
        </p:nvSpPr>
        <p:spPr>
          <a:xfrm>
            <a:off x="8393229" y="4107029"/>
            <a:ext cx="2637614" cy="1909508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  <a:effectLst/>
        </p:spPr>
        <p:txBody>
          <a:bodyPr wrap="square" lIns="36360" rIns="3636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Noto Sans Devanagari"/>
              </a:rPr>
              <a:t>Мировой опыт управления</a:t>
            </a:r>
            <a:endParaRPr kumimoji="0" lang="ru-RU" sz="280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Tahoma" panose="020B0604030504040204" pitchFamily="34" charset="0"/>
              <a:cs typeface="Noto Sans Devanagari"/>
            </a:endParaRPr>
          </a:p>
        </p:txBody>
      </p:sp>
      <p:sp>
        <p:nvSpPr>
          <p:cNvPr id="26" name="Стрелка вниз 25"/>
          <p:cNvSpPr/>
          <p:nvPr/>
        </p:nvSpPr>
        <p:spPr>
          <a:xfrm rot="5400000">
            <a:off x="7677726" y="4628647"/>
            <a:ext cx="286819" cy="8662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TextBox 41"/>
          <p:cNvSpPr/>
          <p:nvPr/>
        </p:nvSpPr>
        <p:spPr>
          <a:xfrm>
            <a:off x="214965" y="1639731"/>
            <a:ext cx="2933064" cy="1412832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  <a:effectLst/>
        </p:spPr>
        <p:txBody>
          <a:bodyPr wrap="square" lIns="36360" rIns="3636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Noto Sans Devanagari"/>
              </a:rPr>
              <a:t>РАЗВИТИЕ</a:t>
            </a:r>
            <a:endParaRPr lang="ru-RU" sz="2800" kern="100" dirty="0" smtClean="0">
              <a:solidFill>
                <a:sysClr val="windowText" lastClr="000000"/>
              </a:solidFill>
              <a:latin typeface="Times New Roman" panose="02020603050405020304" pitchFamily="18" charset="0"/>
              <a:ea typeface="Tahoma" panose="020B0604030504040204" pitchFamily="34" charset="0"/>
              <a:cs typeface="Noto Sans Devanagari"/>
            </a:endParaRPr>
          </a:p>
        </p:txBody>
      </p:sp>
      <p:sp>
        <p:nvSpPr>
          <p:cNvPr id="7" name="Стрелка углом 6"/>
          <p:cNvSpPr/>
          <p:nvPr/>
        </p:nvSpPr>
        <p:spPr>
          <a:xfrm rot="10800000">
            <a:off x="11111884" y="3227365"/>
            <a:ext cx="813816" cy="2066530"/>
          </a:xfrm>
          <a:prstGeom prst="bentArrow">
            <a:avLst>
              <a:gd name="adj1" fmla="val 25000"/>
              <a:gd name="adj2" fmla="val 25000"/>
              <a:gd name="adj3" fmla="val 45106"/>
              <a:gd name="adj4" fmla="val 3783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8600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уппа 10"/>
          <p:cNvGrpSpPr/>
          <p:nvPr/>
        </p:nvGrpSpPr>
        <p:grpSpPr>
          <a:xfrm>
            <a:off x="142776" y="153889"/>
            <a:ext cx="3157085" cy="895150"/>
            <a:chOff x="173256" y="105877"/>
            <a:chExt cx="3157085" cy="895150"/>
          </a:xfrm>
        </p:grpSpPr>
        <p:sp>
          <p:nvSpPr>
            <p:cNvPr id="12" name="Прямоугольник 11"/>
            <p:cNvSpPr/>
            <p:nvPr/>
          </p:nvSpPr>
          <p:spPr>
            <a:xfrm>
              <a:off x="173256" y="105877"/>
              <a:ext cx="144378" cy="895150"/>
            </a:xfrm>
            <a:prstGeom prst="rect">
              <a:avLst/>
            </a:prstGeom>
            <a:gradFill>
              <a:gsLst>
                <a:gs pos="0">
                  <a:srgbClr val="C00000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317633" y="105877"/>
              <a:ext cx="2772075" cy="45719"/>
            </a:xfrm>
            <a:prstGeom prst="rect">
              <a:avLst/>
            </a:prstGeom>
            <a:gradFill>
              <a:gsLst>
                <a:gs pos="0">
                  <a:srgbClr val="E95225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17633" y="170030"/>
              <a:ext cx="301270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600" dirty="0" smtClean="0"/>
                <a:t>ПРОЕКТ </a:t>
              </a:r>
              <a:r>
                <a:rPr lang="ru-RU" sz="1600" dirty="0"/>
                <a:t>«УМНЫЙ ГОРОД»</a:t>
              </a:r>
            </a:p>
            <a:p>
              <a:r>
                <a:rPr lang="ru-RU" sz="1600" dirty="0"/>
                <a:t>ЧЕЛЯБИНСК</a:t>
              </a:r>
            </a:p>
          </p:txBody>
        </p:sp>
      </p:grpSp>
      <p:sp>
        <p:nvSpPr>
          <p:cNvPr id="8" name="Прямоугольник 7"/>
          <p:cNvSpPr/>
          <p:nvPr/>
        </p:nvSpPr>
        <p:spPr>
          <a:xfrm>
            <a:off x="3017519" y="2776369"/>
            <a:ext cx="9432757" cy="18427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50000"/>
              </a:lnSpc>
              <a:spcAft>
                <a:spcPts val="0"/>
              </a:spcAft>
              <a:buSzPts val="1000"/>
            </a:pPr>
            <a:endParaRPr lang="ru-RU" sz="2000" b="1" dirty="0">
              <a:ln w="15875">
                <a:solidFill>
                  <a:schemeClr val="tx1"/>
                </a:solidFill>
              </a:ln>
              <a:solidFill>
                <a:schemeClr val="bg2">
                  <a:lumMod val="10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668252" y="122413"/>
            <a:ext cx="6685547" cy="11085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ru-RU" sz="2400" kern="100" dirty="0" smtClean="0">
                <a:solidFill>
                  <a:srgbClr val="7030A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Noto Sans Devanagari"/>
              </a:rPr>
              <a:t>СИСТЕМА УПРАВЛЕНИЯ РАЗВИТИЕМ</a:t>
            </a:r>
            <a:endParaRPr lang="ru-RU" sz="2400" kern="100" dirty="0">
              <a:solidFill>
                <a:srgbClr val="7030A0"/>
              </a:solidFill>
              <a:latin typeface="Times New Roman" panose="02020603050405020304" pitchFamily="18" charset="0"/>
              <a:ea typeface="Tahoma" panose="020B0604030504040204" pitchFamily="34" charset="0"/>
              <a:cs typeface="Noto Sans Devanagari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270D89BB-501A-4C5B-B968-2A243BED9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33456E-3D4A-4AF0-B330-AF5B554F1072}" type="slidenum">
              <a:rPr lang="ru-RU" altLang="ru-RU" smtClean="0"/>
              <a:pPr>
                <a:defRPr/>
              </a:pPr>
              <a:t>6</a:t>
            </a:fld>
            <a:endParaRPr lang="ru-RU" altLang="ru-RU" dirty="0"/>
          </a:p>
        </p:txBody>
      </p:sp>
      <p:sp>
        <p:nvSpPr>
          <p:cNvPr id="15" name="TextBox 41"/>
          <p:cNvSpPr/>
          <p:nvPr/>
        </p:nvSpPr>
        <p:spPr>
          <a:xfrm>
            <a:off x="206658" y="2623453"/>
            <a:ext cx="2933064" cy="1909508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  <a:effectLst/>
        </p:spPr>
        <p:txBody>
          <a:bodyPr wrap="square" lIns="36360" rIns="3636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ru-RU" sz="2800" kern="1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Noto Sans Devanagari"/>
              </a:rPr>
              <a:t>ПРИНЦИПЫ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421104" y="1460599"/>
            <a:ext cx="8011427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Aft>
                <a:spcPts val="0"/>
              </a:spcAft>
              <a:buAutoNum type="arabicParenR"/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понимание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значимости и поддержка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развития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всеми заинтересованными сторонами </a:t>
            </a:r>
            <a:endParaRPr lang="ru-RU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spcAft>
                <a:spcPts val="0"/>
              </a:spcAft>
              <a:buAutoNum type="arabicParenR"/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комплексное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использование экономических, социальных, цифровых, культурных, научно-технических, территориальных, политических и других факторов, а также имеющихся ресурсов и потенциалов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развития</a:t>
            </a:r>
          </a:p>
          <a:p>
            <a:pPr marL="342900" indent="-342900" algn="just">
              <a:lnSpc>
                <a:spcPct val="150000"/>
              </a:lnSpc>
              <a:spcAft>
                <a:spcPts val="0"/>
              </a:spcAft>
              <a:buAutoNum type="arabicParenR"/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использование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инструментов проектного, бережливого и инициативного управления,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мониторинг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актуализация документов стратегического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планирования</a:t>
            </a:r>
          </a:p>
          <a:p>
            <a:pPr marL="342900" indent="-342900" algn="just">
              <a:lnSpc>
                <a:spcPct val="150000"/>
              </a:lnSpc>
              <a:spcAft>
                <a:spcPts val="0"/>
              </a:spcAft>
              <a:buAutoNum type="arabicParenR"/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формирование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развитие социально ответственной, инициативной, созидательной предпринимательской, экспертной и гражданской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позиции</a:t>
            </a:r>
            <a:endParaRPr lang="ru-RU" sz="14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spcAft>
                <a:spcPts val="0"/>
              </a:spcAft>
              <a:buAutoNum type="arabicParenR"/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формирование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устремленности и включенности заинтересованных сторон к постепенным позитивным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изменениям</a:t>
            </a:r>
            <a:endParaRPr lang="ru-RU" sz="14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656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Группа 23"/>
          <p:cNvGrpSpPr/>
          <p:nvPr/>
        </p:nvGrpSpPr>
        <p:grpSpPr>
          <a:xfrm>
            <a:off x="142776" y="153889"/>
            <a:ext cx="3157085" cy="895150"/>
            <a:chOff x="173256" y="105877"/>
            <a:chExt cx="3157085" cy="895150"/>
          </a:xfrm>
        </p:grpSpPr>
        <p:sp>
          <p:nvSpPr>
            <p:cNvPr id="25" name="Прямоугольник 24"/>
            <p:cNvSpPr/>
            <p:nvPr/>
          </p:nvSpPr>
          <p:spPr>
            <a:xfrm>
              <a:off x="173256" y="105877"/>
              <a:ext cx="144378" cy="895150"/>
            </a:xfrm>
            <a:prstGeom prst="rect">
              <a:avLst/>
            </a:prstGeom>
            <a:gradFill>
              <a:gsLst>
                <a:gs pos="0">
                  <a:srgbClr val="C00000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317633" y="105877"/>
              <a:ext cx="2772075" cy="45719"/>
            </a:xfrm>
            <a:prstGeom prst="rect">
              <a:avLst/>
            </a:prstGeom>
            <a:gradFill>
              <a:gsLst>
                <a:gs pos="0">
                  <a:srgbClr val="E95225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17633" y="170030"/>
              <a:ext cx="301270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600" dirty="0" smtClean="0"/>
                <a:t>ПРОЕКТ </a:t>
              </a:r>
              <a:r>
                <a:rPr lang="ru-RU" sz="1600" dirty="0"/>
                <a:t>«УМНЫЙ ГОРОД»</a:t>
              </a:r>
            </a:p>
            <a:p>
              <a:r>
                <a:rPr lang="ru-RU" sz="1600" dirty="0"/>
                <a:t>ЧЕЛЯБИНСК</a:t>
              </a:r>
            </a:p>
          </p:txBody>
        </p:sp>
      </p:grp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3190" y="786264"/>
            <a:ext cx="10058400" cy="5657850"/>
          </a:xfrm>
          <a:prstGeom prst="rect">
            <a:avLst/>
          </a:prstGeom>
        </p:spPr>
      </p:pic>
      <p:cxnSp>
        <p:nvCxnSpPr>
          <p:cNvPr id="4" name="Прямая со стрелкой 3"/>
          <p:cNvCxnSpPr/>
          <p:nvPr/>
        </p:nvCxnSpPr>
        <p:spPr>
          <a:xfrm>
            <a:off x="4591251" y="2194560"/>
            <a:ext cx="577515" cy="47163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Номер слайда 1">
            <a:extLst>
              <a:ext uri="{FF2B5EF4-FFF2-40B4-BE49-F238E27FC236}">
                <a16:creationId xmlns="" xmlns:a16="http://schemas.microsoft.com/office/drawing/2014/main" id="{E3EBCC56-3139-46CB-A40C-2828BD726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33456E-3D4A-4AF0-B330-AF5B554F1072}" type="slidenum">
              <a:rPr lang="ru-RU" altLang="ru-RU" smtClean="0"/>
              <a:pPr>
                <a:defRPr/>
              </a:pPr>
              <a:t>7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342122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Группа 23"/>
          <p:cNvGrpSpPr/>
          <p:nvPr/>
        </p:nvGrpSpPr>
        <p:grpSpPr>
          <a:xfrm>
            <a:off x="142776" y="153889"/>
            <a:ext cx="3157085" cy="895150"/>
            <a:chOff x="173256" y="105877"/>
            <a:chExt cx="3157085" cy="895150"/>
          </a:xfrm>
        </p:grpSpPr>
        <p:sp>
          <p:nvSpPr>
            <p:cNvPr id="25" name="Прямоугольник 24"/>
            <p:cNvSpPr/>
            <p:nvPr/>
          </p:nvSpPr>
          <p:spPr>
            <a:xfrm>
              <a:off x="173256" y="105877"/>
              <a:ext cx="144378" cy="895150"/>
            </a:xfrm>
            <a:prstGeom prst="rect">
              <a:avLst/>
            </a:prstGeom>
            <a:gradFill>
              <a:gsLst>
                <a:gs pos="0">
                  <a:srgbClr val="C00000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317633" y="105877"/>
              <a:ext cx="2772075" cy="45719"/>
            </a:xfrm>
            <a:prstGeom prst="rect">
              <a:avLst/>
            </a:prstGeom>
            <a:gradFill>
              <a:gsLst>
                <a:gs pos="0">
                  <a:srgbClr val="E95225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17633" y="170030"/>
              <a:ext cx="301270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600" dirty="0" smtClean="0"/>
                <a:t>ПРОЕКТ </a:t>
              </a:r>
              <a:r>
                <a:rPr lang="ru-RU" sz="1600" dirty="0"/>
                <a:t>«УМНЫЙ ГОРОД»</a:t>
              </a:r>
            </a:p>
            <a:p>
              <a:r>
                <a:rPr lang="ru-RU" sz="1600" dirty="0"/>
                <a:t>ЧЕЛЯБИНСК</a:t>
              </a:r>
            </a:p>
          </p:txBody>
        </p:sp>
      </p:grpSp>
      <p:sp>
        <p:nvSpPr>
          <p:cNvPr id="2" name="Прямоугольник 1"/>
          <p:cNvSpPr/>
          <p:nvPr/>
        </p:nvSpPr>
        <p:spPr>
          <a:xfrm>
            <a:off x="3261360" y="218042"/>
            <a:ext cx="7767587" cy="579967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  <p:txBody>
          <a:bodyPr wrap="square" anchor="t" anchorCtr="1">
            <a:spAutoFit/>
          </a:bodyPr>
          <a:lstStyle/>
          <a:p>
            <a:pPr indent="449580" algn="ctr">
              <a:lnSpc>
                <a:spcPct val="150000"/>
              </a:lnSpc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CityLab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4965" y="1133356"/>
            <a:ext cx="5589069" cy="5755422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Применение технологии управления цифровой трансформацией городского хозяйства «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CityLab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»: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координационных, экспертных советов, проектных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офисов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 соглашений, определяющих рамки взаимодействия, права и обязанности участников таких соглашений, а также меру ответственности за реализацию принятых решений</a:t>
            </a: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обеспечение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цифровой трансформации городского хозяйства посредством: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формирования банка технологий;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аналитики мирового опыта;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аккумулирования идей и организации управления ими в целях обеспечения подготовки портфеля проектов; 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разработки и рекомендации по использованию финансовых инструментов для реализации портфеля проектов;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прогнозирования и поддержки принятия управленческих решений, в том числе с использованием технологий цифрового двойника города</a:t>
            </a:r>
          </a:p>
          <a:p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Номер слайда 2">
            <a:extLst>
              <a:ext uri="{FF2B5EF4-FFF2-40B4-BE49-F238E27FC236}">
                <a16:creationId xmlns="" xmlns:a16="http://schemas.microsoft.com/office/drawing/2014/main" id="{B612EC41-25AC-4D68-9A53-C44D0363A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33456E-3D4A-4AF0-B330-AF5B554F1072}" type="slidenum">
              <a:rPr lang="ru-RU" altLang="ru-RU" smtClean="0"/>
              <a:pPr>
                <a:defRPr/>
              </a:pPr>
              <a:t>8</a:t>
            </a:fld>
            <a:endParaRPr lang="ru-RU" altLang="ru-RU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034" y="1133356"/>
            <a:ext cx="6256421" cy="4468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23635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Стрелка вниз 18"/>
          <p:cNvSpPr/>
          <p:nvPr/>
        </p:nvSpPr>
        <p:spPr>
          <a:xfrm rot="10800000">
            <a:off x="3059228" y="2752825"/>
            <a:ext cx="484632" cy="3003083"/>
          </a:xfrm>
          <a:prstGeom prst="downArrow">
            <a:avLst>
              <a:gd name="adj1" fmla="val 50000"/>
              <a:gd name="adj2" fmla="val 93694"/>
            </a:avLst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4" name="Группа 23"/>
          <p:cNvGrpSpPr/>
          <p:nvPr/>
        </p:nvGrpSpPr>
        <p:grpSpPr>
          <a:xfrm>
            <a:off x="142776" y="153889"/>
            <a:ext cx="3157085" cy="895150"/>
            <a:chOff x="173256" y="105877"/>
            <a:chExt cx="3157085" cy="895150"/>
          </a:xfrm>
        </p:grpSpPr>
        <p:sp>
          <p:nvSpPr>
            <p:cNvPr id="25" name="Прямоугольник 24"/>
            <p:cNvSpPr/>
            <p:nvPr/>
          </p:nvSpPr>
          <p:spPr>
            <a:xfrm>
              <a:off x="173256" y="105877"/>
              <a:ext cx="144378" cy="895150"/>
            </a:xfrm>
            <a:prstGeom prst="rect">
              <a:avLst/>
            </a:prstGeom>
            <a:gradFill>
              <a:gsLst>
                <a:gs pos="0">
                  <a:srgbClr val="C00000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317633" y="105877"/>
              <a:ext cx="2772075" cy="45719"/>
            </a:xfrm>
            <a:prstGeom prst="rect">
              <a:avLst/>
            </a:prstGeom>
            <a:gradFill>
              <a:gsLst>
                <a:gs pos="0">
                  <a:srgbClr val="E95225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17633" y="170030"/>
              <a:ext cx="301270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600" dirty="0" smtClean="0"/>
                <a:t>ПРОЕКТ </a:t>
              </a:r>
              <a:r>
                <a:rPr lang="ru-RU" sz="1600" dirty="0"/>
                <a:t>«УМНЫЙ ГОРОД»</a:t>
              </a:r>
            </a:p>
            <a:p>
              <a:r>
                <a:rPr lang="ru-RU" sz="1600" dirty="0"/>
                <a:t>ЧЕЛЯБИНСК</a:t>
              </a:r>
            </a:p>
          </p:txBody>
        </p:sp>
      </p:grpSp>
      <p:sp>
        <p:nvSpPr>
          <p:cNvPr id="5" name="Прямоугольник 4"/>
          <p:cNvSpPr/>
          <p:nvPr/>
        </p:nvSpPr>
        <p:spPr>
          <a:xfrm>
            <a:off x="214966" y="1636915"/>
            <a:ext cx="6397590" cy="4708981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и утверждение структуры ключевых показателей эффективности (КПЭ):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0" name="Группа 19"/>
          <p:cNvGrpSpPr/>
          <p:nvPr/>
        </p:nvGrpSpPr>
        <p:grpSpPr>
          <a:xfrm>
            <a:off x="1728327" y="2752825"/>
            <a:ext cx="3138571" cy="3138571"/>
            <a:chOff x="1728327" y="2752825"/>
            <a:chExt cx="3138571" cy="3138571"/>
          </a:xfrm>
        </p:grpSpPr>
        <p:sp>
          <p:nvSpPr>
            <p:cNvPr id="21" name="Равнобедренный треугольник 20"/>
            <p:cNvSpPr/>
            <p:nvPr/>
          </p:nvSpPr>
          <p:spPr>
            <a:xfrm>
              <a:off x="1728327" y="2752825"/>
              <a:ext cx="3138571" cy="3138571"/>
            </a:xfrm>
            <a:prstGeom prst="triangle">
              <a:avLst/>
            </a:prstGeom>
            <a:noFill/>
            <a:ln w="34925">
              <a:solidFill>
                <a:schemeClr val="accent5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Полилиния 21"/>
            <p:cNvSpPr/>
            <p:nvPr/>
          </p:nvSpPr>
          <p:spPr>
            <a:xfrm>
              <a:off x="2276494" y="4678784"/>
              <a:ext cx="2040071" cy="619132"/>
            </a:xfrm>
            <a:custGeom>
              <a:avLst/>
              <a:gdLst>
                <a:gd name="connsiteX0" fmla="*/ 0 w 2040071"/>
                <a:gd name="connsiteY0" fmla="*/ 103191 h 619132"/>
                <a:gd name="connsiteX1" fmla="*/ 103191 w 2040071"/>
                <a:gd name="connsiteY1" fmla="*/ 0 h 619132"/>
                <a:gd name="connsiteX2" fmla="*/ 1936880 w 2040071"/>
                <a:gd name="connsiteY2" fmla="*/ 0 h 619132"/>
                <a:gd name="connsiteX3" fmla="*/ 2040071 w 2040071"/>
                <a:gd name="connsiteY3" fmla="*/ 103191 h 619132"/>
                <a:gd name="connsiteX4" fmla="*/ 2040071 w 2040071"/>
                <a:gd name="connsiteY4" fmla="*/ 515941 h 619132"/>
                <a:gd name="connsiteX5" fmla="*/ 1936880 w 2040071"/>
                <a:gd name="connsiteY5" fmla="*/ 619132 h 619132"/>
                <a:gd name="connsiteX6" fmla="*/ 103191 w 2040071"/>
                <a:gd name="connsiteY6" fmla="*/ 619132 h 619132"/>
                <a:gd name="connsiteX7" fmla="*/ 0 w 2040071"/>
                <a:gd name="connsiteY7" fmla="*/ 515941 h 619132"/>
                <a:gd name="connsiteX8" fmla="*/ 0 w 2040071"/>
                <a:gd name="connsiteY8" fmla="*/ 103191 h 619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40071" h="619132">
                  <a:moveTo>
                    <a:pt x="0" y="103191"/>
                  </a:moveTo>
                  <a:cubicBezTo>
                    <a:pt x="0" y="46200"/>
                    <a:pt x="46200" y="0"/>
                    <a:pt x="103191" y="0"/>
                  </a:cubicBezTo>
                  <a:lnTo>
                    <a:pt x="1936880" y="0"/>
                  </a:lnTo>
                  <a:cubicBezTo>
                    <a:pt x="1993871" y="0"/>
                    <a:pt x="2040071" y="46200"/>
                    <a:pt x="2040071" y="103191"/>
                  </a:cubicBezTo>
                  <a:lnTo>
                    <a:pt x="2040071" y="515941"/>
                  </a:lnTo>
                  <a:cubicBezTo>
                    <a:pt x="2040071" y="572932"/>
                    <a:pt x="1993871" y="619132"/>
                    <a:pt x="1936880" y="619132"/>
                  </a:cubicBezTo>
                  <a:lnTo>
                    <a:pt x="103191" y="619132"/>
                  </a:lnTo>
                  <a:cubicBezTo>
                    <a:pt x="46200" y="619132"/>
                    <a:pt x="0" y="572932"/>
                    <a:pt x="0" y="515941"/>
                  </a:cubicBezTo>
                  <a:lnTo>
                    <a:pt x="0" y="103191"/>
                  </a:lnTo>
                  <a:close/>
                </a:path>
              </a:pathLst>
            </a:custGeom>
            <a:solidFill>
              <a:schemeClr val="lt1">
                <a:hueOff val="0"/>
                <a:satOff val="0"/>
                <a:lumOff val="0"/>
                <a:alpha val="58000"/>
              </a:schemeClr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5474" tIns="125474" rIns="125474" bIns="125474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kern="1200" dirty="0"/>
                <a:t>Отраслевые органы </a:t>
              </a:r>
            </a:p>
          </p:txBody>
        </p:sp>
        <p:sp>
          <p:nvSpPr>
            <p:cNvPr id="23" name="Полилиния 22"/>
            <p:cNvSpPr/>
            <p:nvPr/>
          </p:nvSpPr>
          <p:spPr>
            <a:xfrm>
              <a:off x="2276495" y="3124210"/>
              <a:ext cx="2180002" cy="619132"/>
            </a:xfrm>
            <a:custGeom>
              <a:avLst/>
              <a:gdLst>
                <a:gd name="connsiteX0" fmla="*/ 0 w 2040071"/>
                <a:gd name="connsiteY0" fmla="*/ 103191 h 619132"/>
                <a:gd name="connsiteX1" fmla="*/ 103191 w 2040071"/>
                <a:gd name="connsiteY1" fmla="*/ 0 h 619132"/>
                <a:gd name="connsiteX2" fmla="*/ 1936880 w 2040071"/>
                <a:gd name="connsiteY2" fmla="*/ 0 h 619132"/>
                <a:gd name="connsiteX3" fmla="*/ 2040071 w 2040071"/>
                <a:gd name="connsiteY3" fmla="*/ 103191 h 619132"/>
                <a:gd name="connsiteX4" fmla="*/ 2040071 w 2040071"/>
                <a:gd name="connsiteY4" fmla="*/ 515941 h 619132"/>
                <a:gd name="connsiteX5" fmla="*/ 1936880 w 2040071"/>
                <a:gd name="connsiteY5" fmla="*/ 619132 h 619132"/>
                <a:gd name="connsiteX6" fmla="*/ 103191 w 2040071"/>
                <a:gd name="connsiteY6" fmla="*/ 619132 h 619132"/>
                <a:gd name="connsiteX7" fmla="*/ 0 w 2040071"/>
                <a:gd name="connsiteY7" fmla="*/ 515941 h 619132"/>
                <a:gd name="connsiteX8" fmla="*/ 0 w 2040071"/>
                <a:gd name="connsiteY8" fmla="*/ 103191 h 619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40071" h="619132">
                  <a:moveTo>
                    <a:pt x="0" y="103191"/>
                  </a:moveTo>
                  <a:cubicBezTo>
                    <a:pt x="0" y="46200"/>
                    <a:pt x="46200" y="0"/>
                    <a:pt x="103191" y="0"/>
                  </a:cubicBezTo>
                  <a:lnTo>
                    <a:pt x="1936880" y="0"/>
                  </a:lnTo>
                  <a:cubicBezTo>
                    <a:pt x="1993871" y="0"/>
                    <a:pt x="2040071" y="46200"/>
                    <a:pt x="2040071" y="103191"/>
                  </a:cubicBezTo>
                  <a:lnTo>
                    <a:pt x="2040071" y="515941"/>
                  </a:lnTo>
                  <a:cubicBezTo>
                    <a:pt x="2040071" y="572932"/>
                    <a:pt x="1993871" y="619132"/>
                    <a:pt x="1936880" y="619132"/>
                  </a:cubicBezTo>
                  <a:lnTo>
                    <a:pt x="103191" y="619132"/>
                  </a:lnTo>
                  <a:cubicBezTo>
                    <a:pt x="46200" y="619132"/>
                    <a:pt x="0" y="572932"/>
                    <a:pt x="0" y="515941"/>
                  </a:cubicBezTo>
                  <a:lnTo>
                    <a:pt x="0" y="103191"/>
                  </a:lnTo>
                  <a:close/>
                </a:path>
              </a:pathLst>
            </a:custGeom>
            <a:solidFill>
              <a:schemeClr val="lt1">
                <a:hueOff val="0"/>
                <a:satOff val="0"/>
                <a:lumOff val="0"/>
                <a:alpha val="58000"/>
              </a:schemeClr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5474" tIns="125474" rIns="125474" bIns="125474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500" b="1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Глава города</a:t>
              </a:r>
            </a:p>
          </p:txBody>
        </p:sp>
        <p:sp>
          <p:nvSpPr>
            <p:cNvPr id="28" name="Полилиния 27"/>
            <p:cNvSpPr/>
            <p:nvPr/>
          </p:nvSpPr>
          <p:spPr>
            <a:xfrm>
              <a:off x="2406319" y="3888671"/>
              <a:ext cx="1801770" cy="619132"/>
            </a:xfrm>
            <a:custGeom>
              <a:avLst/>
              <a:gdLst>
                <a:gd name="connsiteX0" fmla="*/ 0 w 1801770"/>
                <a:gd name="connsiteY0" fmla="*/ 103191 h 619132"/>
                <a:gd name="connsiteX1" fmla="*/ 103191 w 1801770"/>
                <a:gd name="connsiteY1" fmla="*/ 0 h 619132"/>
                <a:gd name="connsiteX2" fmla="*/ 1698579 w 1801770"/>
                <a:gd name="connsiteY2" fmla="*/ 0 h 619132"/>
                <a:gd name="connsiteX3" fmla="*/ 1801770 w 1801770"/>
                <a:gd name="connsiteY3" fmla="*/ 103191 h 619132"/>
                <a:gd name="connsiteX4" fmla="*/ 1801770 w 1801770"/>
                <a:gd name="connsiteY4" fmla="*/ 515941 h 619132"/>
                <a:gd name="connsiteX5" fmla="*/ 1698579 w 1801770"/>
                <a:gd name="connsiteY5" fmla="*/ 619132 h 619132"/>
                <a:gd name="connsiteX6" fmla="*/ 103191 w 1801770"/>
                <a:gd name="connsiteY6" fmla="*/ 619132 h 619132"/>
                <a:gd name="connsiteX7" fmla="*/ 0 w 1801770"/>
                <a:gd name="connsiteY7" fmla="*/ 515941 h 619132"/>
                <a:gd name="connsiteX8" fmla="*/ 0 w 1801770"/>
                <a:gd name="connsiteY8" fmla="*/ 103191 h 619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01770" h="619132">
                  <a:moveTo>
                    <a:pt x="0" y="103191"/>
                  </a:moveTo>
                  <a:cubicBezTo>
                    <a:pt x="0" y="46200"/>
                    <a:pt x="46200" y="0"/>
                    <a:pt x="103191" y="0"/>
                  </a:cubicBezTo>
                  <a:lnTo>
                    <a:pt x="1698579" y="0"/>
                  </a:lnTo>
                  <a:cubicBezTo>
                    <a:pt x="1755570" y="0"/>
                    <a:pt x="1801770" y="46200"/>
                    <a:pt x="1801770" y="103191"/>
                  </a:cubicBezTo>
                  <a:lnTo>
                    <a:pt x="1801770" y="515941"/>
                  </a:lnTo>
                  <a:cubicBezTo>
                    <a:pt x="1801770" y="572932"/>
                    <a:pt x="1755570" y="619132"/>
                    <a:pt x="1698579" y="619132"/>
                  </a:cubicBezTo>
                  <a:lnTo>
                    <a:pt x="103191" y="619132"/>
                  </a:lnTo>
                  <a:cubicBezTo>
                    <a:pt x="46200" y="619132"/>
                    <a:pt x="0" y="572932"/>
                    <a:pt x="0" y="515941"/>
                  </a:cubicBezTo>
                  <a:lnTo>
                    <a:pt x="0" y="103191"/>
                  </a:lnTo>
                  <a:close/>
                </a:path>
              </a:pathLst>
            </a:custGeom>
            <a:solidFill>
              <a:schemeClr val="lt1">
                <a:hueOff val="0"/>
                <a:satOff val="0"/>
                <a:lumOff val="0"/>
                <a:alpha val="58000"/>
              </a:schemeClr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8804" tIns="98804" rIns="98804" bIns="98804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800" b="1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Заместители Главы города</a:t>
              </a:r>
            </a:p>
          </p:txBody>
        </p:sp>
        <p:sp>
          <p:nvSpPr>
            <p:cNvPr id="29" name="Полилиния 28"/>
            <p:cNvSpPr/>
            <p:nvPr/>
          </p:nvSpPr>
          <p:spPr>
            <a:xfrm>
              <a:off x="2595930" y="5468898"/>
              <a:ext cx="1401202" cy="343271"/>
            </a:xfrm>
            <a:custGeom>
              <a:avLst/>
              <a:gdLst>
                <a:gd name="connsiteX0" fmla="*/ 0 w 1401202"/>
                <a:gd name="connsiteY0" fmla="*/ 57213 h 343271"/>
                <a:gd name="connsiteX1" fmla="*/ 57213 w 1401202"/>
                <a:gd name="connsiteY1" fmla="*/ 0 h 343271"/>
                <a:gd name="connsiteX2" fmla="*/ 1343989 w 1401202"/>
                <a:gd name="connsiteY2" fmla="*/ 0 h 343271"/>
                <a:gd name="connsiteX3" fmla="*/ 1401202 w 1401202"/>
                <a:gd name="connsiteY3" fmla="*/ 57213 h 343271"/>
                <a:gd name="connsiteX4" fmla="*/ 1401202 w 1401202"/>
                <a:gd name="connsiteY4" fmla="*/ 286058 h 343271"/>
                <a:gd name="connsiteX5" fmla="*/ 1343989 w 1401202"/>
                <a:gd name="connsiteY5" fmla="*/ 343271 h 343271"/>
                <a:gd name="connsiteX6" fmla="*/ 57213 w 1401202"/>
                <a:gd name="connsiteY6" fmla="*/ 343271 h 343271"/>
                <a:gd name="connsiteX7" fmla="*/ 0 w 1401202"/>
                <a:gd name="connsiteY7" fmla="*/ 286058 h 343271"/>
                <a:gd name="connsiteX8" fmla="*/ 0 w 1401202"/>
                <a:gd name="connsiteY8" fmla="*/ 57213 h 3432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01202" h="343271">
                  <a:moveTo>
                    <a:pt x="0" y="57213"/>
                  </a:moveTo>
                  <a:cubicBezTo>
                    <a:pt x="0" y="25615"/>
                    <a:pt x="25615" y="0"/>
                    <a:pt x="57213" y="0"/>
                  </a:cubicBezTo>
                  <a:lnTo>
                    <a:pt x="1343989" y="0"/>
                  </a:lnTo>
                  <a:cubicBezTo>
                    <a:pt x="1375587" y="0"/>
                    <a:pt x="1401202" y="25615"/>
                    <a:pt x="1401202" y="57213"/>
                  </a:cubicBezTo>
                  <a:lnTo>
                    <a:pt x="1401202" y="286058"/>
                  </a:lnTo>
                  <a:cubicBezTo>
                    <a:pt x="1401202" y="317656"/>
                    <a:pt x="1375587" y="343271"/>
                    <a:pt x="1343989" y="343271"/>
                  </a:cubicBezTo>
                  <a:lnTo>
                    <a:pt x="57213" y="343271"/>
                  </a:lnTo>
                  <a:cubicBezTo>
                    <a:pt x="25615" y="343271"/>
                    <a:pt x="0" y="317656"/>
                    <a:pt x="0" y="286058"/>
                  </a:cubicBezTo>
                  <a:lnTo>
                    <a:pt x="0" y="57213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2957" tIns="92957" rIns="92957" bIns="92957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b="1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КПЭ</a:t>
              </a:r>
            </a:p>
          </p:txBody>
        </p:sp>
      </p:grpSp>
      <p:sp>
        <p:nvSpPr>
          <p:cNvPr id="30" name="Прямоугольник 29"/>
          <p:cNvSpPr/>
          <p:nvPr/>
        </p:nvSpPr>
        <p:spPr>
          <a:xfrm>
            <a:off x="7066388" y="2234605"/>
            <a:ext cx="4743970" cy="1631216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Муниципальный центр управления города, где отображаются в режиме реального времени все процессы развития города, достижение показателей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7075853" y="4623540"/>
            <a:ext cx="4762899" cy="1323439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и постоянная актуализация портфеля проектов, направленных на достижение показателей</a:t>
            </a:r>
          </a:p>
        </p:txBody>
      </p:sp>
      <p:sp>
        <p:nvSpPr>
          <p:cNvPr id="3" name="Двойная стрелка влево/вправо 2"/>
          <p:cNvSpPr/>
          <p:nvPr/>
        </p:nvSpPr>
        <p:spPr>
          <a:xfrm>
            <a:off x="6148496" y="2696596"/>
            <a:ext cx="927357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Двойная стрелка влево/вправо 3"/>
          <p:cNvSpPr/>
          <p:nvPr/>
        </p:nvSpPr>
        <p:spPr>
          <a:xfrm>
            <a:off x="6148496" y="5042943"/>
            <a:ext cx="927357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Двойная стрелка вверх/вниз 5"/>
          <p:cNvSpPr/>
          <p:nvPr/>
        </p:nvSpPr>
        <p:spPr>
          <a:xfrm>
            <a:off x="9196057" y="3558044"/>
            <a:ext cx="484632" cy="1065496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Номер слайда 1">
            <a:extLst>
              <a:ext uri="{FF2B5EF4-FFF2-40B4-BE49-F238E27FC236}">
                <a16:creationId xmlns="" xmlns:a16="http://schemas.microsoft.com/office/drawing/2014/main" id="{CCA9B284-4703-4907-BE71-43BD99F55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33456E-3D4A-4AF0-B330-AF5B554F1072}" type="slidenum">
              <a:rPr lang="ru-RU" altLang="ru-RU" smtClean="0"/>
              <a:pPr>
                <a:defRPr/>
              </a:pPr>
              <a:t>9</a:t>
            </a:fld>
            <a:endParaRPr lang="ru-RU" alt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4456497" y="283500"/>
            <a:ext cx="7113229" cy="400110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ПРОЕКТНЫЙ ОФИС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162125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16162</TotalTime>
  <Words>499</Words>
  <Application>Microsoft Office PowerPoint</Application>
  <PresentationFormat>Широкоэкранный</PresentationFormat>
  <Paragraphs>128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1" baseType="lpstr">
      <vt:lpstr>Arial</vt:lpstr>
      <vt:lpstr>Calibri</vt:lpstr>
      <vt:lpstr>Calibri Light</vt:lpstr>
      <vt:lpstr>Noto Sans Devanagari</vt:lpstr>
      <vt:lpstr>Symbol</vt:lpstr>
      <vt:lpstr>Tahoma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Viktoriya.Voropaeva@rt.ru</dc:creator>
  <cp:lastModifiedBy>уралорг</cp:lastModifiedBy>
  <cp:revision>438</cp:revision>
  <cp:lastPrinted>2021-07-06T04:37:08Z</cp:lastPrinted>
  <dcterms:created xsi:type="dcterms:W3CDTF">2018-07-04T13:45:53Z</dcterms:created>
  <dcterms:modified xsi:type="dcterms:W3CDTF">2022-11-17T06:28:50Z</dcterms:modified>
</cp:coreProperties>
</file>